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90"/>
  </p:notesMasterIdLst>
  <p:sldIdLst>
    <p:sldId id="594" r:id="rId3"/>
    <p:sldId id="592" r:id="rId4"/>
    <p:sldId id="518" r:id="rId5"/>
    <p:sldId id="595" r:id="rId6"/>
    <p:sldId id="596" r:id="rId7"/>
    <p:sldId id="593" r:id="rId8"/>
    <p:sldId id="525" r:id="rId9"/>
    <p:sldId id="526" r:id="rId10"/>
    <p:sldId id="378" r:id="rId11"/>
    <p:sldId id="401" r:id="rId12"/>
    <p:sldId id="519" r:id="rId13"/>
    <p:sldId id="529" r:id="rId14"/>
    <p:sldId id="528" r:id="rId15"/>
    <p:sldId id="530" r:id="rId16"/>
    <p:sldId id="381" r:id="rId17"/>
    <p:sldId id="379" r:id="rId18"/>
    <p:sldId id="527" r:id="rId19"/>
    <p:sldId id="536" r:id="rId20"/>
    <p:sldId id="538" r:id="rId21"/>
    <p:sldId id="537" r:id="rId22"/>
    <p:sldId id="542" r:id="rId23"/>
    <p:sldId id="543" r:id="rId24"/>
    <p:sldId id="547" r:id="rId25"/>
    <p:sldId id="548" r:id="rId26"/>
    <p:sldId id="545" r:id="rId27"/>
    <p:sldId id="382" r:id="rId28"/>
    <p:sldId id="384" r:id="rId29"/>
    <p:sldId id="406" r:id="rId30"/>
    <p:sldId id="556" r:id="rId31"/>
    <p:sldId id="557" r:id="rId32"/>
    <p:sldId id="558" r:id="rId33"/>
    <p:sldId id="559" r:id="rId34"/>
    <p:sldId id="554" r:id="rId35"/>
    <p:sldId id="405" r:id="rId36"/>
    <p:sldId id="430" r:id="rId37"/>
    <p:sldId id="501" r:id="rId38"/>
    <p:sldId id="361" r:id="rId39"/>
    <p:sldId id="362" r:id="rId40"/>
    <p:sldId id="560" r:id="rId41"/>
    <p:sldId id="561" r:id="rId42"/>
    <p:sldId id="562" r:id="rId43"/>
    <p:sldId id="563" r:id="rId44"/>
    <p:sldId id="564" r:id="rId45"/>
    <p:sldId id="312" r:id="rId46"/>
    <p:sldId id="566" r:id="rId47"/>
    <p:sldId id="364" r:id="rId48"/>
    <p:sldId id="565" r:id="rId49"/>
    <p:sldId id="567" r:id="rId50"/>
    <p:sldId id="363" r:id="rId51"/>
    <p:sldId id="568" r:id="rId52"/>
    <p:sldId id="502" r:id="rId53"/>
    <p:sldId id="569" r:id="rId54"/>
    <p:sldId id="570" r:id="rId55"/>
    <p:sldId id="549" r:id="rId56"/>
    <p:sldId id="589" r:id="rId57"/>
    <p:sldId id="573" r:id="rId58"/>
    <p:sldId id="386" r:id="rId59"/>
    <p:sldId id="387" r:id="rId60"/>
    <p:sldId id="506" r:id="rId61"/>
    <p:sldId id="505" r:id="rId62"/>
    <p:sldId id="572" r:id="rId63"/>
    <p:sldId id="575" r:id="rId64"/>
    <p:sldId id="576" r:id="rId65"/>
    <p:sldId id="577" r:id="rId66"/>
    <p:sldId id="578" r:id="rId67"/>
    <p:sldId id="445" r:id="rId68"/>
    <p:sldId id="579" r:id="rId69"/>
    <p:sldId id="580" r:id="rId70"/>
    <p:sldId id="412" r:id="rId71"/>
    <p:sldId id="507" r:id="rId72"/>
    <p:sldId id="574" r:id="rId73"/>
    <p:sldId id="581" r:id="rId74"/>
    <p:sldId id="583" r:id="rId75"/>
    <p:sldId id="460" r:id="rId76"/>
    <p:sldId id="587" r:id="rId77"/>
    <p:sldId id="586" r:id="rId78"/>
    <p:sldId id="510" r:id="rId79"/>
    <p:sldId id="390" r:id="rId80"/>
    <p:sldId id="399" r:id="rId81"/>
    <p:sldId id="427" r:id="rId82"/>
    <p:sldId id="428" r:id="rId83"/>
    <p:sldId id="419" r:id="rId84"/>
    <p:sldId id="420" r:id="rId85"/>
    <p:sldId id="421" r:id="rId86"/>
    <p:sldId id="591" r:id="rId87"/>
    <p:sldId id="422" r:id="rId88"/>
    <p:sldId id="323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9F99BE-8E9A-46DF-BF98-D7F9565D7FAF}">
          <p14:sldIdLst>
            <p14:sldId id="594"/>
          </p14:sldIdLst>
        </p14:section>
        <p14:section name="Summary Section" id="{648DDD6E-1421-40EF-A979-1922D033ABC1}">
          <p14:sldIdLst/>
        </p14:section>
        <p14:section name="01. Gambaran Umum" id="{96334E42-CD81-40EF-B5FE-87CCBE72710D}">
          <p14:sldIdLst>
            <p14:sldId id="592"/>
            <p14:sldId id="518"/>
            <p14:sldId id="595"/>
            <p14:sldId id="596"/>
            <p14:sldId id="593"/>
            <p14:sldId id="525"/>
            <p14:sldId id="526"/>
          </p14:sldIdLst>
        </p14:section>
        <p14:section name="02. Badan Penyiapan" id="{24DF0F68-B7D1-45D5-A0D6-F9316076F4FF}">
          <p14:sldIdLst>
            <p14:sldId id="378"/>
            <p14:sldId id="401"/>
            <p14:sldId id="519"/>
            <p14:sldId id="529"/>
            <p14:sldId id="528"/>
            <p14:sldId id="530"/>
            <p14:sldId id="381"/>
            <p14:sldId id="379"/>
            <p14:sldId id="527"/>
            <p14:sldId id="536"/>
            <p14:sldId id="538"/>
            <p14:sldId id="537"/>
            <p14:sldId id="542"/>
            <p14:sldId id="543"/>
            <p14:sldId id="547"/>
            <p14:sldId id="548"/>
            <p14:sldId id="545"/>
          </p14:sldIdLst>
        </p14:section>
        <p14:section name="03. BUP Prakarsa Pemerintah" id="{4EF057B6-A611-41A1-9884-26CA99690593}">
          <p14:sldIdLst>
            <p14:sldId id="382"/>
            <p14:sldId id="384"/>
            <p14:sldId id="406"/>
            <p14:sldId id="556"/>
            <p14:sldId id="557"/>
            <p14:sldId id="558"/>
            <p14:sldId id="559"/>
            <p14:sldId id="554"/>
            <p14:sldId id="405"/>
            <p14:sldId id="430"/>
            <p14:sldId id="501"/>
            <p14:sldId id="361"/>
            <p14:sldId id="362"/>
            <p14:sldId id="560"/>
            <p14:sldId id="561"/>
            <p14:sldId id="562"/>
            <p14:sldId id="563"/>
            <p14:sldId id="564"/>
            <p14:sldId id="312"/>
            <p14:sldId id="566"/>
            <p14:sldId id="364"/>
            <p14:sldId id="565"/>
            <p14:sldId id="567"/>
            <p14:sldId id="363"/>
            <p14:sldId id="568"/>
            <p14:sldId id="502"/>
            <p14:sldId id="569"/>
            <p14:sldId id="570"/>
            <p14:sldId id="549"/>
            <p14:sldId id="589"/>
            <p14:sldId id="573"/>
          </p14:sldIdLst>
        </p14:section>
        <p14:section name="04. BUP Prakarsa Badan Usaha" id="{3CBDEB70-9C8D-4024-BDFE-B640D484DE89}">
          <p14:sldIdLst>
            <p14:sldId id="386"/>
            <p14:sldId id="387"/>
            <p14:sldId id="506"/>
            <p14:sldId id="505"/>
            <p14:sldId id="572"/>
            <p14:sldId id="575"/>
            <p14:sldId id="576"/>
            <p14:sldId id="577"/>
            <p14:sldId id="578"/>
            <p14:sldId id="445"/>
            <p14:sldId id="579"/>
            <p14:sldId id="580"/>
            <p14:sldId id="412"/>
            <p14:sldId id="507"/>
            <p14:sldId id="574"/>
            <p14:sldId id="581"/>
            <p14:sldId id="583"/>
            <p14:sldId id="460"/>
            <p14:sldId id="587"/>
            <p14:sldId id="586"/>
            <p14:sldId id="510"/>
          </p14:sldIdLst>
        </p14:section>
        <p14:section name="05. Panel KPBU" id="{C168B8E7-A912-4BCB-A6A3-91A59E2F98F9}">
          <p14:sldIdLst/>
        </p14:section>
        <p14:section name="06. Ketentuan Lain Lain" id="{4DE709E5-88F0-4872-9C88-A4A6D4A66D5E}">
          <p14:sldIdLst>
            <p14:sldId id="390"/>
            <p14:sldId id="399"/>
            <p14:sldId id="427"/>
            <p14:sldId id="428"/>
            <p14:sldId id="419"/>
            <p14:sldId id="420"/>
            <p14:sldId id="421"/>
            <p14:sldId id="591"/>
            <p14:sldId id="422"/>
          </p14:sldIdLst>
        </p14:section>
        <p14:section name="Kontak LKPP" id="{F21B338C-2770-408A-8478-E367107A1FF9}">
          <p14:sldIdLst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1D2671"/>
    <a:srgbClr val="DEEB3A"/>
    <a:srgbClr val="E6E7E8"/>
    <a:srgbClr val="DEDEDE"/>
    <a:srgbClr val="CE152D"/>
    <a:srgbClr val="20AE98"/>
    <a:srgbClr val="EAEAEA"/>
    <a:srgbClr val="FFC0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3" autoAdjust="0"/>
    <p:restoredTop sz="95082" autoAdjust="0"/>
  </p:normalViewPr>
  <p:slideViewPr>
    <p:cSldViewPr snapToGrid="0">
      <p:cViewPr varScale="1">
        <p:scale>
          <a:sx n="110" d="100"/>
          <a:sy n="110" d="100"/>
        </p:scale>
        <p:origin x="376" y="184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EC52A-9449-4A12-A852-AFA5D19FF5A0}" type="doc">
      <dgm:prSet loTypeId="urn:microsoft.com/office/officeart/2005/8/layout/process5" loCatId="process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ID"/>
        </a:p>
      </dgm:t>
    </dgm:pt>
    <dgm:pt modelId="{CD9A07A3-38D9-49EE-9E6A-C20DEDFAA7FB}">
      <dgm:prSet phldrT="[Text]"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100" u="none" strike="noStrike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Pengiriman Undangan</a:t>
          </a:r>
          <a:endParaRPr lang="en-ID" sz="1100" dirty="0">
            <a:solidFill>
              <a:schemeClr val="tx1"/>
            </a:solidFill>
            <a:latin typeface="Sora" pitchFamily="2" charset="0"/>
            <a:cs typeface="Sora" pitchFamily="2" charset="0"/>
          </a:endParaRPr>
        </a:p>
      </dgm:t>
    </dgm:pt>
    <dgm:pt modelId="{42898FF1-4C73-418F-80C6-5DF012FBA104}" type="parTrans" cxnId="{6E1FEA53-F2E3-41E8-B936-A33EFC1D3F97}">
      <dgm:prSet/>
      <dgm:spPr/>
      <dgm:t>
        <a:bodyPr/>
        <a:lstStyle/>
        <a:p>
          <a:endParaRPr lang="en-ID" sz="1100" dirty="0">
            <a:solidFill>
              <a:schemeClr val="tx1"/>
            </a:solidFill>
            <a:latin typeface="Sora" pitchFamily="2" charset="0"/>
            <a:cs typeface="Sora" pitchFamily="2" charset="0"/>
          </a:endParaRPr>
        </a:p>
      </dgm:t>
    </dgm:pt>
    <dgm:pt modelId="{837A82FE-5995-4729-A046-11406F318154}" type="sibTrans" cxnId="{6E1FEA53-F2E3-41E8-B936-A33EFC1D3F97}">
      <dgm:prSet custT="1"/>
      <dgm:spPr>
        <a:solidFill>
          <a:srgbClr val="C82E2F"/>
        </a:solidFill>
      </dgm:spPr>
      <dgm:t>
        <a:bodyPr/>
        <a:lstStyle/>
        <a:p>
          <a:endParaRPr lang="en-ID" sz="1100" dirty="0">
            <a:solidFill>
              <a:schemeClr val="tx1"/>
            </a:solidFill>
            <a:latin typeface="Sora" pitchFamily="2" charset="0"/>
            <a:cs typeface="Sora" pitchFamily="2" charset="0"/>
          </a:endParaRPr>
        </a:p>
      </dgm:t>
    </dgm:pt>
    <dgm:pt modelId="{2E182EFD-0976-4469-8872-B5ADF66BFA33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0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Penyampaian Dokumen Permintaan Proposal </a:t>
          </a:r>
          <a:r>
            <a:rPr lang="en-US" sz="100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&amp; </a:t>
          </a:r>
          <a:r>
            <a:rPr lang="id-ID" sz="100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 Rancangan Perjanjian KPBU</a:t>
          </a:r>
          <a:endParaRPr lang="en-ID" sz="1000" u="none" strike="noStrike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gm:t>
    </dgm:pt>
    <dgm:pt modelId="{B3DB2CB9-BD38-4C65-AAEA-2F136B5780A6}" type="parTrans" cxnId="{61EB8850-824D-4B36-8F9F-FB84F0E27922}">
      <dgm:prSet/>
      <dgm:spPr/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FD1E7CFD-E216-4822-8420-3AED99A9B66E}" type="sibTrans" cxnId="{61EB8850-824D-4B36-8F9F-FB84F0E27922}">
      <dgm:prSet custT="1"/>
      <dgm:spPr>
        <a:solidFill>
          <a:srgbClr val="C82E2F"/>
        </a:solidFill>
      </dgm:spPr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51207C1F-163C-468A-A4A7-F585DBC81C9B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10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Pemberian Penjelasan</a:t>
          </a:r>
          <a:endParaRPr lang="en-ID" sz="1100" u="none" strike="noStrike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gm:t>
    </dgm:pt>
    <dgm:pt modelId="{747A39A9-CD0B-43A6-A9A9-BA344625F720}" type="parTrans" cxnId="{420D04DB-1E8B-4883-B818-BCCE9E4608B0}">
      <dgm:prSet/>
      <dgm:spPr/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25DFE3E4-6644-4DFD-9391-29D1E48807F6}" type="sibTrans" cxnId="{420D04DB-1E8B-4883-B818-BCCE9E4608B0}">
      <dgm:prSet custT="1"/>
      <dgm:spPr>
        <a:solidFill>
          <a:srgbClr val="C82E2F"/>
        </a:solidFill>
      </dgm:spPr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7345413E-7258-4FEC-96A3-1660D8681F02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Pemasukan Dokumen Penawaran (Sampul I </a:t>
          </a:r>
          <a:r>
            <a:rPr lang="en-US" sz="105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&amp;</a:t>
          </a:r>
          <a:r>
            <a:rPr lang="id-ID" sz="105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 Sampul II)</a:t>
          </a:r>
          <a:endParaRPr lang="en-ID" sz="1050" u="none" strike="noStrike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gm:t>
    </dgm:pt>
    <dgm:pt modelId="{3766169C-1299-41CD-B84D-9D8B86F2833C}" type="parTrans" cxnId="{37A4AC7E-835B-42D2-9B79-7F62AD858289}">
      <dgm:prSet/>
      <dgm:spPr/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C4426D03-5AB9-4889-AC79-AB6FCDA80891}" type="sibTrans" cxnId="{37A4AC7E-835B-42D2-9B79-7F62AD858289}">
      <dgm:prSet custT="1"/>
      <dgm:spPr>
        <a:solidFill>
          <a:srgbClr val="C82E2F"/>
        </a:solidFill>
      </dgm:spPr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F45EBAC2-5212-4D12-95AA-B658AC408683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Penyampaian </a:t>
          </a:r>
          <a:r>
            <a:rPr lang="en-US" sz="105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U</a:t>
          </a:r>
          <a:r>
            <a:rPr lang="id-ID" sz="105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ndangan </a:t>
          </a:r>
          <a:r>
            <a:rPr lang="en-US" sz="105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dan</a:t>
          </a:r>
          <a:r>
            <a:rPr lang="id-ID" sz="105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 Pembukaan Dokumen Penawaran Sampul I</a:t>
          </a:r>
          <a:endParaRPr lang="en-ID" sz="1050" u="none" strike="noStrike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gm:t>
    </dgm:pt>
    <dgm:pt modelId="{08F2DB50-E2C5-41B4-8F6B-E88BD9E62835}" type="parTrans" cxnId="{503019B2-7840-4C6B-976F-3ADF6155C72E}">
      <dgm:prSet/>
      <dgm:spPr/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447AC296-E783-43A6-A5D9-EB981B51ED5D}" type="sibTrans" cxnId="{503019B2-7840-4C6B-976F-3ADF6155C72E}">
      <dgm:prSet custT="1"/>
      <dgm:spPr>
        <a:solidFill>
          <a:srgbClr val="C82E2F"/>
        </a:solidFill>
      </dgm:spPr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068A8ACB-734A-43CD-AB33-DF6DBD1F4441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10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Evaluasi</a:t>
          </a:r>
          <a:r>
            <a:rPr lang="id-ID" sz="120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 Dokumen Penawaran Sampul I</a:t>
          </a:r>
          <a:endParaRPr lang="en-ID" sz="1200" u="none" strike="noStrike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gm:t>
    </dgm:pt>
    <dgm:pt modelId="{CC08268A-5D35-454B-94F6-30DB8CC44F4F}" type="parTrans" cxnId="{93B06403-1C23-4F71-8E00-0780F27A6714}">
      <dgm:prSet/>
      <dgm:spPr/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B76CB7E8-A866-4D5D-8ACC-5063AA4B1381}" type="sibTrans" cxnId="{93B06403-1C23-4F71-8E00-0780F27A6714}">
      <dgm:prSet custT="1"/>
      <dgm:spPr>
        <a:solidFill>
          <a:srgbClr val="C82E2F"/>
        </a:solidFill>
      </dgm:spPr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2599008D-6AB0-475E-939A-7D8D29A864B7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Pemberitahuan Hasil Evaluasi Dokumen Penawaran Sampul I</a:t>
          </a:r>
          <a:endParaRPr lang="en-ID" sz="1050" u="none" strike="noStrike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gm:t>
    </dgm:pt>
    <dgm:pt modelId="{8EDAB9EA-FB08-4195-86B4-D36B89D1B6C5}" type="parTrans" cxnId="{14E5284D-8057-465C-BEDA-963CCF88A42A}">
      <dgm:prSet/>
      <dgm:spPr/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CEA01E15-31DA-4C8E-AC0A-6533647D8552}" type="sibTrans" cxnId="{14E5284D-8057-465C-BEDA-963CCF88A42A}">
      <dgm:prSet custT="1"/>
      <dgm:spPr>
        <a:solidFill>
          <a:srgbClr val="C82E2F"/>
        </a:solidFill>
      </dgm:spPr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18B05582-5F69-4ED6-BACE-C6DBA88ACC3F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US" sz="1000" u="none" strike="noStrike" dirty="0" err="1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Penyampaian</a:t>
          </a:r>
          <a:r>
            <a:rPr lang="en-US" sz="100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 </a:t>
          </a:r>
          <a:r>
            <a:rPr lang="en-US" sz="1000" u="none" strike="noStrike" dirty="0" err="1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Undangan</a:t>
          </a:r>
          <a:r>
            <a:rPr lang="en-US" sz="100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 dan </a:t>
          </a:r>
          <a:r>
            <a:rPr lang="id-ID" sz="100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Pembukaan Dokumen Penawaran Sampul II </a:t>
          </a:r>
          <a:endParaRPr lang="en-US" sz="1000" u="none" strike="noStrike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gm:t>
    </dgm:pt>
    <dgm:pt modelId="{8EB3E499-31F5-48BB-B51D-9F93E711A84C}" type="parTrans" cxnId="{2CA664AC-ACED-40FE-8D4E-054F83702C6E}">
      <dgm:prSet/>
      <dgm:spPr/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FEBFE278-D187-4A7A-BFFE-35B6132F45B0}" type="sibTrans" cxnId="{2CA664AC-ACED-40FE-8D4E-054F83702C6E}">
      <dgm:prSet custT="1"/>
      <dgm:spPr>
        <a:solidFill>
          <a:srgbClr val="C82E2F"/>
        </a:solidFill>
      </dgm:spPr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AE3F64F6-6926-4621-91B6-3EF38734FEED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10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Evaluasi Dokumen Penawaran Sampul II</a:t>
          </a:r>
          <a:endParaRPr lang="en-ID" sz="1100" u="none" strike="noStrike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gm:t>
    </dgm:pt>
    <dgm:pt modelId="{587DD194-3162-46FF-B2B9-FBD4BC6BBA33}" type="parTrans" cxnId="{97EAC13F-EC91-4B8D-A3EE-EE8051CFF018}">
      <dgm:prSet/>
      <dgm:spPr/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6E2B4533-0BB2-4646-83F4-409CD5DF2249}" type="sibTrans" cxnId="{97EAC13F-EC91-4B8D-A3EE-EE8051CFF018}">
      <dgm:prSet custT="1"/>
      <dgm:spPr>
        <a:solidFill>
          <a:srgbClr val="C82E2F"/>
        </a:solidFill>
      </dgm:spPr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C5468CE7-2620-47A9-BA3B-2961CAB55C18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Negosiasi Dokumen Penawaran (dalam hal hanya terdapat satu</a:t>
          </a:r>
          <a:r>
            <a:rPr lang="en-US" sz="105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  </a:t>
          </a:r>
          <a:r>
            <a:rPr lang="id-ID" sz="105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peserta yang lulus evaluasi)</a:t>
          </a:r>
          <a:endParaRPr lang="en-ID" sz="1050" u="none" strike="noStrike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gm:t>
    </dgm:pt>
    <dgm:pt modelId="{BEA6FF88-CF72-4537-B0F7-BACFBAF58689}" type="parTrans" cxnId="{986DD7B6-CF8B-474F-A13F-219CAFE92FF4}">
      <dgm:prSet/>
      <dgm:spPr/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DB5B5CAC-14B4-4235-B0AD-72F8BA2CBEDF}" type="sibTrans" cxnId="{986DD7B6-CF8B-474F-A13F-219CAFE92FF4}">
      <dgm:prSet custT="1"/>
      <dgm:spPr>
        <a:solidFill>
          <a:srgbClr val="C82E2F"/>
        </a:solidFill>
      </dgm:spPr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B36B0ECB-5E4A-488D-86C3-5B986763128A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10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Penerbitan Berita Acara Hasil Pelelangan (BAHP)</a:t>
          </a:r>
          <a:endParaRPr lang="en-ID" sz="1100" u="none" strike="noStrike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gm:t>
    </dgm:pt>
    <dgm:pt modelId="{094FEC7D-1476-49DE-A38E-01AE95EAF404}" type="parTrans" cxnId="{6B244D98-CD11-441A-8F3B-23CB9550E8B0}">
      <dgm:prSet/>
      <dgm:spPr/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19832D2E-A896-47B2-BA5F-FD576BC81A48}" type="sibTrans" cxnId="{6B244D98-CD11-441A-8F3B-23CB9550E8B0}">
      <dgm:prSet custT="1"/>
      <dgm:spPr>
        <a:solidFill>
          <a:srgbClr val="C82E2F"/>
        </a:solidFill>
      </dgm:spPr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E588F14B-0F9B-4EA9-A087-27A8B921EBB2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10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Penetapan </a:t>
          </a:r>
          <a:r>
            <a:rPr lang="en-US" sz="110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</a:t>
          </a:r>
          <a:r>
            <a:rPr lang="id-ID" sz="110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emenang</a:t>
          </a:r>
          <a:endParaRPr lang="en-ID" sz="1100" u="none" strike="noStrike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gm:t>
    </dgm:pt>
    <dgm:pt modelId="{F44F7F6A-0D23-460B-ABE7-C0FFDC9796A3}" type="parTrans" cxnId="{800C419F-3C71-4026-94F4-B90FED28F7C2}">
      <dgm:prSet/>
      <dgm:spPr/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5625D883-3E59-4AA2-8F67-46F3546772DE}" type="sibTrans" cxnId="{800C419F-3C71-4026-94F4-B90FED28F7C2}">
      <dgm:prSet custT="1"/>
      <dgm:spPr>
        <a:solidFill>
          <a:srgbClr val="C82E2F"/>
        </a:solidFill>
      </dgm:spPr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3DEDE4B5-F3FB-4295-86A8-2A2340B25D86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10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Pengumuman </a:t>
          </a:r>
          <a:r>
            <a:rPr lang="en-US" sz="110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Hasil </a:t>
          </a:r>
          <a:r>
            <a:rPr lang="en-US" sz="1100" u="none" strike="noStrike" dirty="0" err="1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Pelelangan</a:t>
          </a:r>
          <a:endParaRPr lang="en-ID" sz="1100" u="none" strike="noStrike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gm:t>
    </dgm:pt>
    <dgm:pt modelId="{6A11E281-8A5E-4985-8FD8-E85A214F4231}" type="parTrans" cxnId="{BD1E8E34-D16B-44FF-8260-7A3BA9732098}">
      <dgm:prSet/>
      <dgm:spPr/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7B92DBA8-3BB6-43CF-BEB5-7A1C2B93297D}" type="sibTrans" cxnId="{BD1E8E34-D16B-44FF-8260-7A3BA9732098}">
      <dgm:prSet custT="1"/>
      <dgm:spPr>
        <a:solidFill>
          <a:srgbClr val="C82E2F"/>
        </a:solidFill>
      </dgm:spPr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C4FC8BFD-EF43-47A9-AABA-D9238CFB5AD3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10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Sanggah Terhadap Hasil Pelelangan</a:t>
          </a:r>
          <a:endParaRPr lang="en-ID" sz="1100" u="none" strike="noStrike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gm:t>
    </dgm:pt>
    <dgm:pt modelId="{2EDAA89C-CACD-42A7-B567-9EABFC789B70}" type="parTrans" cxnId="{8FF39421-FEA1-40DE-9518-0F5117EF0C33}">
      <dgm:prSet/>
      <dgm:spPr/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C5F2611F-70AD-4E40-B44D-66A30FA9AFF5}" type="sibTrans" cxnId="{8FF39421-FEA1-40DE-9518-0F5117EF0C33}">
      <dgm:prSet custT="1"/>
      <dgm:spPr>
        <a:solidFill>
          <a:srgbClr val="C82E2F"/>
        </a:solidFill>
      </dgm:spPr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B048EA02-C071-49E8-85FF-D7D04C897F5B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100" u="none" strike="noStrike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Penerbitan Surat Penunjukan Pemenang Pelelangan</a:t>
          </a:r>
          <a:endParaRPr lang="en-ID" sz="1100" u="none" strike="noStrike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gm:t>
    </dgm:pt>
    <dgm:pt modelId="{8A1611B7-D0F8-43D7-8CE7-5A86EE8D2C5F}" type="parTrans" cxnId="{400DFA00-3522-47F2-8A4E-0FB688F14F44}">
      <dgm:prSet/>
      <dgm:spPr/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79A483EB-45C9-4F2C-9D30-B64CF1318C65}" type="sibTrans" cxnId="{400DFA00-3522-47F2-8A4E-0FB688F14F44}">
      <dgm:prSet/>
      <dgm:spPr/>
      <dgm:t>
        <a:bodyPr/>
        <a:lstStyle/>
        <a:p>
          <a:endParaRPr lang="en-ID" sz="1100" dirty="0">
            <a:latin typeface="Sora" pitchFamily="2" charset="0"/>
            <a:cs typeface="Sora" pitchFamily="2" charset="0"/>
          </a:endParaRPr>
        </a:p>
      </dgm:t>
    </dgm:pt>
    <dgm:pt modelId="{42C64982-CB0F-4BBC-A87A-95EEE9C048EF}" type="pres">
      <dgm:prSet presAssocID="{E3BEC52A-9449-4A12-A852-AFA5D19FF5A0}" presName="diagram" presStyleCnt="0">
        <dgm:presLayoutVars>
          <dgm:dir/>
          <dgm:resizeHandles val="exact"/>
        </dgm:presLayoutVars>
      </dgm:prSet>
      <dgm:spPr/>
    </dgm:pt>
    <dgm:pt modelId="{F9D77A32-D74D-48F1-99B4-CADF2BDC4B17}" type="pres">
      <dgm:prSet presAssocID="{CD9A07A3-38D9-49EE-9E6A-C20DEDFAA7FB}" presName="node" presStyleLbl="node1" presStyleIdx="0" presStyleCnt="15">
        <dgm:presLayoutVars>
          <dgm:bulletEnabled val="1"/>
        </dgm:presLayoutVars>
      </dgm:prSet>
      <dgm:spPr>
        <a:prstGeom prst="snipRoundRect">
          <a:avLst/>
        </a:prstGeom>
      </dgm:spPr>
    </dgm:pt>
    <dgm:pt modelId="{A1943BC5-7FF4-48B4-94F0-A690D470C3FB}" type="pres">
      <dgm:prSet presAssocID="{837A82FE-5995-4729-A046-11406F318154}" presName="sibTrans" presStyleLbl="sibTrans2D1" presStyleIdx="0" presStyleCnt="14"/>
      <dgm:spPr/>
    </dgm:pt>
    <dgm:pt modelId="{59DF29D8-09DE-4E42-AF09-490F909B269F}" type="pres">
      <dgm:prSet presAssocID="{837A82FE-5995-4729-A046-11406F318154}" presName="connectorText" presStyleLbl="sibTrans2D1" presStyleIdx="0" presStyleCnt="14"/>
      <dgm:spPr/>
    </dgm:pt>
    <dgm:pt modelId="{FEE911C5-ED54-4AE5-AA39-B1D6A9DF716C}" type="pres">
      <dgm:prSet presAssocID="{2E182EFD-0976-4469-8872-B5ADF66BFA33}" presName="node" presStyleLbl="node1" presStyleIdx="1" presStyleCnt="15">
        <dgm:presLayoutVars>
          <dgm:bulletEnabled val="1"/>
        </dgm:presLayoutVars>
      </dgm:prSet>
      <dgm:spPr/>
    </dgm:pt>
    <dgm:pt modelId="{7D44A16B-BBC8-4C96-9185-92AD6F761C4E}" type="pres">
      <dgm:prSet presAssocID="{FD1E7CFD-E216-4822-8420-3AED99A9B66E}" presName="sibTrans" presStyleLbl="sibTrans2D1" presStyleIdx="1" presStyleCnt="14"/>
      <dgm:spPr/>
    </dgm:pt>
    <dgm:pt modelId="{D592D4CE-6638-4D53-BA1D-8A235B698258}" type="pres">
      <dgm:prSet presAssocID="{FD1E7CFD-E216-4822-8420-3AED99A9B66E}" presName="connectorText" presStyleLbl="sibTrans2D1" presStyleIdx="1" presStyleCnt="14"/>
      <dgm:spPr/>
    </dgm:pt>
    <dgm:pt modelId="{8C7C2F88-14F4-4A6C-A9BD-2BE52D13DA61}" type="pres">
      <dgm:prSet presAssocID="{51207C1F-163C-468A-A4A7-F585DBC81C9B}" presName="node" presStyleLbl="node1" presStyleIdx="2" presStyleCnt="15">
        <dgm:presLayoutVars>
          <dgm:bulletEnabled val="1"/>
        </dgm:presLayoutVars>
      </dgm:prSet>
      <dgm:spPr/>
    </dgm:pt>
    <dgm:pt modelId="{4433C11D-D45B-4C27-B479-B53D1C559C68}" type="pres">
      <dgm:prSet presAssocID="{25DFE3E4-6644-4DFD-9391-29D1E48807F6}" presName="sibTrans" presStyleLbl="sibTrans2D1" presStyleIdx="2" presStyleCnt="14"/>
      <dgm:spPr/>
    </dgm:pt>
    <dgm:pt modelId="{76805053-CFC4-4010-90ED-C11E81B339E5}" type="pres">
      <dgm:prSet presAssocID="{25DFE3E4-6644-4DFD-9391-29D1E48807F6}" presName="connectorText" presStyleLbl="sibTrans2D1" presStyleIdx="2" presStyleCnt="14"/>
      <dgm:spPr/>
    </dgm:pt>
    <dgm:pt modelId="{3CB9FE95-B449-443A-80F7-68E777B05E99}" type="pres">
      <dgm:prSet presAssocID="{7345413E-7258-4FEC-96A3-1660D8681F02}" presName="node" presStyleLbl="node1" presStyleIdx="3" presStyleCnt="15">
        <dgm:presLayoutVars>
          <dgm:bulletEnabled val="1"/>
        </dgm:presLayoutVars>
      </dgm:prSet>
      <dgm:spPr/>
    </dgm:pt>
    <dgm:pt modelId="{E7037828-EBFB-4E67-924D-97DCBC62C557}" type="pres">
      <dgm:prSet presAssocID="{C4426D03-5AB9-4889-AC79-AB6FCDA80891}" presName="sibTrans" presStyleLbl="sibTrans2D1" presStyleIdx="3" presStyleCnt="14"/>
      <dgm:spPr/>
    </dgm:pt>
    <dgm:pt modelId="{16FC866A-EE52-4744-B859-51281DBC176F}" type="pres">
      <dgm:prSet presAssocID="{C4426D03-5AB9-4889-AC79-AB6FCDA80891}" presName="connectorText" presStyleLbl="sibTrans2D1" presStyleIdx="3" presStyleCnt="14"/>
      <dgm:spPr/>
    </dgm:pt>
    <dgm:pt modelId="{07858EEF-E8EA-4257-B0DA-D4E2E59BAA42}" type="pres">
      <dgm:prSet presAssocID="{F45EBAC2-5212-4D12-95AA-B658AC408683}" presName="node" presStyleLbl="node1" presStyleIdx="4" presStyleCnt="15">
        <dgm:presLayoutVars>
          <dgm:bulletEnabled val="1"/>
        </dgm:presLayoutVars>
      </dgm:prSet>
      <dgm:spPr/>
    </dgm:pt>
    <dgm:pt modelId="{D3BB09F0-10E5-4147-819B-E1F84A47CBCF}" type="pres">
      <dgm:prSet presAssocID="{447AC296-E783-43A6-A5D9-EB981B51ED5D}" presName="sibTrans" presStyleLbl="sibTrans2D1" presStyleIdx="4" presStyleCnt="14"/>
      <dgm:spPr/>
    </dgm:pt>
    <dgm:pt modelId="{9988E208-89B5-4EF5-AD07-F910B95BA11A}" type="pres">
      <dgm:prSet presAssocID="{447AC296-E783-43A6-A5D9-EB981B51ED5D}" presName="connectorText" presStyleLbl="sibTrans2D1" presStyleIdx="4" presStyleCnt="14"/>
      <dgm:spPr/>
    </dgm:pt>
    <dgm:pt modelId="{B6F98C0A-E809-4226-84F4-51545AB6D9D5}" type="pres">
      <dgm:prSet presAssocID="{068A8ACB-734A-43CD-AB33-DF6DBD1F4441}" presName="node" presStyleLbl="node1" presStyleIdx="5" presStyleCnt="15">
        <dgm:presLayoutVars>
          <dgm:bulletEnabled val="1"/>
        </dgm:presLayoutVars>
      </dgm:prSet>
      <dgm:spPr/>
    </dgm:pt>
    <dgm:pt modelId="{11AA00FD-4C87-4E9E-8960-FEA8F47594BE}" type="pres">
      <dgm:prSet presAssocID="{B76CB7E8-A866-4D5D-8ACC-5063AA4B1381}" presName="sibTrans" presStyleLbl="sibTrans2D1" presStyleIdx="5" presStyleCnt="14"/>
      <dgm:spPr/>
    </dgm:pt>
    <dgm:pt modelId="{601F78B2-6788-4351-8FD8-5BE2ECFC68BA}" type="pres">
      <dgm:prSet presAssocID="{B76CB7E8-A866-4D5D-8ACC-5063AA4B1381}" presName="connectorText" presStyleLbl="sibTrans2D1" presStyleIdx="5" presStyleCnt="14"/>
      <dgm:spPr/>
    </dgm:pt>
    <dgm:pt modelId="{4AF6D269-A046-4446-B46D-118677539D8B}" type="pres">
      <dgm:prSet presAssocID="{2599008D-6AB0-475E-939A-7D8D29A864B7}" presName="node" presStyleLbl="node1" presStyleIdx="6" presStyleCnt="15">
        <dgm:presLayoutVars>
          <dgm:bulletEnabled val="1"/>
        </dgm:presLayoutVars>
      </dgm:prSet>
      <dgm:spPr/>
    </dgm:pt>
    <dgm:pt modelId="{2CE88756-2E86-421C-81E5-877932EFF961}" type="pres">
      <dgm:prSet presAssocID="{CEA01E15-31DA-4C8E-AC0A-6533647D8552}" presName="sibTrans" presStyleLbl="sibTrans2D1" presStyleIdx="6" presStyleCnt="14"/>
      <dgm:spPr/>
    </dgm:pt>
    <dgm:pt modelId="{1187636C-FCDD-4364-891C-24B233F993F6}" type="pres">
      <dgm:prSet presAssocID="{CEA01E15-31DA-4C8E-AC0A-6533647D8552}" presName="connectorText" presStyleLbl="sibTrans2D1" presStyleIdx="6" presStyleCnt="14"/>
      <dgm:spPr/>
    </dgm:pt>
    <dgm:pt modelId="{B339D90F-FB3B-42D1-A29B-1C2476DF6235}" type="pres">
      <dgm:prSet presAssocID="{18B05582-5F69-4ED6-BACE-C6DBA88ACC3F}" presName="node" presStyleLbl="node1" presStyleIdx="7" presStyleCnt="15">
        <dgm:presLayoutVars>
          <dgm:bulletEnabled val="1"/>
        </dgm:presLayoutVars>
      </dgm:prSet>
      <dgm:spPr/>
    </dgm:pt>
    <dgm:pt modelId="{3317A9A5-E693-42A5-8257-2AE42A266C5B}" type="pres">
      <dgm:prSet presAssocID="{FEBFE278-D187-4A7A-BFFE-35B6132F45B0}" presName="sibTrans" presStyleLbl="sibTrans2D1" presStyleIdx="7" presStyleCnt="14"/>
      <dgm:spPr/>
    </dgm:pt>
    <dgm:pt modelId="{4F9FC476-E011-4EC8-982B-913DD652BB64}" type="pres">
      <dgm:prSet presAssocID="{FEBFE278-D187-4A7A-BFFE-35B6132F45B0}" presName="connectorText" presStyleLbl="sibTrans2D1" presStyleIdx="7" presStyleCnt="14"/>
      <dgm:spPr/>
    </dgm:pt>
    <dgm:pt modelId="{096C5ED6-59A6-4643-9851-A98C678D13CC}" type="pres">
      <dgm:prSet presAssocID="{AE3F64F6-6926-4621-91B6-3EF38734FEED}" presName="node" presStyleLbl="node1" presStyleIdx="8" presStyleCnt="15">
        <dgm:presLayoutVars>
          <dgm:bulletEnabled val="1"/>
        </dgm:presLayoutVars>
      </dgm:prSet>
      <dgm:spPr/>
    </dgm:pt>
    <dgm:pt modelId="{F8D2B910-1B4E-491C-8489-6DF70E29FF4A}" type="pres">
      <dgm:prSet presAssocID="{6E2B4533-0BB2-4646-83F4-409CD5DF2249}" presName="sibTrans" presStyleLbl="sibTrans2D1" presStyleIdx="8" presStyleCnt="14"/>
      <dgm:spPr/>
    </dgm:pt>
    <dgm:pt modelId="{DF3C0CF9-4EF0-4291-92C7-31E5D207AEE4}" type="pres">
      <dgm:prSet presAssocID="{6E2B4533-0BB2-4646-83F4-409CD5DF2249}" presName="connectorText" presStyleLbl="sibTrans2D1" presStyleIdx="8" presStyleCnt="14"/>
      <dgm:spPr/>
    </dgm:pt>
    <dgm:pt modelId="{576DCBF6-8BD6-4F70-8E04-3B0424A165D2}" type="pres">
      <dgm:prSet presAssocID="{C5468CE7-2620-47A9-BA3B-2961CAB55C18}" presName="node" presStyleLbl="node1" presStyleIdx="9" presStyleCnt="15">
        <dgm:presLayoutVars>
          <dgm:bulletEnabled val="1"/>
        </dgm:presLayoutVars>
      </dgm:prSet>
      <dgm:spPr/>
    </dgm:pt>
    <dgm:pt modelId="{D7C05902-A340-4551-9086-018B27594D63}" type="pres">
      <dgm:prSet presAssocID="{DB5B5CAC-14B4-4235-B0AD-72F8BA2CBEDF}" presName="sibTrans" presStyleLbl="sibTrans2D1" presStyleIdx="9" presStyleCnt="14"/>
      <dgm:spPr/>
    </dgm:pt>
    <dgm:pt modelId="{5550A028-EE19-43A2-8904-A5CAECDA23DC}" type="pres">
      <dgm:prSet presAssocID="{DB5B5CAC-14B4-4235-B0AD-72F8BA2CBEDF}" presName="connectorText" presStyleLbl="sibTrans2D1" presStyleIdx="9" presStyleCnt="14"/>
      <dgm:spPr/>
    </dgm:pt>
    <dgm:pt modelId="{3671B740-7D0D-4F5A-B227-C61D30A4BC08}" type="pres">
      <dgm:prSet presAssocID="{B36B0ECB-5E4A-488D-86C3-5B986763128A}" presName="node" presStyleLbl="node1" presStyleIdx="10" presStyleCnt="15">
        <dgm:presLayoutVars>
          <dgm:bulletEnabled val="1"/>
        </dgm:presLayoutVars>
      </dgm:prSet>
      <dgm:spPr/>
    </dgm:pt>
    <dgm:pt modelId="{AB25BB50-DE72-4EE2-B4A8-E315416956E4}" type="pres">
      <dgm:prSet presAssocID="{19832D2E-A896-47B2-BA5F-FD576BC81A48}" presName="sibTrans" presStyleLbl="sibTrans2D1" presStyleIdx="10" presStyleCnt="14"/>
      <dgm:spPr/>
    </dgm:pt>
    <dgm:pt modelId="{1B25CE4F-5EE5-4B6E-A609-60DC256C006D}" type="pres">
      <dgm:prSet presAssocID="{19832D2E-A896-47B2-BA5F-FD576BC81A48}" presName="connectorText" presStyleLbl="sibTrans2D1" presStyleIdx="10" presStyleCnt="14"/>
      <dgm:spPr/>
    </dgm:pt>
    <dgm:pt modelId="{D6C28852-16B0-49EE-ADC6-0EA15AF46B2A}" type="pres">
      <dgm:prSet presAssocID="{E588F14B-0F9B-4EA9-A087-27A8B921EBB2}" presName="node" presStyleLbl="node1" presStyleIdx="11" presStyleCnt="15">
        <dgm:presLayoutVars>
          <dgm:bulletEnabled val="1"/>
        </dgm:presLayoutVars>
      </dgm:prSet>
      <dgm:spPr/>
    </dgm:pt>
    <dgm:pt modelId="{C5B3E062-495F-4D47-9B61-2C24E5386B4D}" type="pres">
      <dgm:prSet presAssocID="{5625D883-3E59-4AA2-8F67-46F3546772DE}" presName="sibTrans" presStyleLbl="sibTrans2D1" presStyleIdx="11" presStyleCnt="14"/>
      <dgm:spPr/>
    </dgm:pt>
    <dgm:pt modelId="{C589854C-808C-4BEA-B052-4D8612B76555}" type="pres">
      <dgm:prSet presAssocID="{5625D883-3E59-4AA2-8F67-46F3546772DE}" presName="connectorText" presStyleLbl="sibTrans2D1" presStyleIdx="11" presStyleCnt="14"/>
      <dgm:spPr/>
    </dgm:pt>
    <dgm:pt modelId="{5A1F33FB-08DB-41A7-80DF-215B67FE2297}" type="pres">
      <dgm:prSet presAssocID="{3DEDE4B5-F3FB-4295-86A8-2A2340B25D86}" presName="node" presStyleLbl="node1" presStyleIdx="12" presStyleCnt="15">
        <dgm:presLayoutVars>
          <dgm:bulletEnabled val="1"/>
        </dgm:presLayoutVars>
      </dgm:prSet>
      <dgm:spPr/>
    </dgm:pt>
    <dgm:pt modelId="{4E0D8475-2372-40AB-84C7-3AF4ECF2FECC}" type="pres">
      <dgm:prSet presAssocID="{7B92DBA8-3BB6-43CF-BEB5-7A1C2B93297D}" presName="sibTrans" presStyleLbl="sibTrans2D1" presStyleIdx="12" presStyleCnt="14"/>
      <dgm:spPr/>
    </dgm:pt>
    <dgm:pt modelId="{35FD4402-D887-4F34-A96B-29A58B1AA6F1}" type="pres">
      <dgm:prSet presAssocID="{7B92DBA8-3BB6-43CF-BEB5-7A1C2B93297D}" presName="connectorText" presStyleLbl="sibTrans2D1" presStyleIdx="12" presStyleCnt="14"/>
      <dgm:spPr/>
    </dgm:pt>
    <dgm:pt modelId="{6B7E49EB-6BC4-4266-9990-ABEE4AA40F9B}" type="pres">
      <dgm:prSet presAssocID="{C4FC8BFD-EF43-47A9-AABA-D9238CFB5AD3}" presName="node" presStyleLbl="node1" presStyleIdx="13" presStyleCnt="15">
        <dgm:presLayoutVars>
          <dgm:bulletEnabled val="1"/>
        </dgm:presLayoutVars>
      </dgm:prSet>
      <dgm:spPr/>
    </dgm:pt>
    <dgm:pt modelId="{A39A2E5E-359D-441A-8B26-74038181AA88}" type="pres">
      <dgm:prSet presAssocID="{C5F2611F-70AD-4E40-B44D-66A30FA9AFF5}" presName="sibTrans" presStyleLbl="sibTrans2D1" presStyleIdx="13" presStyleCnt="14"/>
      <dgm:spPr/>
    </dgm:pt>
    <dgm:pt modelId="{289D0F34-12D4-4400-8170-EE2481E20059}" type="pres">
      <dgm:prSet presAssocID="{C5F2611F-70AD-4E40-B44D-66A30FA9AFF5}" presName="connectorText" presStyleLbl="sibTrans2D1" presStyleIdx="13" presStyleCnt="14"/>
      <dgm:spPr/>
    </dgm:pt>
    <dgm:pt modelId="{22064AEB-D3EE-4200-B44A-8CA95566D7CB}" type="pres">
      <dgm:prSet presAssocID="{B048EA02-C071-49E8-85FF-D7D04C897F5B}" presName="node" presStyleLbl="node1" presStyleIdx="14" presStyleCnt="15">
        <dgm:presLayoutVars>
          <dgm:bulletEnabled val="1"/>
        </dgm:presLayoutVars>
      </dgm:prSet>
      <dgm:spPr/>
    </dgm:pt>
  </dgm:ptLst>
  <dgm:cxnLst>
    <dgm:cxn modelId="{400DFA00-3522-47F2-8A4E-0FB688F14F44}" srcId="{E3BEC52A-9449-4A12-A852-AFA5D19FF5A0}" destId="{B048EA02-C071-49E8-85FF-D7D04C897F5B}" srcOrd="14" destOrd="0" parTransId="{8A1611B7-D0F8-43D7-8CE7-5A86EE8D2C5F}" sibTransId="{79A483EB-45C9-4F2C-9D30-B64CF1318C65}"/>
    <dgm:cxn modelId="{93B06403-1C23-4F71-8E00-0780F27A6714}" srcId="{E3BEC52A-9449-4A12-A852-AFA5D19FF5A0}" destId="{068A8ACB-734A-43CD-AB33-DF6DBD1F4441}" srcOrd="5" destOrd="0" parTransId="{CC08268A-5D35-454B-94F6-30DB8CC44F4F}" sibTransId="{B76CB7E8-A866-4D5D-8ACC-5063AA4B1381}"/>
    <dgm:cxn modelId="{B9744B05-45FD-4BC4-B955-0D768F601172}" type="presOf" srcId="{FEBFE278-D187-4A7A-BFFE-35B6132F45B0}" destId="{4F9FC476-E011-4EC8-982B-913DD652BB64}" srcOrd="1" destOrd="0" presId="urn:microsoft.com/office/officeart/2005/8/layout/process5"/>
    <dgm:cxn modelId="{E7C6481E-D3AA-4671-A73D-FE1D4066ADE4}" type="presOf" srcId="{6E2B4533-0BB2-4646-83F4-409CD5DF2249}" destId="{F8D2B910-1B4E-491C-8489-6DF70E29FF4A}" srcOrd="0" destOrd="0" presId="urn:microsoft.com/office/officeart/2005/8/layout/process5"/>
    <dgm:cxn modelId="{8FF39421-FEA1-40DE-9518-0F5117EF0C33}" srcId="{E3BEC52A-9449-4A12-A852-AFA5D19FF5A0}" destId="{C4FC8BFD-EF43-47A9-AABA-D9238CFB5AD3}" srcOrd="13" destOrd="0" parTransId="{2EDAA89C-CACD-42A7-B567-9EABFC789B70}" sibTransId="{C5F2611F-70AD-4E40-B44D-66A30FA9AFF5}"/>
    <dgm:cxn modelId="{BD1E8E34-D16B-44FF-8260-7A3BA9732098}" srcId="{E3BEC52A-9449-4A12-A852-AFA5D19FF5A0}" destId="{3DEDE4B5-F3FB-4295-86A8-2A2340B25D86}" srcOrd="12" destOrd="0" parTransId="{6A11E281-8A5E-4985-8FD8-E85A214F4231}" sibTransId="{7B92DBA8-3BB6-43CF-BEB5-7A1C2B93297D}"/>
    <dgm:cxn modelId="{6E572437-92ED-421A-BADF-31FB4E8EB2A6}" type="presOf" srcId="{19832D2E-A896-47B2-BA5F-FD576BC81A48}" destId="{AB25BB50-DE72-4EE2-B4A8-E315416956E4}" srcOrd="0" destOrd="0" presId="urn:microsoft.com/office/officeart/2005/8/layout/process5"/>
    <dgm:cxn modelId="{1C4DCD37-3BBA-4E18-8AB5-6748D39497B5}" type="presOf" srcId="{DB5B5CAC-14B4-4235-B0AD-72F8BA2CBEDF}" destId="{D7C05902-A340-4551-9086-018B27594D63}" srcOrd="0" destOrd="0" presId="urn:microsoft.com/office/officeart/2005/8/layout/process5"/>
    <dgm:cxn modelId="{A3874838-076E-43DF-BE02-AF977C4F97AE}" type="presOf" srcId="{51207C1F-163C-468A-A4A7-F585DBC81C9B}" destId="{8C7C2F88-14F4-4A6C-A9BD-2BE52D13DA61}" srcOrd="0" destOrd="0" presId="urn:microsoft.com/office/officeart/2005/8/layout/process5"/>
    <dgm:cxn modelId="{18FF473C-DF6C-4501-8670-C4A27BDB53C2}" type="presOf" srcId="{7B92DBA8-3BB6-43CF-BEB5-7A1C2B93297D}" destId="{4E0D8475-2372-40AB-84C7-3AF4ECF2FECC}" srcOrd="0" destOrd="0" presId="urn:microsoft.com/office/officeart/2005/8/layout/process5"/>
    <dgm:cxn modelId="{97EAC13F-EC91-4B8D-A3EE-EE8051CFF018}" srcId="{E3BEC52A-9449-4A12-A852-AFA5D19FF5A0}" destId="{AE3F64F6-6926-4621-91B6-3EF38734FEED}" srcOrd="8" destOrd="0" parTransId="{587DD194-3162-46FF-B2B9-FBD4BC6BBA33}" sibTransId="{6E2B4533-0BB2-4646-83F4-409CD5DF2249}"/>
    <dgm:cxn modelId="{B92DE44A-C6E9-40C5-A83B-806D653E0C67}" type="presOf" srcId="{CEA01E15-31DA-4C8E-AC0A-6533647D8552}" destId="{2CE88756-2E86-421C-81E5-877932EFF961}" srcOrd="0" destOrd="0" presId="urn:microsoft.com/office/officeart/2005/8/layout/process5"/>
    <dgm:cxn modelId="{14E5284D-8057-465C-BEDA-963CCF88A42A}" srcId="{E3BEC52A-9449-4A12-A852-AFA5D19FF5A0}" destId="{2599008D-6AB0-475E-939A-7D8D29A864B7}" srcOrd="6" destOrd="0" parTransId="{8EDAB9EA-FB08-4195-86B4-D36B89D1B6C5}" sibTransId="{CEA01E15-31DA-4C8E-AC0A-6533647D8552}"/>
    <dgm:cxn modelId="{61EB8850-824D-4B36-8F9F-FB84F0E27922}" srcId="{E3BEC52A-9449-4A12-A852-AFA5D19FF5A0}" destId="{2E182EFD-0976-4469-8872-B5ADF66BFA33}" srcOrd="1" destOrd="0" parTransId="{B3DB2CB9-BD38-4C65-AAEA-2F136B5780A6}" sibTransId="{FD1E7CFD-E216-4822-8420-3AED99A9B66E}"/>
    <dgm:cxn modelId="{13C20351-3A59-4768-83CF-A4A807595A4B}" type="presOf" srcId="{B36B0ECB-5E4A-488D-86C3-5B986763128A}" destId="{3671B740-7D0D-4F5A-B227-C61D30A4BC08}" srcOrd="0" destOrd="0" presId="urn:microsoft.com/office/officeart/2005/8/layout/process5"/>
    <dgm:cxn modelId="{6E1FEA53-F2E3-41E8-B936-A33EFC1D3F97}" srcId="{E3BEC52A-9449-4A12-A852-AFA5D19FF5A0}" destId="{CD9A07A3-38D9-49EE-9E6A-C20DEDFAA7FB}" srcOrd="0" destOrd="0" parTransId="{42898FF1-4C73-418F-80C6-5DF012FBA104}" sibTransId="{837A82FE-5995-4729-A046-11406F318154}"/>
    <dgm:cxn modelId="{66B1A158-1868-48BB-B004-FAA0D3805449}" type="presOf" srcId="{2E182EFD-0976-4469-8872-B5ADF66BFA33}" destId="{FEE911C5-ED54-4AE5-AA39-B1D6A9DF716C}" srcOrd="0" destOrd="0" presId="urn:microsoft.com/office/officeart/2005/8/layout/process5"/>
    <dgm:cxn modelId="{FF1BA658-3B07-4608-945F-F657FA5C815A}" type="presOf" srcId="{E588F14B-0F9B-4EA9-A087-27A8B921EBB2}" destId="{D6C28852-16B0-49EE-ADC6-0EA15AF46B2A}" srcOrd="0" destOrd="0" presId="urn:microsoft.com/office/officeart/2005/8/layout/process5"/>
    <dgm:cxn modelId="{B92A8159-BAA8-4CFF-8C03-7640ECB04CF2}" type="presOf" srcId="{6E2B4533-0BB2-4646-83F4-409CD5DF2249}" destId="{DF3C0CF9-4EF0-4291-92C7-31E5D207AEE4}" srcOrd="1" destOrd="0" presId="urn:microsoft.com/office/officeart/2005/8/layout/process5"/>
    <dgm:cxn modelId="{7DB09D62-D42B-4D6A-8A2A-E972481CC1F4}" type="presOf" srcId="{447AC296-E783-43A6-A5D9-EB981B51ED5D}" destId="{D3BB09F0-10E5-4147-819B-E1F84A47CBCF}" srcOrd="0" destOrd="0" presId="urn:microsoft.com/office/officeart/2005/8/layout/process5"/>
    <dgm:cxn modelId="{337A1766-020C-4ECC-99BE-BB3F5A51F776}" type="presOf" srcId="{FD1E7CFD-E216-4822-8420-3AED99A9B66E}" destId="{7D44A16B-BBC8-4C96-9185-92AD6F761C4E}" srcOrd="0" destOrd="0" presId="urn:microsoft.com/office/officeart/2005/8/layout/process5"/>
    <dgm:cxn modelId="{57536066-6AE1-4F83-9ECA-2FC210A66F04}" type="presOf" srcId="{7345413E-7258-4FEC-96A3-1660D8681F02}" destId="{3CB9FE95-B449-443A-80F7-68E777B05E99}" srcOrd="0" destOrd="0" presId="urn:microsoft.com/office/officeart/2005/8/layout/process5"/>
    <dgm:cxn modelId="{374DFB6A-B7A5-431A-A409-1721DB14AC4A}" type="presOf" srcId="{C5F2611F-70AD-4E40-B44D-66A30FA9AFF5}" destId="{A39A2E5E-359D-441A-8B26-74038181AA88}" srcOrd="0" destOrd="0" presId="urn:microsoft.com/office/officeart/2005/8/layout/process5"/>
    <dgm:cxn modelId="{B0BB0A6B-B27B-4BFB-9C4D-99DBCDFA9B12}" type="presOf" srcId="{2599008D-6AB0-475E-939A-7D8D29A864B7}" destId="{4AF6D269-A046-4446-B46D-118677539D8B}" srcOrd="0" destOrd="0" presId="urn:microsoft.com/office/officeart/2005/8/layout/process5"/>
    <dgm:cxn modelId="{5D2AF46F-B627-456A-BBD5-B4B7BA9EBACA}" type="presOf" srcId="{837A82FE-5995-4729-A046-11406F318154}" destId="{A1943BC5-7FF4-48B4-94F0-A690D470C3FB}" srcOrd="0" destOrd="0" presId="urn:microsoft.com/office/officeart/2005/8/layout/process5"/>
    <dgm:cxn modelId="{22253A72-DF57-4FA3-A8CB-B43A72EE4D54}" type="presOf" srcId="{19832D2E-A896-47B2-BA5F-FD576BC81A48}" destId="{1B25CE4F-5EE5-4B6E-A609-60DC256C006D}" srcOrd="1" destOrd="0" presId="urn:microsoft.com/office/officeart/2005/8/layout/process5"/>
    <dgm:cxn modelId="{A2F38173-C9F9-453A-877F-3A1411A9FBE0}" type="presOf" srcId="{F45EBAC2-5212-4D12-95AA-B658AC408683}" destId="{07858EEF-E8EA-4257-B0DA-D4E2E59BAA42}" srcOrd="0" destOrd="0" presId="urn:microsoft.com/office/officeart/2005/8/layout/process5"/>
    <dgm:cxn modelId="{36C83C74-9A44-43E0-9BA6-40423D7A0E87}" type="presOf" srcId="{B048EA02-C071-49E8-85FF-D7D04C897F5B}" destId="{22064AEB-D3EE-4200-B44A-8CA95566D7CB}" srcOrd="0" destOrd="0" presId="urn:microsoft.com/office/officeart/2005/8/layout/process5"/>
    <dgm:cxn modelId="{90AE9874-02F6-4303-A01D-52583BA66289}" type="presOf" srcId="{C4426D03-5AB9-4889-AC79-AB6FCDA80891}" destId="{16FC866A-EE52-4744-B859-51281DBC176F}" srcOrd="1" destOrd="0" presId="urn:microsoft.com/office/officeart/2005/8/layout/process5"/>
    <dgm:cxn modelId="{5BDA0E79-DFFC-47CD-A896-2343298FC766}" type="presOf" srcId="{18B05582-5F69-4ED6-BACE-C6DBA88ACC3F}" destId="{B339D90F-FB3B-42D1-A29B-1C2476DF6235}" srcOrd="0" destOrd="0" presId="urn:microsoft.com/office/officeart/2005/8/layout/process5"/>
    <dgm:cxn modelId="{DE450C7D-C208-4405-B2A5-73A97558C07E}" type="presOf" srcId="{C4426D03-5AB9-4889-AC79-AB6FCDA80891}" destId="{E7037828-EBFB-4E67-924D-97DCBC62C557}" srcOrd="0" destOrd="0" presId="urn:microsoft.com/office/officeart/2005/8/layout/process5"/>
    <dgm:cxn modelId="{37A4AC7E-835B-42D2-9B79-7F62AD858289}" srcId="{E3BEC52A-9449-4A12-A852-AFA5D19FF5A0}" destId="{7345413E-7258-4FEC-96A3-1660D8681F02}" srcOrd="3" destOrd="0" parTransId="{3766169C-1299-41CD-B84D-9D8B86F2833C}" sibTransId="{C4426D03-5AB9-4889-AC79-AB6FCDA80891}"/>
    <dgm:cxn modelId="{7DA9CD7E-15EF-403A-9953-357C6316E9B7}" type="presOf" srcId="{DB5B5CAC-14B4-4235-B0AD-72F8BA2CBEDF}" destId="{5550A028-EE19-43A2-8904-A5CAECDA23DC}" srcOrd="1" destOrd="0" presId="urn:microsoft.com/office/officeart/2005/8/layout/process5"/>
    <dgm:cxn modelId="{BEF0838D-3A12-4A34-B1AF-4D4BCE05C2BC}" type="presOf" srcId="{CD9A07A3-38D9-49EE-9E6A-C20DEDFAA7FB}" destId="{F9D77A32-D74D-48F1-99B4-CADF2BDC4B17}" srcOrd="0" destOrd="0" presId="urn:microsoft.com/office/officeart/2005/8/layout/process5"/>
    <dgm:cxn modelId="{C5D0AC90-E091-47D8-9647-204B44D42854}" type="presOf" srcId="{C5468CE7-2620-47A9-BA3B-2961CAB55C18}" destId="{576DCBF6-8BD6-4F70-8E04-3B0424A165D2}" srcOrd="0" destOrd="0" presId="urn:microsoft.com/office/officeart/2005/8/layout/process5"/>
    <dgm:cxn modelId="{B1C82694-CA26-4198-9FA0-98F9383EB7BD}" type="presOf" srcId="{C4FC8BFD-EF43-47A9-AABA-D9238CFB5AD3}" destId="{6B7E49EB-6BC4-4266-9990-ABEE4AA40F9B}" srcOrd="0" destOrd="0" presId="urn:microsoft.com/office/officeart/2005/8/layout/process5"/>
    <dgm:cxn modelId="{6B244D98-CD11-441A-8F3B-23CB9550E8B0}" srcId="{E3BEC52A-9449-4A12-A852-AFA5D19FF5A0}" destId="{B36B0ECB-5E4A-488D-86C3-5B986763128A}" srcOrd="10" destOrd="0" parTransId="{094FEC7D-1476-49DE-A38E-01AE95EAF404}" sibTransId="{19832D2E-A896-47B2-BA5F-FD576BC81A48}"/>
    <dgm:cxn modelId="{4023879B-A5AA-4899-A881-30FD1212C653}" type="presOf" srcId="{B76CB7E8-A866-4D5D-8ACC-5063AA4B1381}" destId="{601F78B2-6788-4351-8FD8-5BE2ECFC68BA}" srcOrd="1" destOrd="0" presId="urn:microsoft.com/office/officeart/2005/8/layout/process5"/>
    <dgm:cxn modelId="{D0ECC09C-DDBC-4979-A178-E95E1B626DAA}" type="presOf" srcId="{25DFE3E4-6644-4DFD-9391-29D1E48807F6}" destId="{76805053-CFC4-4010-90ED-C11E81B339E5}" srcOrd="1" destOrd="0" presId="urn:microsoft.com/office/officeart/2005/8/layout/process5"/>
    <dgm:cxn modelId="{560D109D-22D0-4FE0-91BD-AB136B2205FA}" type="presOf" srcId="{068A8ACB-734A-43CD-AB33-DF6DBD1F4441}" destId="{B6F98C0A-E809-4226-84F4-51545AB6D9D5}" srcOrd="0" destOrd="0" presId="urn:microsoft.com/office/officeart/2005/8/layout/process5"/>
    <dgm:cxn modelId="{800C419F-3C71-4026-94F4-B90FED28F7C2}" srcId="{E3BEC52A-9449-4A12-A852-AFA5D19FF5A0}" destId="{E588F14B-0F9B-4EA9-A087-27A8B921EBB2}" srcOrd="11" destOrd="0" parTransId="{F44F7F6A-0D23-460B-ABE7-C0FFDC9796A3}" sibTransId="{5625D883-3E59-4AA2-8F67-46F3546772DE}"/>
    <dgm:cxn modelId="{CA8017A5-1D3E-4336-8CBF-E9546003E8BC}" type="presOf" srcId="{B76CB7E8-A866-4D5D-8ACC-5063AA4B1381}" destId="{11AA00FD-4C87-4E9E-8960-FEA8F47594BE}" srcOrd="0" destOrd="0" presId="urn:microsoft.com/office/officeart/2005/8/layout/process5"/>
    <dgm:cxn modelId="{756506A6-2EE4-4417-BDE9-707A944BA8F6}" type="presOf" srcId="{3DEDE4B5-F3FB-4295-86A8-2A2340B25D86}" destId="{5A1F33FB-08DB-41A7-80DF-215B67FE2297}" srcOrd="0" destOrd="0" presId="urn:microsoft.com/office/officeart/2005/8/layout/process5"/>
    <dgm:cxn modelId="{25ED4BA7-2EA6-4097-A992-895F4F382409}" type="presOf" srcId="{447AC296-E783-43A6-A5D9-EB981B51ED5D}" destId="{9988E208-89B5-4EF5-AD07-F910B95BA11A}" srcOrd="1" destOrd="0" presId="urn:microsoft.com/office/officeart/2005/8/layout/process5"/>
    <dgm:cxn modelId="{2CA664AC-ACED-40FE-8D4E-054F83702C6E}" srcId="{E3BEC52A-9449-4A12-A852-AFA5D19FF5A0}" destId="{18B05582-5F69-4ED6-BACE-C6DBA88ACC3F}" srcOrd="7" destOrd="0" parTransId="{8EB3E499-31F5-48BB-B51D-9F93E711A84C}" sibTransId="{FEBFE278-D187-4A7A-BFFE-35B6132F45B0}"/>
    <dgm:cxn modelId="{503019B2-7840-4C6B-976F-3ADF6155C72E}" srcId="{E3BEC52A-9449-4A12-A852-AFA5D19FF5A0}" destId="{F45EBAC2-5212-4D12-95AA-B658AC408683}" srcOrd="4" destOrd="0" parTransId="{08F2DB50-E2C5-41B4-8F6B-E88BD9E62835}" sibTransId="{447AC296-E783-43A6-A5D9-EB981B51ED5D}"/>
    <dgm:cxn modelId="{986DD7B6-CF8B-474F-A13F-219CAFE92FF4}" srcId="{E3BEC52A-9449-4A12-A852-AFA5D19FF5A0}" destId="{C5468CE7-2620-47A9-BA3B-2961CAB55C18}" srcOrd="9" destOrd="0" parTransId="{BEA6FF88-CF72-4537-B0F7-BACFBAF58689}" sibTransId="{DB5B5CAC-14B4-4235-B0AD-72F8BA2CBEDF}"/>
    <dgm:cxn modelId="{4311E5C9-E242-4544-883C-A5586CB5D40C}" type="presOf" srcId="{FD1E7CFD-E216-4822-8420-3AED99A9B66E}" destId="{D592D4CE-6638-4D53-BA1D-8A235B698258}" srcOrd="1" destOrd="0" presId="urn:microsoft.com/office/officeart/2005/8/layout/process5"/>
    <dgm:cxn modelId="{885E12CD-5CD5-4EE7-A1BB-DC7BD94A5769}" type="presOf" srcId="{FEBFE278-D187-4A7A-BFFE-35B6132F45B0}" destId="{3317A9A5-E693-42A5-8257-2AE42A266C5B}" srcOrd="0" destOrd="0" presId="urn:microsoft.com/office/officeart/2005/8/layout/process5"/>
    <dgm:cxn modelId="{86B073D4-7C4A-451E-B202-7F5AEBD2F179}" type="presOf" srcId="{5625D883-3E59-4AA2-8F67-46F3546772DE}" destId="{C5B3E062-495F-4D47-9B61-2C24E5386B4D}" srcOrd="0" destOrd="0" presId="urn:microsoft.com/office/officeart/2005/8/layout/process5"/>
    <dgm:cxn modelId="{8DD637D7-7531-48D7-8A4C-561030280C9E}" type="presOf" srcId="{AE3F64F6-6926-4621-91B6-3EF38734FEED}" destId="{096C5ED6-59A6-4643-9851-A98C678D13CC}" srcOrd="0" destOrd="0" presId="urn:microsoft.com/office/officeart/2005/8/layout/process5"/>
    <dgm:cxn modelId="{212025D8-6F8C-456C-8DC0-B90317211825}" type="presOf" srcId="{7B92DBA8-3BB6-43CF-BEB5-7A1C2B93297D}" destId="{35FD4402-D887-4F34-A96B-29A58B1AA6F1}" srcOrd="1" destOrd="0" presId="urn:microsoft.com/office/officeart/2005/8/layout/process5"/>
    <dgm:cxn modelId="{420D04DB-1E8B-4883-B818-BCCE9E4608B0}" srcId="{E3BEC52A-9449-4A12-A852-AFA5D19FF5A0}" destId="{51207C1F-163C-468A-A4A7-F585DBC81C9B}" srcOrd="2" destOrd="0" parTransId="{747A39A9-CD0B-43A6-A9A9-BA344625F720}" sibTransId="{25DFE3E4-6644-4DFD-9391-29D1E48807F6}"/>
    <dgm:cxn modelId="{A3DE7BDB-2F6B-4513-A80E-CFEEE30ED265}" type="presOf" srcId="{C5F2611F-70AD-4E40-B44D-66A30FA9AFF5}" destId="{289D0F34-12D4-4400-8170-EE2481E20059}" srcOrd="1" destOrd="0" presId="urn:microsoft.com/office/officeart/2005/8/layout/process5"/>
    <dgm:cxn modelId="{017276DF-43B7-41AD-93AC-9521F070B814}" type="presOf" srcId="{5625D883-3E59-4AA2-8F67-46F3546772DE}" destId="{C589854C-808C-4BEA-B052-4D8612B76555}" srcOrd="1" destOrd="0" presId="urn:microsoft.com/office/officeart/2005/8/layout/process5"/>
    <dgm:cxn modelId="{126325E5-1EA0-4531-BCC7-E78BA4D72A02}" type="presOf" srcId="{837A82FE-5995-4729-A046-11406F318154}" destId="{59DF29D8-09DE-4E42-AF09-490F909B269F}" srcOrd="1" destOrd="0" presId="urn:microsoft.com/office/officeart/2005/8/layout/process5"/>
    <dgm:cxn modelId="{E9F82DF1-A67D-4732-88B7-3FBC998FE72D}" type="presOf" srcId="{CEA01E15-31DA-4C8E-AC0A-6533647D8552}" destId="{1187636C-FCDD-4364-891C-24B233F993F6}" srcOrd="1" destOrd="0" presId="urn:microsoft.com/office/officeart/2005/8/layout/process5"/>
    <dgm:cxn modelId="{F15F04F8-CB9C-46A3-A1F7-F6CBC7AA12C0}" type="presOf" srcId="{25DFE3E4-6644-4DFD-9391-29D1E48807F6}" destId="{4433C11D-D45B-4C27-B479-B53D1C559C68}" srcOrd="0" destOrd="0" presId="urn:microsoft.com/office/officeart/2005/8/layout/process5"/>
    <dgm:cxn modelId="{E458C3FE-ECD0-49CB-B849-1F465D5989A5}" type="presOf" srcId="{E3BEC52A-9449-4A12-A852-AFA5D19FF5A0}" destId="{42C64982-CB0F-4BBC-A87A-95EEE9C048EF}" srcOrd="0" destOrd="0" presId="urn:microsoft.com/office/officeart/2005/8/layout/process5"/>
    <dgm:cxn modelId="{B61EB0FB-D242-440C-B494-7F6723438931}" type="presParOf" srcId="{42C64982-CB0F-4BBC-A87A-95EEE9C048EF}" destId="{F9D77A32-D74D-48F1-99B4-CADF2BDC4B17}" srcOrd="0" destOrd="0" presId="urn:microsoft.com/office/officeart/2005/8/layout/process5"/>
    <dgm:cxn modelId="{359A0788-D1BD-48A0-B51A-95A1CBBB8537}" type="presParOf" srcId="{42C64982-CB0F-4BBC-A87A-95EEE9C048EF}" destId="{A1943BC5-7FF4-48B4-94F0-A690D470C3FB}" srcOrd="1" destOrd="0" presId="urn:microsoft.com/office/officeart/2005/8/layout/process5"/>
    <dgm:cxn modelId="{8096C55F-6B24-442F-91E5-449567F1EC7F}" type="presParOf" srcId="{A1943BC5-7FF4-48B4-94F0-A690D470C3FB}" destId="{59DF29D8-09DE-4E42-AF09-490F909B269F}" srcOrd="0" destOrd="0" presId="urn:microsoft.com/office/officeart/2005/8/layout/process5"/>
    <dgm:cxn modelId="{19F5B612-8EFE-44FA-A132-027B135F85AF}" type="presParOf" srcId="{42C64982-CB0F-4BBC-A87A-95EEE9C048EF}" destId="{FEE911C5-ED54-4AE5-AA39-B1D6A9DF716C}" srcOrd="2" destOrd="0" presId="urn:microsoft.com/office/officeart/2005/8/layout/process5"/>
    <dgm:cxn modelId="{AA85F63C-1365-4462-8D25-B833F6DB6E9F}" type="presParOf" srcId="{42C64982-CB0F-4BBC-A87A-95EEE9C048EF}" destId="{7D44A16B-BBC8-4C96-9185-92AD6F761C4E}" srcOrd="3" destOrd="0" presId="urn:microsoft.com/office/officeart/2005/8/layout/process5"/>
    <dgm:cxn modelId="{296CBDDF-87F9-4345-85E3-76D9F6C819AE}" type="presParOf" srcId="{7D44A16B-BBC8-4C96-9185-92AD6F761C4E}" destId="{D592D4CE-6638-4D53-BA1D-8A235B698258}" srcOrd="0" destOrd="0" presId="urn:microsoft.com/office/officeart/2005/8/layout/process5"/>
    <dgm:cxn modelId="{B305659B-B11E-4D22-AD39-5A3E53BB59C7}" type="presParOf" srcId="{42C64982-CB0F-4BBC-A87A-95EEE9C048EF}" destId="{8C7C2F88-14F4-4A6C-A9BD-2BE52D13DA61}" srcOrd="4" destOrd="0" presId="urn:microsoft.com/office/officeart/2005/8/layout/process5"/>
    <dgm:cxn modelId="{241171D5-30C5-4DDC-AA42-B3D13C3428DD}" type="presParOf" srcId="{42C64982-CB0F-4BBC-A87A-95EEE9C048EF}" destId="{4433C11D-D45B-4C27-B479-B53D1C559C68}" srcOrd="5" destOrd="0" presId="urn:microsoft.com/office/officeart/2005/8/layout/process5"/>
    <dgm:cxn modelId="{375A69D2-1860-4FE3-86DD-1EDF2B524741}" type="presParOf" srcId="{4433C11D-D45B-4C27-B479-B53D1C559C68}" destId="{76805053-CFC4-4010-90ED-C11E81B339E5}" srcOrd="0" destOrd="0" presId="urn:microsoft.com/office/officeart/2005/8/layout/process5"/>
    <dgm:cxn modelId="{108162BA-68A3-4DEE-AD12-2E130B6CCC47}" type="presParOf" srcId="{42C64982-CB0F-4BBC-A87A-95EEE9C048EF}" destId="{3CB9FE95-B449-443A-80F7-68E777B05E99}" srcOrd="6" destOrd="0" presId="urn:microsoft.com/office/officeart/2005/8/layout/process5"/>
    <dgm:cxn modelId="{9BC77BAA-DD41-45B8-BCD6-0DBF708C09A1}" type="presParOf" srcId="{42C64982-CB0F-4BBC-A87A-95EEE9C048EF}" destId="{E7037828-EBFB-4E67-924D-97DCBC62C557}" srcOrd="7" destOrd="0" presId="urn:microsoft.com/office/officeart/2005/8/layout/process5"/>
    <dgm:cxn modelId="{14C60407-96F7-4D83-B2B1-6D4EDDBB42A3}" type="presParOf" srcId="{E7037828-EBFB-4E67-924D-97DCBC62C557}" destId="{16FC866A-EE52-4744-B859-51281DBC176F}" srcOrd="0" destOrd="0" presId="urn:microsoft.com/office/officeart/2005/8/layout/process5"/>
    <dgm:cxn modelId="{0CAA1BA7-599A-472A-9A42-50A40E189FAE}" type="presParOf" srcId="{42C64982-CB0F-4BBC-A87A-95EEE9C048EF}" destId="{07858EEF-E8EA-4257-B0DA-D4E2E59BAA42}" srcOrd="8" destOrd="0" presId="urn:microsoft.com/office/officeart/2005/8/layout/process5"/>
    <dgm:cxn modelId="{AD8550DB-32F9-4FF9-9FDB-0446BB335B4C}" type="presParOf" srcId="{42C64982-CB0F-4BBC-A87A-95EEE9C048EF}" destId="{D3BB09F0-10E5-4147-819B-E1F84A47CBCF}" srcOrd="9" destOrd="0" presId="urn:microsoft.com/office/officeart/2005/8/layout/process5"/>
    <dgm:cxn modelId="{C91B48D8-5113-4832-9CAE-D15110C62AB9}" type="presParOf" srcId="{D3BB09F0-10E5-4147-819B-E1F84A47CBCF}" destId="{9988E208-89B5-4EF5-AD07-F910B95BA11A}" srcOrd="0" destOrd="0" presId="urn:microsoft.com/office/officeart/2005/8/layout/process5"/>
    <dgm:cxn modelId="{642A71F9-0F2D-4558-BC0F-2525DEB4516C}" type="presParOf" srcId="{42C64982-CB0F-4BBC-A87A-95EEE9C048EF}" destId="{B6F98C0A-E809-4226-84F4-51545AB6D9D5}" srcOrd="10" destOrd="0" presId="urn:microsoft.com/office/officeart/2005/8/layout/process5"/>
    <dgm:cxn modelId="{CE1ED9B4-DA1B-4456-9958-D841CDDCF189}" type="presParOf" srcId="{42C64982-CB0F-4BBC-A87A-95EEE9C048EF}" destId="{11AA00FD-4C87-4E9E-8960-FEA8F47594BE}" srcOrd="11" destOrd="0" presId="urn:microsoft.com/office/officeart/2005/8/layout/process5"/>
    <dgm:cxn modelId="{993D92D5-3BE9-414C-AF4B-2CC0756ADFC9}" type="presParOf" srcId="{11AA00FD-4C87-4E9E-8960-FEA8F47594BE}" destId="{601F78B2-6788-4351-8FD8-5BE2ECFC68BA}" srcOrd="0" destOrd="0" presId="urn:microsoft.com/office/officeart/2005/8/layout/process5"/>
    <dgm:cxn modelId="{D097AB46-37B4-43E2-8BAF-0167FB886B84}" type="presParOf" srcId="{42C64982-CB0F-4BBC-A87A-95EEE9C048EF}" destId="{4AF6D269-A046-4446-B46D-118677539D8B}" srcOrd="12" destOrd="0" presId="urn:microsoft.com/office/officeart/2005/8/layout/process5"/>
    <dgm:cxn modelId="{E390B958-B2D3-4A7D-9C23-372410545A5F}" type="presParOf" srcId="{42C64982-CB0F-4BBC-A87A-95EEE9C048EF}" destId="{2CE88756-2E86-421C-81E5-877932EFF961}" srcOrd="13" destOrd="0" presId="urn:microsoft.com/office/officeart/2005/8/layout/process5"/>
    <dgm:cxn modelId="{2EE47FCE-403E-4B75-9587-507979361494}" type="presParOf" srcId="{2CE88756-2E86-421C-81E5-877932EFF961}" destId="{1187636C-FCDD-4364-891C-24B233F993F6}" srcOrd="0" destOrd="0" presId="urn:microsoft.com/office/officeart/2005/8/layout/process5"/>
    <dgm:cxn modelId="{42CC840F-5B3D-4FF4-BBFF-19604FCC35F9}" type="presParOf" srcId="{42C64982-CB0F-4BBC-A87A-95EEE9C048EF}" destId="{B339D90F-FB3B-42D1-A29B-1C2476DF6235}" srcOrd="14" destOrd="0" presId="urn:microsoft.com/office/officeart/2005/8/layout/process5"/>
    <dgm:cxn modelId="{5F171DF4-1A1D-4A42-95ED-94C575A97BD1}" type="presParOf" srcId="{42C64982-CB0F-4BBC-A87A-95EEE9C048EF}" destId="{3317A9A5-E693-42A5-8257-2AE42A266C5B}" srcOrd="15" destOrd="0" presId="urn:microsoft.com/office/officeart/2005/8/layout/process5"/>
    <dgm:cxn modelId="{9D128E53-FB56-4AD1-A0A7-308828D4C5FA}" type="presParOf" srcId="{3317A9A5-E693-42A5-8257-2AE42A266C5B}" destId="{4F9FC476-E011-4EC8-982B-913DD652BB64}" srcOrd="0" destOrd="0" presId="urn:microsoft.com/office/officeart/2005/8/layout/process5"/>
    <dgm:cxn modelId="{52985823-F43C-4842-A9DA-A8E76681C412}" type="presParOf" srcId="{42C64982-CB0F-4BBC-A87A-95EEE9C048EF}" destId="{096C5ED6-59A6-4643-9851-A98C678D13CC}" srcOrd="16" destOrd="0" presId="urn:microsoft.com/office/officeart/2005/8/layout/process5"/>
    <dgm:cxn modelId="{A824E5CF-096E-4876-AC92-99716A02ECB4}" type="presParOf" srcId="{42C64982-CB0F-4BBC-A87A-95EEE9C048EF}" destId="{F8D2B910-1B4E-491C-8489-6DF70E29FF4A}" srcOrd="17" destOrd="0" presId="urn:microsoft.com/office/officeart/2005/8/layout/process5"/>
    <dgm:cxn modelId="{39E23D54-84A4-4FCC-8334-2BCE59E39510}" type="presParOf" srcId="{F8D2B910-1B4E-491C-8489-6DF70E29FF4A}" destId="{DF3C0CF9-4EF0-4291-92C7-31E5D207AEE4}" srcOrd="0" destOrd="0" presId="urn:microsoft.com/office/officeart/2005/8/layout/process5"/>
    <dgm:cxn modelId="{7D9D1337-A442-4A19-A751-4F1DFF5CAB11}" type="presParOf" srcId="{42C64982-CB0F-4BBC-A87A-95EEE9C048EF}" destId="{576DCBF6-8BD6-4F70-8E04-3B0424A165D2}" srcOrd="18" destOrd="0" presId="urn:microsoft.com/office/officeart/2005/8/layout/process5"/>
    <dgm:cxn modelId="{9260C54E-7101-476F-B242-74FFF4C6B36C}" type="presParOf" srcId="{42C64982-CB0F-4BBC-A87A-95EEE9C048EF}" destId="{D7C05902-A340-4551-9086-018B27594D63}" srcOrd="19" destOrd="0" presId="urn:microsoft.com/office/officeart/2005/8/layout/process5"/>
    <dgm:cxn modelId="{61894BF1-3153-4D02-95E2-9AC12A998B6F}" type="presParOf" srcId="{D7C05902-A340-4551-9086-018B27594D63}" destId="{5550A028-EE19-43A2-8904-A5CAECDA23DC}" srcOrd="0" destOrd="0" presId="urn:microsoft.com/office/officeart/2005/8/layout/process5"/>
    <dgm:cxn modelId="{EDA63780-582A-4C36-995E-BBB33672BD8A}" type="presParOf" srcId="{42C64982-CB0F-4BBC-A87A-95EEE9C048EF}" destId="{3671B740-7D0D-4F5A-B227-C61D30A4BC08}" srcOrd="20" destOrd="0" presId="urn:microsoft.com/office/officeart/2005/8/layout/process5"/>
    <dgm:cxn modelId="{3825F6E6-AC2B-4864-801C-98921965A061}" type="presParOf" srcId="{42C64982-CB0F-4BBC-A87A-95EEE9C048EF}" destId="{AB25BB50-DE72-4EE2-B4A8-E315416956E4}" srcOrd="21" destOrd="0" presId="urn:microsoft.com/office/officeart/2005/8/layout/process5"/>
    <dgm:cxn modelId="{EAB7336D-3B0B-445C-8DE2-F4865902F9BC}" type="presParOf" srcId="{AB25BB50-DE72-4EE2-B4A8-E315416956E4}" destId="{1B25CE4F-5EE5-4B6E-A609-60DC256C006D}" srcOrd="0" destOrd="0" presId="urn:microsoft.com/office/officeart/2005/8/layout/process5"/>
    <dgm:cxn modelId="{B0D8A01E-7280-479C-9A6B-69B87E85381D}" type="presParOf" srcId="{42C64982-CB0F-4BBC-A87A-95EEE9C048EF}" destId="{D6C28852-16B0-49EE-ADC6-0EA15AF46B2A}" srcOrd="22" destOrd="0" presId="urn:microsoft.com/office/officeart/2005/8/layout/process5"/>
    <dgm:cxn modelId="{C398B7BE-D81A-4DD1-BFEB-D0EC88F174E8}" type="presParOf" srcId="{42C64982-CB0F-4BBC-A87A-95EEE9C048EF}" destId="{C5B3E062-495F-4D47-9B61-2C24E5386B4D}" srcOrd="23" destOrd="0" presId="urn:microsoft.com/office/officeart/2005/8/layout/process5"/>
    <dgm:cxn modelId="{27B6B95E-4501-49B6-9346-F9B0CA6D20EE}" type="presParOf" srcId="{C5B3E062-495F-4D47-9B61-2C24E5386B4D}" destId="{C589854C-808C-4BEA-B052-4D8612B76555}" srcOrd="0" destOrd="0" presId="urn:microsoft.com/office/officeart/2005/8/layout/process5"/>
    <dgm:cxn modelId="{EA2793F1-65FF-44F8-950D-6582B6A90C88}" type="presParOf" srcId="{42C64982-CB0F-4BBC-A87A-95EEE9C048EF}" destId="{5A1F33FB-08DB-41A7-80DF-215B67FE2297}" srcOrd="24" destOrd="0" presId="urn:microsoft.com/office/officeart/2005/8/layout/process5"/>
    <dgm:cxn modelId="{C8F64225-3CF3-4FED-A750-180484A24E2A}" type="presParOf" srcId="{42C64982-CB0F-4BBC-A87A-95EEE9C048EF}" destId="{4E0D8475-2372-40AB-84C7-3AF4ECF2FECC}" srcOrd="25" destOrd="0" presId="urn:microsoft.com/office/officeart/2005/8/layout/process5"/>
    <dgm:cxn modelId="{AA96FED9-A1B1-4E8C-90D6-ECDAF161C1F4}" type="presParOf" srcId="{4E0D8475-2372-40AB-84C7-3AF4ECF2FECC}" destId="{35FD4402-D887-4F34-A96B-29A58B1AA6F1}" srcOrd="0" destOrd="0" presId="urn:microsoft.com/office/officeart/2005/8/layout/process5"/>
    <dgm:cxn modelId="{6EF1D4FF-9BA9-4C9E-82FE-C7BC100C6A97}" type="presParOf" srcId="{42C64982-CB0F-4BBC-A87A-95EEE9C048EF}" destId="{6B7E49EB-6BC4-4266-9990-ABEE4AA40F9B}" srcOrd="26" destOrd="0" presId="urn:microsoft.com/office/officeart/2005/8/layout/process5"/>
    <dgm:cxn modelId="{3DEBBF56-4176-4E44-9E38-82F7316F1A5D}" type="presParOf" srcId="{42C64982-CB0F-4BBC-A87A-95EEE9C048EF}" destId="{A39A2E5E-359D-441A-8B26-74038181AA88}" srcOrd="27" destOrd="0" presId="urn:microsoft.com/office/officeart/2005/8/layout/process5"/>
    <dgm:cxn modelId="{EC1A7459-E8F6-4AF5-ABD2-5E1019B4F2F1}" type="presParOf" srcId="{A39A2E5E-359D-441A-8B26-74038181AA88}" destId="{289D0F34-12D4-4400-8170-EE2481E20059}" srcOrd="0" destOrd="0" presId="urn:microsoft.com/office/officeart/2005/8/layout/process5"/>
    <dgm:cxn modelId="{2D7CA2B2-97B9-4948-A580-50F5A072F7FA}" type="presParOf" srcId="{42C64982-CB0F-4BBC-A87A-95EEE9C048EF}" destId="{22064AEB-D3EE-4200-B44A-8CA95566D7CB}" srcOrd="2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BEC52A-9449-4A12-A852-AFA5D19FF5A0}" type="doc">
      <dgm:prSet loTypeId="urn:microsoft.com/office/officeart/2005/8/layout/process5" loCatId="process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ID"/>
        </a:p>
      </dgm:t>
    </dgm:pt>
    <dgm:pt modelId="{CD9A07A3-38D9-49EE-9E6A-C20DEDFAA7FB}">
      <dgm:prSet phldrT="[Text]"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prst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050" kern="1200" dirty="0">
              <a:latin typeface="Sora" pitchFamily="2" charset="0"/>
              <a:cs typeface="Sora" pitchFamily="2" charset="0"/>
            </a:rPr>
            <a:t>P</a:t>
          </a:r>
          <a:r>
            <a:rPr lang="id-ID" sz="1050" kern="1200" dirty="0">
              <a:latin typeface="Sora" pitchFamily="2" charset="0"/>
              <a:cs typeface="Sora" pitchFamily="2" charset="0"/>
            </a:rPr>
            <a:t>engumuman Pengadaan</a:t>
          </a:r>
          <a:endParaRPr lang="en-ID" sz="1050" u="none" strike="noStrik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gm:t>
    </dgm:pt>
    <dgm:pt modelId="{42898FF1-4C73-418F-80C6-5DF012FBA104}" type="parTrans" cxnId="{6E1FEA53-F2E3-41E8-B936-A33EFC1D3F97}">
      <dgm:prSet/>
      <dgm:spPr/>
      <dgm:t>
        <a:bodyPr/>
        <a:lstStyle/>
        <a:p>
          <a:endParaRPr lang="en-ID" sz="1050" dirty="0">
            <a:solidFill>
              <a:schemeClr val="tx1"/>
            </a:solidFill>
            <a:latin typeface="Sora" pitchFamily="2" charset="0"/>
            <a:cs typeface="Sora" pitchFamily="2" charset="0"/>
          </a:endParaRPr>
        </a:p>
      </dgm:t>
    </dgm:pt>
    <dgm:pt modelId="{837A82FE-5995-4729-A046-11406F318154}" type="sibTrans" cxnId="{6E1FEA53-F2E3-41E8-B936-A33EFC1D3F97}">
      <dgm:prSet custT="1"/>
      <dgm:spPr>
        <a:solidFill>
          <a:srgbClr val="CE152D"/>
        </a:solidFill>
      </dgm:spPr>
      <dgm:t>
        <a:bodyPr/>
        <a:lstStyle/>
        <a:p>
          <a:endParaRPr lang="en-ID" sz="1050" dirty="0">
            <a:solidFill>
              <a:schemeClr val="tx1"/>
            </a:solidFill>
            <a:latin typeface="Sora" pitchFamily="2" charset="0"/>
            <a:cs typeface="Sora" pitchFamily="2" charset="0"/>
          </a:endParaRPr>
        </a:p>
      </dgm:t>
    </dgm:pt>
    <dgm:pt modelId="{4AA5FD7E-6268-4774-A046-C34AF02BD38E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prst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>
            <a:buFont typeface="+mj-lt"/>
            <a:buAutoNum type="arabicParenBoth"/>
          </a:pPr>
          <a:r>
            <a:rPr lang="en-ID" sz="1050" dirty="0" err="1">
              <a:latin typeface="Sora" pitchFamily="2" charset="0"/>
              <a:cs typeface="Sora" pitchFamily="2" charset="0"/>
            </a:rPr>
            <a:t>Pendaftaran</a:t>
          </a:r>
          <a:r>
            <a:rPr lang="en-ID" sz="1050" dirty="0">
              <a:latin typeface="Sora" pitchFamily="2" charset="0"/>
              <a:cs typeface="Sora" pitchFamily="2" charset="0"/>
            </a:rPr>
            <a:t> dan </a:t>
          </a:r>
          <a:r>
            <a:rPr lang="en-ID" sz="1050" dirty="0" err="1">
              <a:latin typeface="Sora" pitchFamily="2" charset="0"/>
              <a:cs typeface="Sora" pitchFamily="2" charset="0"/>
            </a:rPr>
            <a:t>Penyampaian</a:t>
          </a:r>
          <a:r>
            <a:rPr lang="en-ID" sz="1050" dirty="0">
              <a:latin typeface="Sora" pitchFamily="2" charset="0"/>
              <a:cs typeface="Sora" pitchFamily="2" charset="0"/>
            </a:rPr>
            <a:t> </a:t>
          </a:r>
          <a:r>
            <a:rPr lang="en-ID" sz="1050" dirty="0" err="1">
              <a:latin typeface="Sora" pitchFamily="2" charset="0"/>
              <a:cs typeface="Sora" pitchFamily="2" charset="0"/>
            </a:rPr>
            <a:t>Dokumen</a:t>
          </a:r>
          <a:r>
            <a:rPr lang="en-ID" sz="1050" dirty="0">
              <a:latin typeface="Sora" pitchFamily="2" charset="0"/>
              <a:cs typeface="Sora" pitchFamily="2" charset="0"/>
            </a:rPr>
            <a:t> Surat </a:t>
          </a:r>
          <a:r>
            <a:rPr lang="en-ID" sz="1050" dirty="0" err="1">
              <a:latin typeface="Sora" pitchFamily="2" charset="0"/>
              <a:cs typeface="Sora" pitchFamily="2" charset="0"/>
            </a:rPr>
            <a:t>Kerahasiaan</a:t>
          </a:r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161C72DD-7A9D-40F4-8ADA-FEDC5C1DCE4F}" type="parTrans" cxnId="{51EFC492-2F99-4C77-82BA-9ED57A29E99A}">
      <dgm:prSet/>
      <dgm:spPr/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80755A17-FA3F-4ADC-91C1-0EF33E8EDF92}" type="sibTrans" cxnId="{51EFC492-2F99-4C77-82BA-9ED57A29E99A}">
      <dgm:prSet custT="1"/>
      <dgm:spPr>
        <a:solidFill>
          <a:srgbClr val="CE152D"/>
        </a:solidFill>
      </dgm:spPr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04EA66FB-7CDE-405C-BBDE-41172562F607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prst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>
            <a:buFont typeface="+mj-lt"/>
            <a:buAutoNum type="arabicParenBoth"/>
          </a:pPr>
          <a:r>
            <a:rPr lang="en-ID" sz="1100" b="0" dirty="0" err="1">
              <a:latin typeface="Sora" pitchFamily="2" charset="0"/>
              <a:cs typeface="Sora" pitchFamily="2" charset="0"/>
            </a:rPr>
            <a:t>Penyampaian</a:t>
          </a:r>
          <a:r>
            <a:rPr lang="en-ID" sz="1100" b="0" dirty="0">
              <a:latin typeface="Sora" pitchFamily="2" charset="0"/>
              <a:cs typeface="Sora" pitchFamily="2" charset="0"/>
            </a:rPr>
            <a:t> </a:t>
          </a:r>
          <a:r>
            <a:rPr lang="en-ID" sz="1100" b="0" dirty="0" err="1">
              <a:latin typeface="Sora" pitchFamily="2" charset="0"/>
              <a:cs typeface="Sora" pitchFamily="2" charset="0"/>
            </a:rPr>
            <a:t>Dokumen</a:t>
          </a:r>
          <a:r>
            <a:rPr lang="en-ID" sz="1100" b="0" dirty="0">
              <a:latin typeface="Sora" pitchFamily="2" charset="0"/>
              <a:cs typeface="Sora" pitchFamily="2" charset="0"/>
            </a:rPr>
            <a:t> </a:t>
          </a:r>
          <a:r>
            <a:rPr lang="en-ID" sz="1100" b="0" dirty="0" err="1">
              <a:latin typeface="Sora" pitchFamily="2" charset="0"/>
              <a:cs typeface="Sora" pitchFamily="2" charset="0"/>
            </a:rPr>
            <a:t>Pengadaan</a:t>
          </a:r>
          <a:endParaRPr lang="en-ID" sz="1100" b="0" dirty="0">
            <a:latin typeface="Sora" pitchFamily="2" charset="0"/>
            <a:cs typeface="Sora" pitchFamily="2" charset="0"/>
          </a:endParaRPr>
        </a:p>
      </dgm:t>
    </dgm:pt>
    <dgm:pt modelId="{40757D24-70D2-4ED7-879D-27C2437FAE0F}" type="parTrans" cxnId="{2C6237AC-E6CA-4C79-90F9-BACCEDB78E74}">
      <dgm:prSet/>
      <dgm:spPr/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0DE7141D-AEA5-4B18-917F-220126D8C4C8}" type="sibTrans" cxnId="{2C6237AC-E6CA-4C79-90F9-BACCEDB78E74}">
      <dgm:prSet custT="1"/>
      <dgm:spPr>
        <a:solidFill>
          <a:srgbClr val="CE152D"/>
        </a:solidFill>
      </dgm:spPr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8BA3499E-1D44-46B9-966F-FFEE07C1AABE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ID" sz="1050" dirty="0" err="1">
              <a:latin typeface="Sora" pitchFamily="2" charset="0"/>
              <a:cs typeface="Sora" pitchFamily="2" charset="0"/>
            </a:rPr>
            <a:t>Pemberian</a:t>
          </a:r>
          <a:r>
            <a:rPr lang="en-ID" sz="1050" dirty="0">
              <a:latin typeface="Sora" pitchFamily="2" charset="0"/>
              <a:cs typeface="Sora" pitchFamily="2" charset="0"/>
            </a:rPr>
            <a:t> </a:t>
          </a:r>
          <a:r>
            <a:rPr lang="en-ID" sz="1050" dirty="0" err="1">
              <a:latin typeface="Sora" pitchFamily="2" charset="0"/>
              <a:cs typeface="Sora" pitchFamily="2" charset="0"/>
            </a:rPr>
            <a:t>Penjelasan</a:t>
          </a:r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DA541809-4A60-40D1-8C73-A7B9BB12AF79}" type="parTrans" cxnId="{B89DCD38-B70D-4AE8-AAC9-28BCA5398FD5}">
      <dgm:prSet/>
      <dgm:spPr/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42AC47C8-06B8-4701-BE1F-2415D8BF96A4}" type="sibTrans" cxnId="{B89DCD38-B70D-4AE8-AAC9-28BCA5398FD5}">
      <dgm:prSet custT="1"/>
      <dgm:spPr>
        <a:solidFill>
          <a:srgbClr val="CE152D"/>
        </a:solidFill>
      </dgm:spPr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ADE8A7A7-5D26-4230-9713-BE40853B4EE0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ID" sz="1050" b="0" dirty="0" err="1">
              <a:latin typeface="Sora" pitchFamily="2" charset="0"/>
              <a:cs typeface="Sora" pitchFamily="2" charset="0"/>
            </a:rPr>
            <a:t>Pemasukan</a:t>
          </a:r>
          <a:r>
            <a:rPr lang="en-ID" sz="1050" b="0" dirty="0">
              <a:latin typeface="Sora" pitchFamily="2" charset="0"/>
              <a:cs typeface="Sora" pitchFamily="2" charset="0"/>
            </a:rPr>
            <a:t> </a:t>
          </a:r>
          <a:r>
            <a:rPr lang="en-ID" sz="1050" b="0" dirty="0" err="1">
              <a:latin typeface="Sora" pitchFamily="2" charset="0"/>
              <a:cs typeface="Sora" pitchFamily="2" charset="0"/>
            </a:rPr>
            <a:t>Dokumen</a:t>
          </a:r>
          <a:r>
            <a:rPr lang="en-ID" sz="1050" b="0" dirty="0">
              <a:latin typeface="Sora" pitchFamily="2" charset="0"/>
              <a:cs typeface="Sora" pitchFamily="2" charset="0"/>
            </a:rPr>
            <a:t> </a:t>
          </a:r>
          <a:r>
            <a:rPr lang="en-ID" sz="1050" b="0" dirty="0" err="1">
              <a:latin typeface="Sora" pitchFamily="2" charset="0"/>
              <a:cs typeface="Sora" pitchFamily="2" charset="0"/>
            </a:rPr>
            <a:t>Kualifikasi</a:t>
          </a:r>
          <a:r>
            <a:rPr lang="en-ID" sz="1050" b="0" dirty="0">
              <a:latin typeface="Sora" pitchFamily="2" charset="0"/>
              <a:cs typeface="Sora" pitchFamily="2" charset="0"/>
            </a:rPr>
            <a:t> dan </a:t>
          </a:r>
          <a:r>
            <a:rPr lang="en-ID" sz="1050" b="0" dirty="0" err="1">
              <a:latin typeface="Sora" pitchFamily="2" charset="0"/>
              <a:cs typeface="Sora" pitchFamily="2" charset="0"/>
            </a:rPr>
            <a:t>Dokumen</a:t>
          </a:r>
          <a:r>
            <a:rPr lang="en-ID" sz="1050" b="0" dirty="0">
              <a:latin typeface="Sora" pitchFamily="2" charset="0"/>
              <a:cs typeface="Sora" pitchFamily="2" charset="0"/>
            </a:rPr>
            <a:t> </a:t>
          </a:r>
          <a:r>
            <a:rPr lang="en-ID" sz="1050" b="0" dirty="0" err="1">
              <a:latin typeface="Sora" pitchFamily="2" charset="0"/>
              <a:cs typeface="Sora" pitchFamily="2" charset="0"/>
            </a:rPr>
            <a:t>Penawaran</a:t>
          </a:r>
          <a:endParaRPr lang="en-ID" sz="1050" b="0" dirty="0">
            <a:latin typeface="Sora" pitchFamily="2" charset="0"/>
            <a:cs typeface="Sora" pitchFamily="2" charset="0"/>
          </a:endParaRPr>
        </a:p>
      </dgm:t>
    </dgm:pt>
    <dgm:pt modelId="{9B1AF187-5352-4597-B8FF-361284DE8129}" type="parTrans" cxnId="{4E71B558-950D-41C5-B487-94CDF49DC000}">
      <dgm:prSet/>
      <dgm:spPr/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EF81620A-B0AB-422E-BF2A-844F11074B18}" type="sibTrans" cxnId="{4E71B558-950D-41C5-B487-94CDF49DC000}">
      <dgm:prSet custT="1"/>
      <dgm:spPr>
        <a:solidFill>
          <a:srgbClr val="CE152D"/>
        </a:solidFill>
      </dgm:spPr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F2B95F8C-C214-48F4-85A0-40392840F832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ID" sz="1050" dirty="0" err="1">
              <a:latin typeface="Sora" pitchFamily="2" charset="0"/>
              <a:cs typeface="Sora" pitchFamily="2" charset="0"/>
            </a:rPr>
            <a:t>Penyampaian</a:t>
          </a:r>
          <a:r>
            <a:rPr lang="en-ID" sz="1050" dirty="0">
              <a:latin typeface="Sora" pitchFamily="2" charset="0"/>
              <a:cs typeface="Sora" pitchFamily="2" charset="0"/>
            </a:rPr>
            <a:t> </a:t>
          </a:r>
          <a:r>
            <a:rPr lang="en-ID" sz="1050" dirty="0" err="1">
              <a:latin typeface="Sora" pitchFamily="2" charset="0"/>
              <a:cs typeface="Sora" pitchFamily="2" charset="0"/>
            </a:rPr>
            <a:t>Undangan</a:t>
          </a:r>
          <a:r>
            <a:rPr lang="en-ID" sz="1050" dirty="0">
              <a:latin typeface="Sora" pitchFamily="2" charset="0"/>
              <a:cs typeface="Sora" pitchFamily="2" charset="0"/>
            </a:rPr>
            <a:t> Dan </a:t>
          </a:r>
          <a:r>
            <a:rPr lang="en-ID" sz="1050" dirty="0" err="1">
              <a:latin typeface="Sora" pitchFamily="2" charset="0"/>
              <a:cs typeface="Sora" pitchFamily="2" charset="0"/>
            </a:rPr>
            <a:t>Pembukaan</a:t>
          </a:r>
          <a:r>
            <a:rPr lang="en-ID" sz="1050" dirty="0">
              <a:latin typeface="Sora" pitchFamily="2" charset="0"/>
              <a:cs typeface="Sora" pitchFamily="2" charset="0"/>
            </a:rPr>
            <a:t> </a:t>
          </a:r>
          <a:r>
            <a:rPr lang="en-ID" sz="1050" dirty="0" err="1">
              <a:latin typeface="Sora" pitchFamily="2" charset="0"/>
              <a:cs typeface="Sora" pitchFamily="2" charset="0"/>
            </a:rPr>
            <a:t>Dokumen</a:t>
          </a:r>
          <a:r>
            <a:rPr lang="en-ID" sz="1050" dirty="0">
              <a:latin typeface="Sora" pitchFamily="2" charset="0"/>
              <a:cs typeface="Sora" pitchFamily="2" charset="0"/>
            </a:rPr>
            <a:t> </a:t>
          </a:r>
          <a:r>
            <a:rPr lang="en-ID" sz="1050" dirty="0" err="1">
              <a:latin typeface="Sora" pitchFamily="2" charset="0"/>
              <a:cs typeface="Sora" pitchFamily="2" charset="0"/>
            </a:rPr>
            <a:t>Kualifikasi</a:t>
          </a:r>
          <a:r>
            <a:rPr lang="en-ID" sz="1050" dirty="0">
              <a:latin typeface="Sora" pitchFamily="2" charset="0"/>
              <a:cs typeface="Sora" pitchFamily="2" charset="0"/>
            </a:rPr>
            <a:t> Dan </a:t>
          </a:r>
          <a:r>
            <a:rPr lang="en-ID" sz="1050" dirty="0" err="1">
              <a:latin typeface="Sora" pitchFamily="2" charset="0"/>
              <a:cs typeface="Sora" pitchFamily="2" charset="0"/>
            </a:rPr>
            <a:t>Dokumen</a:t>
          </a:r>
          <a:r>
            <a:rPr lang="en-ID" sz="1050" dirty="0">
              <a:latin typeface="Sora" pitchFamily="2" charset="0"/>
              <a:cs typeface="Sora" pitchFamily="2" charset="0"/>
            </a:rPr>
            <a:t> </a:t>
          </a:r>
          <a:r>
            <a:rPr lang="en-ID" sz="1050" dirty="0" err="1">
              <a:latin typeface="Sora" pitchFamily="2" charset="0"/>
              <a:cs typeface="Sora" pitchFamily="2" charset="0"/>
            </a:rPr>
            <a:t>Penawaran</a:t>
          </a:r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524CBBF1-EFB1-499A-B396-BA2FDE14A308}" type="parTrans" cxnId="{6426A4C3-EEFF-4342-8F80-60BDAED1A1A0}">
      <dgm:prSet/>
      <dgm:spPr/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782611CE-BC86-45ED-AC23-B3F19A94979B}" type="sibTrans" cxnId="{6426A4C3-EEFF-4342-8F80-60BDAED1A1A0}">
      <dgm:prSet custT="1"/>
      <dgm:spPr>
        <a:solidFill>
          <a:srgbClr val="CE152D"/>
        </a:solidFill>
      </dgm:spPr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6053BFE5-1029-4787-93F1-3CD9BAF8C84F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ID" sz="1050" dirty="0" err="1">
              <a:latin typeface="Sora" pitchFamily="2" charset="0"/>
              <a:cs typeface="Sora" pitchFamily="2" charset="0"/>
            </a:rPr>
            <a:t>Evaluasi</a:t>
          </a:r>
          <a:r>
            <a:rPr lang="en-ID" sz="1050" dirty="0">
              <a:latin typeface="Sora" pitchFamily="2" charset="0"/>
              <a:cs typeface="Sora" pitchFamily="2" charset="0"/>
            </a:rPr>
            <a:t> </a:t>
          </a:r>
          <a:r>
            <a:rPr lang="en-ID" sz="1050" dirty="0" err="1">
              <a:latin typeface="Sora" pitchFamily="2" charset="0"/>
              <a:cs typeface="Sora" pitchFamily="2" charset="0"/>
            </a:rPr>
            <a:t>Dokumen</a:t>
          </a:r>
          <a:r>
            <a:rPr lang="en-ID" sz="1050" dirty="0">
              <a:latin typeface="Sora" pitchFamily="2" charset="0"/>
              <a:cs typeface="Sora" pitchFamily="2" charset="0"/>
            </a:rPr>
            <a:t> </a:t>
          </a:r>
          <a:r>
            <a:rPr lang="en-ID" sz="1050" dirty="0" err="1">
              <a:latin typeface="Sora" pitchFamily="2" charset="0"/>
              <a:cs typeface="Sora" pitchFamily="2" charset="0"/>
            </a:rPr>
            <a:t>Kualifikasi</a:t>
          </a:r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2C87DD37-44A2-4064-9F52-066BC816EBAD}" type="parTrans" cxnId="{B02EE88D-73C0-4B86-AFC4-3B5A012EE09E}">
      <dgm:prSet/>
      <dgm:spPr/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134CC6D7-CA7F-4102-9C62-49DB7E91B64A}" type="sibTrans" cxnId="{B02EE88D-73C0-4B86-AFC4-3B5A012EE09E}">
      <dgm:prSet custT="1"/>
      <dgm:spPr>
        <a:solidFill>
          <a:srgbClr val="CE152D"/>
        </a:solidFill>
      </dgm:spPr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519E17A5-6535-4754-B027-F63E7010BA15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ID" sz="1050" dirty="0" err="1">
              <a:latin typeface="Sora" pitchFamily="2" charset="0"/>
              <a:cs typeface="Sora" pitchFamily="2" charset="0"/>
            </a:rPr>
            <a:t>Evaluasi</a:t>
          </a:r>
          <a:r>
            <a:rPr lang="en-ID" sz="1050" dirty="0">
              <a:latin typeface="Sora" pitchFamily="2" charset="0"/>
              <a:cs typeface="Sora" pitchFamily="2" charset="0"/>
            </a:rPr>
            <a:t> </a:t>
          </a:r>
          <a:r>
            <a:rPr lang="en-ID" sz="1050" dirty="0" err="1">
              <a:latin typeface="Sora" pitchFamily="2" charset="0"/>
              <a:cs typeface="Sora" pitchFamily="2" charset="0"/>
            </a:rPr>
            <a:t>Dokumen</a:t>
          </a:r>
          <a:r>
            <a:rPr lang="en-ID" sz="1050" dirty="0">
              <a:latin typeface="Sora" pitchFamily="2" charset="0"/>
              <a:cs typeface="Sora" pitchFamily="2" charset="0"/>
            </a:rPr>
            <a:t> </a:t>
          </a:r>
          <a:r>
            <a:rPr lang="en-ID" sz="1050" dirty="0" err="1">
              <a:latin typeface="Sora" pitchFamily="2" charset="0"/>
              <a:cs typeface="Sora" pitchFamily="2" charset="0"/>
            </a:rPr>
            <a:t>Penawaran</a:t>
          </a:r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4E7A6FDB-D39D-49F0-BE83-3E1CA7398DDD}" type="parTrans" cxnId="{D07B33B0-2906-44C3-A1A4-99E962118F6D}">
      <dgm:prSet/>
      <dgm:spPr/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67E9A0FC-7FD7-41B4-B338-4EC6B672FCAB}" type="sibTrans" cxnId="{D07B33B0-2906-44C3-A1A4-99E962118F6D}">
      <dgm:prSet custT="1"/>
      <dgm:spPr>
        <a:solidFill>
          <a:srgbClr val="CE152D"/>
        </a:solidFill>
      </dgm:spPr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21EEB9C0-82EE-461D-B56C-FFB139334AB1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ID" sz="1050" dirty="0" err="1">
              <a:latin typeface="Sora" pitchFamily="2" charset="0"/>
              <a:cs typeface="Sora" pitchFamily="2" charset="0"/>
            </a:rPr>
            <a:t>Negosiasi</a:t>
          </a:r>
          <a:r>
            <a:rPr lang="en-ID" sz="1050" dirty="0">
              <a:latin typeface="Sora" pitchFamily="2" charset="0"/>
              <a:cs typeface="Sora" pitchFamily="2" charset="0"/>
            </a:rPr>
            <a:t> </a:t>
          </a:r>
          <a:r>
            <a:rPr lang="en-ID" sz="1050" dirty="0" err="1">
              <a:latin typeface="Sora" pitchFamily="2" charset="0"/>
              <a:cs typeface="Sora" pitchFamily="2" charset="0"/>
            </a:rPr>
            <a:t>Dokumen</a:t>
          </a:r>
          <a:r>
            <a:rPr lang="en-ID" sz="1050" dirty="0">
              <a:latin typeface="Sora" pitchFamily="2" charset="0"/>
              <a:cs typeface="Sora" pitchFamily="2" charset="0"/>
            </a:rPr>
            <a:t> </a:t>
          </a:r>
          <a:r>
            <a:rPr lang="en-ID" sz="1050" dirty="0" err="1">
              <a:latin typeface="Sora" pitchFamily="2" charset="0"/>
              <a:cs typeface="Sora" pitchFamily="2" charset="0"/>
            </a:rPr>
            <a:t>Penawaran</a:t>
          </a:r>
          <a:r>
            <a:rPr lang="en-ID" sz="1050" dirty="0">
              <a:latin typeface="Sora" pitchFamily="2" charset="0"/>
              <a:cs typeface="Sora" pitchFamily="2" charset="0"/>
            </a:rPr>
            <a:t> (</a:t>
          </a:r>
          <a:r>
            <a:rPr lang="en-ID" sz="1050" dirty="0" err="1">
              <a:latin typeface="Sora" pitchFamily="2" charset="0"/>
              <a:cs typeface="Sora" pitchFamily="2" charset="0"/>
            </a:rPr>
            <a:t>Dalam</a:t>
          </a:r>
          <a:r>
            <a:rPr lang="en-ID" sz="1050" dirty="0">
              <a:latin typeface="Sora" pitchFamily="2" charset="0"/>
              <a:cs typeface="Sora" pitchFamily="2" charset="0"/>
            </a:rPr>
            <a:t> Hal Hanya </a:t>
          </a:r>
          <a:r>
            <a:rPr lang="en-ID" sz="1050" dirty="0" err="1">
              <a:latin typeface="Sora" pitchFamily="2" charset="0"/>
              <a:cs typeface="Sora" pitchFamily="2" charset="0"/>
            </a:rPr>
            <a:t>Terdapat</a:t>
          </a:r>
          <a:r>
            <a:rPr lang="en-ID" sz="1050" dirty="0">
              <a:latin typeface="Sora" pitchFamily="2" charset="0"/>
              <a:cs typeface="Sora" pitchFamily="2" charset="0"/>
            </a:rPr>
            <a:t> 1 (Satu) </a:t>
          </a:r>
          <a:r>
            <a:rPr lang="en-ID" sz="1050" dirty="0" err="1">
              <a:latin typeface="Sora" pitchFamily="2" charset="0"/>
              <a:cs typeface="Sora" pitchFamily="2" charset="0"/>
            </a:rPr>
            <a:t>Peserta</a:t>
          </a:r>
          <a:r>
            <a:rPr lang="en-ID" sz="1050" dirty="0">
              <a:latin typeface="Sora" pitchFamily="2" charset="0"/>
              <a:cs typeface="Sora" pitchFamily="2" charset="0"/>
            </a:rPr>
            <a:t> Yang Lulus </a:t>
          </a:r>
          <a:r>
            <a:rPr lang="en-ID" sz="1050" dirty="0" err="1">
              <a:latin typeface="Sora" pitchFamily="2" charset="0"/>
              <a:cs typeface="Sora" pitchFamily="2" charset="0"/>
            </a:rPr>
            <a:t>Evaluasi</a:t>
          </a:r>
          <a:r>
            <a:rPr lang="en-ID" sz="1050" dirty="0">
              <a:latin typeface="Sora" pitchFamily="2" charset="0"/>
              <a:cs typeface="Sora" pitchFamily="2" charset="0"/>
            </a:rPr>
            <a:t> </a:t>
          </a:r>
          <a:r>
            <a:rPr lang="en-ID" sz="1050" dirty="0" err="1">
              <a:latin typeface="Sora" pitchFamily="2" charset="0"/>
              <a:cs typeface="Sora" pitchFamily="2" charset="0"/>
            </a:rPr>
            <a:t>Penawaran</a:t>
          </a:r>
          <a:r>
            <a:rPr lang="en-ID" sz="1050" dirty="0">
              <a:latin typeface="Sora" pitchFamily="2" charset="0"/>
              <a:cs typeface="Sora" pitchFamily="2" charset="0"/>
            </a:rPr>
            <a:t>)</a:t>
          </a:r>
        </a:p>
      </dgm:t>
    </dgm:pt>
    <dgm:pt modelId="{83FF5A6C-28D1-4359-BDF3-0EB0432DF56D}" type="parTrans" cxnId="{E27589C0-B0F2-4481-8C0A-FE56BC53747C}">
      <dgm:prSet/>
      <dgm:spPr/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D51EA1E6-683E-4903-AD93-7FA31B27197B}" type="sibTrans" cxnId="{E27589C0-B0F2-4481-8C0A-FE56BC53747C}">
      <dgm:prSet custT="1"/>
      <dgm:spPr>
        <a:solidFill>
          <a:srgbClr val="CE152D"/>
        </a:solidFill>
      </dgm:spPr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ED150D2D-9C0C-4939-9963-A0DB124CA7FD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ID" sz="1050" dirty="0" err="1">
              <a:latin typeface="Sora" pitchFamily="2" charset="0"/>
              <a:cs typeface="Sora" pitchFamily="2" charset="0"/>
            </a:rPr>
            <a:t>Penerbitan</a:t>
          </a:r>
          <a:r>
            <a:rPr lang="en-ID" sz="1050" dirty="0">
              <a:latin typeface="Sora" pitchFamily="2" charset="0"/>
              <a:cs typeface="Sora" pitchFamily="2" charset="0"/>
            </a:rPr>
            <a:t> </a:t>
          </a:r>
          <a:r>
            <a:rPr lang="en-ID" sz="1050" dirty="0" err="1">
              <a:latin typeface="Sora" pitchFamily="2" charset="0"/>
              <a:cs typeface="Sora" pitchFamily="2" charset="0"/>
            </a:rPr>
            <a:t>Berita</a:t>
          </a:r>
          <a:r>
            <a:rPr lang="en-ID" sz="1050" dirty="0">
              <a:latin typeface="Sora" pitchFamily="2" charset="0"/>
              <a:cs typeface="Sora" pitchFamily="2" charset="0"/>
            </a:rPr>
            <a:t> Acara Hasil </a:t>
          </a:r>
          <a:r>
            <a:rPr lang="en-ID" sz="1050" dirty="0" err="1">
              <a:latin typeface="Sora" pitchFamily="2" charset="0"/>
              <a:cs typeface="Sora" pitchFamily="2" charset="0"/>
            </a:rPr>
            <a:t>Pelelangan</a:t>
          </a:r>
          <a:r>
            <a:rPr lang="en-ID" sz="1050" dirty="0">
              <a:latin typeface="Sora" pitchFamily="2" charset="0"/>
              <a:cs typeface="Sora" pitchFamily="2" charset="0"/>
            </a:rPr>
            <a:t> (BAHP)</a:t>
          </a:r>
        </a:p>
      </dgm:t>
    </dgm:pt>
    <dgm:pt modelId="{CCEE7088-9576-4AFF-B470-BC8423D523DD}" type="parTrans" cxnId="{759ED0C8-19A2-47DC-B0B0-E622D2DE7EA2}">
      <dgm:prSet/>
      <dgm:spPr/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6BB04D76-0B9A-46B2-A253-AAF9970E8B8C}" type="sibTrans" cxnId="{759ED0C8-19A2-47DC-B0B0-E622D2DE7EA2}">
      <dgm:prSet custT="1"/>
      <dgm:spPr>
        <a:solidFill>
          <a:srgbClr val="CE152D"/>
        </a:solidFill>
      </dgm:spPr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51EED5C6-5797-4699-AD83-654B8B08F619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ID" sz="1050" dirty="0" err="1">
              <a:latin typeface="Sora" pitchFamily="2" charset="0"/>
              <a:cs typeface="Sora" pitchFamily="2" charset="0"/>
            </a:rPr>
            <a:t>Penetapan</a:t>
          </a:r>
          <a:r>
            <a:rPr lang="en-ID" sz="1050" dirty="0">
              <a:latin typeface="Sora" pitchFamily="2" charset="0"/>
              <a:cs typeface="Sora" pitchFamily="2" charset="0"/>
            </a:rPr>
            <a:t> </a:t>
          </a:r>
          <a:r>
            <a:rPr lang="en-ID" sz="1050" dirty="0" err="1">
              <a:latin typeface="Sora" pitchFamily="2" charset="0"/>
              <a:cs typeface="Sora" pitchFamily="2" charset="0"/>
            </a:rPr>
            <a:t>Pemenang</a:t>
          </a:r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A8A27D88-6E30-4431-8271-A8F13CD87735}" type="parTrans" cxnId="{47A1F509-B2FC-4D7F-9781-A762EF0F631A}">
      <dgm:prSet/>
      <dgm:spPr/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AFB73332-905E-46A0-8EB1-078EB332E07A}" type="sibTrans" cxnId="{47A1F509-B2FC-4D7F-9781-A762EF0F631A}">
      <dgm:prSet custT="1"/>
      <dgm:spPr>
        <a:solidFill>
          <a:srgbClr val="CE152D"/>
        </a:solidFill>
      </dgm:spPr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D8682C5E-2DCC-40FD-BE70-5A2F3F6B77FA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ID" sz="1050" dirty="0" err="1">
              <a:latin typeface="Sora" pitchFamily="2" charset="0"/>
              <a:cs typeface="Sora" pitchFamily="2" charset="0"/>
            </a:rPr>
            <a:t>Pengumuman</a:t>
          </a:r>
          <a:r>
            <a:rPr lang="en-ID" sz="1050" dirty="0">
              <a:latin typeface="Sora" pitchFamily="2" charset="0"/>
              <a:cs typeface="Sora" pitchFamily="2" charset="0"/>
            </a:rPr>
            <a:t> Hasil </a:t>
          </a:r>
          <a:r>
            <a:rPr lang="en-ID" sz="1050" dirty="0" err="1">
              <a:latin typeface="Sora" pitchFamily="2" charset="0"/>
              <a:cs typeface="Sora" pitchFamily="2" charset="0"/>
            </a:rPr>
            <a:t>Pelelangan</a:t>
          </a:r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810463AF-3087-41F9-859A-C6E16D9C0EFB}" type="parTrans" cxnId="{72562DEC-CC76-4171-BB10-878B899419BE}">
      <dgm:prSet/>
      <dgm:spPr/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58E6A42A-EB74-4DE0-AD63-67F6DD12046A}" type="sibTrans" cxnId="{72562DEC-CC76-4171-BB10-878B899419BE}">
      <dgm:prSet custT="1"/>
      <dgm:spPr>
        <a:solidFill>
          <a:srgbClr val="CE152D"/>
        </a:solidFill>
      </dgm:spPr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F063757D-42DB-49D2-91A6-9C2C391CC1CA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ID" sz="1050" dirty="0" err="1">
              <a:latin typeface="Sora" pitchFamily="2" charset="0"/>
              <a:cs typeface="Sora" pitchFamily="2" charset="0"/>
            </a:rPr>
            <a:t>Sanggah</a:t>
          </a:r>
          <a:r>
            <a:rPr lang="en-ID" sz="1050" dirty="0">
              <a:latin typeface="Sora" pitchFamily="2" charset="0"/>
              <a:cs typeface="Sora" pitchFamily="2" charset="0"/>
            </a:rPr>
            <a:t> </a:t>
          </a:r>
          <a:r>
            <a:rPr lang="en-ID" sz="1050" dirty="0" err="1">
              <a:latin typeface="Sora" pitchFamily="2" charset="0"/>
              <a:cs typeface="Sora" pitchFamily="2" charset="0"/>
            </a:rPr>
            <a:t>Terhadap</a:t>
          </a:r>
          <a:r>
            <a:rPr lang="en-ID" sz="1050" dirty="0">
              <a:latin typeface="Sora" pitchFamily="2" charset="0"/>
              <a:cs typeface="Sora" pitchFamily="2" charset="0"/>
            </a:rPr>
            <a:t> Hasil </a:t>
          </a:r>
          <a:r>
            <a:rPr lang="en-ID" sz="1050" dirty="0" err="1">
              <a:latin typeface="Sora" pitchFamily="2" charset="0"/>
              <a:cs typeface="Sora" pitchFamily="2" charset="0"/>
            </a:rPr>
            <a:t>Pelelangan</a:t>
          </a:r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328EDEDF-CA0C-4251-8576-92776974E371}" type="parTrans" cxnId="{8ACA8589-7C96-4B36-801C-B3ABB192DD09}">
      <dgm:prSet/>
      <dgm:spPr/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55AE8904-A4B9-41E5-9077-417429858DA0}" type="sibTrans" cxnId="{8ACA8589-7C96-4B36-801C-B3ABB192DD09}">
      <dgm:prSet custT="1"/>
      <dgm:spPr>
        <a:solidFill>
          <a:srgbClr val="CE152D"/>
        </a:solidFill>
      </dgm:spPr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F5BDB806-E8BE-4A8C-AC95-D2CCFEDB466E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ID" sz="1050" dirty="0" err="1">
              <a:latin typeface="Sora" pitchFamily="2" charset="0"/>
              <a:cs typeface="Sora" pitchFamily="2" charset="0"/>
            </a:rPr>
            <a:t>Penerbitan</a:t>
          </a:r>
          <a:r>
            <a:rPr lang="en-ID" sz="1050" dirty="0">
              <a:latin typeface="Sora" pitchFamily="2" charset="0"/>
              <a:cs typeface="Sora" pitchFamily="2" charset="0"/>
            </a:rPr>
            <a:t> Surat </a:t>
          </a:r>
          <a:r>
            <a:rPr lang="en-ID" sz="1050" dirty="0" err="1">
              <a:latin typeface="Sora" pitchFamily="2" charset="0"/>
              <a:cs typeface="Sora" pitchFamily="2" charset="0"/>
            </a:rPr>
            <a:t>Penunjukan</a:t>
          </a:r>
          <a:r>
            <a:rPr lang="en-ID" sz="1050" dirty="0">
              <a:latin typeface="Sora" pitchFamily="2" charset="0"/>
              <a:cs typeface="Sora" pitchFamily="2" charset="0"/>
            </a:rPr>
            <a:t> </a:t>
          </a:r>
          <a:r>
            <a:rPr lang="en-ID" sz="1050" dirty="0" err="1">
              <a:latin typeface="Sora" pitchFamily="2" charset="0"/>
              <a:cs typeface="Sora" pitchFamily="2" charset="0"/>
            </a:rPr>
            <a:t>Pemenang</a:t>
          </a:r>
          <a:r>
            <a:rPr lang="en-ID" sz="1050" dirty="0">
              <a:latin typeface="Sora" pitchFamily="2" charset="0"/>
              <a:cs typeface="Sora" pitchFamily="2" charset="0"/>
            </a:rPr>
            <a:t> </a:t>
          </a:r>
          <a:r>
            <a:rPr lang="en-ID" sz="1050" dirty="0" err="1">
              <a:latin typeface="Sora" pitchFamily="2" charset="0"/>
              <a:cs typeface="Sora" pitchFamily="2" charset="0"/>
            </a:rPr>
            <a:t>Pelelangan</a:t>
          </a:r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5969CF8B-29AB-4B45-BE11-49B2A1A4DB34}" type="parTrans" cxnId="{895DEEB9-D8E9-4F73-8CB9-4AFAE040C020}">
      <dgm:prSet/>
      <dgm:spPr/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86D60E43-C872-4455-A06E-6470453AD13D}" type="sibTrans" cxnId="{895DEEB9-D8E9-4F73-8CB9-4AFAE040C020}">
      <dgm:prSet/>
      <dgm:spPr/>
      <dgm:t>
        <a:bodyPr/>
        <a:lstStyle/>
        <a:p>
          <a:endParaRPr lang="en-ID" sz="1050" dirty="0">
            <a:latin typeface="Sora" pitchFamily="2" charset="0"/>
            <a:cs typeface="Sora" pitchFamily="2" charset="0"/>
          </a:endParaRPr>
        </a:p>
      </dgm:t>
    </dgm:pt>
    <dgm:pt modelId="{42C64982-CB0F-4BBC-A87A-95EEE9C048EF}" type="pres">
      <dgm:prSet presAssocID="{E3BEC52A-9449-4A12-A852-AFA5D19FF5A0}" presName="diagram" presStyleCnt="0">
        <dgm:presLayoutVars>
          <dgm:dir/>
          <dgm:resizeHandles val="exact"/>
        </dgm:presLayoutVars>
      </dgm:prSet>
      <dgm:spPr/>
    </dgm:pt>
    <dgm:pt modelId="{F9D77A32-D74D-48F1-99B4-CADF2BDC4B17}" type="pres">
      <dgm:prSet presAssocID="{CD9A07A3-38D9-49EE-9E6A-C20DEDFAA7FB}" presName="node" presStyleLbl="node1" presStyleIdx="0" presStyleCnt="14">
        <dgm:presLayoutVars>
          <dgm:bulletEnabled val="1"/>
        </dgm:presLayoutVars>
      </dgm:prSet>
      <dgm:spPr>
        <a:xfrm>
          <a:off x="5578" y="229507"/>
          <a:ext cx="1729222" cy="1037533"/>
        </a:xfrm>
        <a:prstGeom prst="roundRect">
          <a:avLst/>
        </a:prstGeom>
      </dgm:spPr>
    </dgm:pt>
    <dgm:pt modelId="{A1943BC5-7FF4-48B4-94F0-A690D470C3FB}" type="pres">
      <dgm:prSet presAssocID="{837A82FE-5995-4729-A046-11406F318154}" presName="sibTrans" presStyleLbl="sibTrans2D1" presStyleIdx="0" presStyleCnt="13"/>
      <dgm:spPr/>
    </dgm:pt>
    <dgm:pt modelId="{59DF29D8-09DE-4E42-AF09-490F909B269F}" type="pres">
      <dgm:prSet presAssocID="{837A82FE-5995-4729-A046-11406F318154}" presName="connectorText" presStyleLbl="sibTrans2D1" presStyleIdx="0" presStyleCnt="13"/>
      <dgm:spPr/>
    </dgm:pt>
    <dgm:pt modelId="{4F8E3980-6BFC-4D22-B836-2C19BC080945}" type="pres">
      <dgm:prSet presAssocID="{4AA5FD7E-6268-4774-A046-C34AF02BD38E}" presName="node" presStyleLbl="node1" presStyleIdx="1" presStyleCnt="14">
        <dgm:presLayoutVars>
          <dgm:bulletEnabled val="1"/>
        </dgm:presLayoutVars>
      </dgm:prSet>
      <dgm:spPr>
        <a:xfrm>
          <a:off x="4847400" y="229507"/>
          <a:ext cx="1729222" cy="1037533"/>
        </a:xfrm>
        <a:prstGeom prst="roundRect">
          <a:avLst>
            <a:gd name="adj" fmla="val 10000"/>
          </a:avLst>
        </a:prstGeom>
      </dgm:spPr>
    </dgm:pt>
    <dgm:pt modelId="{7290BC8A-BC3D-4A56-A754-F22B6C0361E3}" type="pres">
      <dgm:prSet presAssocID="{80755A17-FA3F-4ADC-91C1-0EF33E8EDF92}" presName="sibTrans" presStyleLbl="sibTrans2D1" presStyleIdx="1" presStyleCnt="13"/>
      <dgm:spPr/>
    </dgm:pt>
    <dgm:pt modelId="{8DF23E98-F46D-49FC-BCDE-1DDD8CBEAB27}" type="pres">
      <dgm:prSet presAssocID="{80755A17-FA3F-4ADC-91C1-0EF33E8EDF92}" presName="connectorText" presStyleLbl="sibTrans2D1" presStyleIdx="1" presStyleCnt="13"/>
      <dgm:spPr/>
    </dgm:pt>
    <dgm:pt modelId="{643D8CC7-87A3-4004-88AD-FD2F2FC11320}" type="pres">
      <dgm:prSet presAssocID="{04EA66FB-7CDE-405C-BBDE-41172562F607}" presName="node" presStyleLbl="node1" presStyleIdx="2" presStyleCnt="14" custLinFactNeighborY="909">
        <dgm:presLayoutVars>
          <dgm:bulletEnabled val="1"/>
        </dgm:presLayoutVars>
      </dgm:prSet>
      <dgm:spPr>
        <a:xfrm>
          <a:off x="7268311" y="229507"/>
          <a:ext cx="1729222" cy="1037533"/>
        </a:xfrm>
        <a:prstGeom prst="roundRect">
          <a:avLst>
            <a:gd name="adj" fmla="val 10000"/>
          </a:avLst>
        </a:prstGeom>
      </dgm:spPr>
    </dgm:pt>
    <dgm:pt modelId="{5AA95158-2BB7-4B30-80FE-E73CF19BC57B}" type="pres">
      <dgm:prSet presAssocID="{0DE7141D-AEA5-4B18-917F-220126D8C4C8}" presName="sibTrans" presStyleLbl="sibTrans2D1" presStyleIdx="2" presStyleCnt="13"/>
      <dgm:spPr/>
    </dgm:pt>
    <dgm:pt modelId="{65D21B7B-7EF9-49FE-870D-9830C88B6536}" type="pres">
      <dgm:prSet presAssocID="{0DE7141D-AEA5-4B18-917F-220126D8C4C8}" presName="connectorText" presStyleLbl="sibTrans2D1" presStyleIdx="2" presStyleCnt="13"/>
      <dgm:spPr/>
    </dgm:pt>
    <dgm:pt modelId="{BEC72B61-A5AF-47F6-A09C-B492AD893A20}" type="pres">
      <dgm:prSet presAssocID="{8BA3499E-1D44-46B9-966F-FFEE07C1AABE}" presName="node" presStyleLbl="node1" presStyleIdx="3" presStyleCnt="14">
        <dgm:presLayoutVars>
          <dgm:bulletEnabled val="1"/>
        </dgm:presLayoutVars>
      </dgm:prSet>
      <dgm:spPr/>
    </dgm:pt>
    <dgm:pt modelId="{4B2B0CC1-A534-478F-AC32-202DC50EC854}" type="pres">
      <dgm:prSet presAssocID="{42AC47C8-06B8-4701-BE1F-2415D8BF96A4}" presName="sibTrans" presStyleLbl="sibTrans2D1" presStyleIdx="3" presStyleCnt="13"/>
      <dgm:spPr/>
    </dgm:pt>
    <dgm:pt modelId="{2608C407-C9EB-44E8-80B5-9534D363A39A}" type="pres">
      <dgm:prSet presAssocID="{42AC47C8-06B8-4701-BE1F-2415D8BF96A4}" presName="connectorText" presStyleLbl="sibTrans2D1" presStyleIdx="3" presStyleCnt="13"/>
      <dgm:spPr/>
    </dgm:pt>
    <dgm:pt modelId="{C32F4FD2-3415-43B2-89E9-D7D19618D818}" type="pres">
      <dgm:prSet presAssocID="{ADE8A7A7-5D26-4230-9713-BE40853B4EE0}" presName="node" presStyleLbl="node1" presStyleIdx="4" presStyleCnt="14">
        <dgm:presLayoutVars>
          <dgm:bulletEnabled val="1"/>
        </dgm:presLayoutVars>
      </dgm:prSet>
      <dgm:spPr/>
    </dgm:pt>
    <dgm:pt modelId="{F22B52EA-659C-4F4C-B4DF-6A583491E28F}" type="pres">
      <dgm:prSet presAssocID="{EF81620A-B0AB-422E-BF2A-844F11074B18}" presName="sibTrans" presStyleLbl="sibTrans2D1" presStyleIdx="4" presStyleCnt="13"/>
      <dgm:spPr/>
    </dgm:pt>
    <dgm:pt modelId="{D2C8CC08-3EEE-4620-9C9C-57B5B76DD6C8}" type="pres">
      <dgm:prSet presAssocID="{EF81620A-B0AB-422E-BF2A-844F11074B18}" presName="connectorText" presStyleLbl="sibTrans2D1" presStyleIdx="4" presStyleCnt="13"/>
      <dgm:spPr/>
    </dgm:pt>
    <dgm:pt modelId="{E0142F85-3EFA-4350-BB58-B4560B96E9D5}" type="pres">
      <dgm:prSet presAssocID="{F2B95F8C-C214-48F4-85A0-40392840F832}" presName="node" presStyleLbl="node1" presStyleIdx="5" presStyleCnt="14">
        <dgm:presLayoutVars>
          <dgm:bulletEnabled val="1"/>
        </dgm:presLayoutVars>
      </dgm:prSet>
      <dgm:spPr/>
    </dgm:pt>
    <dgm:pt modelId="{6B347988-A8A0-473F-A849-4077D387AFFC}" type="pres">
      <dgm:prSet presAssocID="{782611CE-BC86-45ED-AC23-B3F19A94979B}" presName="sibTrans" presStyleLbl="sibTrans2D1" presStyleIdx="5" presStyleCnt="13"/>
      <dgm:spPr/>
    </dgm:pt>
    <dgm:pt modelId="{E6AB0275-DF00-4D5D-A428-F92EB396A5EC}" type="pres">
      <dgm:prSet presAssocID="{782611CE-BC86-45ED-AC23-B3F19A94979B}" presName="connectorText" presStyleLbl="sibTrans2D1" presStyleIdx="5" presStyleCnt="13"/>
      <dgm:spPr/>
    </dgm:pt>
    <dgm:pt modelId="{480B4CDC-8C18-4164-A496-1973493B5F26}" type="pres">
      <dgm:prSet presAssocID="{6053BFE5-1029-4787-93F1-3CD9BAF8C84F}" presName="node" presStyleLbl="node1" presStyleIdx="6" presStyleCnt="14">
        <dgm:presLayoutVars>
          <dgm:bulletEnabled val="1"/>
        </dgm:presLayoutVars>
      </dgm:prSet>
      <dgm:spPr/>
    </dgm:pt>
    <dgm:pt modelId="{AFD1091D-CE51-495B-8969-CC38F4EF0646}" type="pres">
      <dgm:prSet presAssocID="{134CC6D7-CA7F-4102-9C62-49DB7E91B64A}" presName="sibTrans" presStyleLbl="sibTrans2D1" presStyleIdx="6" presStyleCnt="13"/>
      <dgm:spPr/>
    </dgm:pt>
    <dgm:pt modelId="{07A85417-CA68-41FD-A3C0-1D572FB787C7}" type="pres">
      <dgm:prSet presAssocID="{134CC6D7-CA7F-4102-9C62-49DB7E91B64A}" presName="connectorText" presStyleLbl="sibTrans2D1" presStyleIdx="6" presStyleCnt="13"/>
      <dgm:spPr/>
    </dgm:pt>
    <dgm:pt modelId="{9977F14B-924C-41DB-8C10-1909B7D4E9B4}" type="pres">
      <dgm:prSet presAssocID="{519E17A5-6535-4754-B027-F63E7010BA15}" presName="node" presStyleLbl="node1" presStyleIdx="7" presStyleCnt="14">
        <dgm:presLayoutVars>
          <dgm:bulletEnabled val="1"/>
        </dgm:presLayoutVars>
      </dgm:prSet>
      <dgm:spPr/>
    </dgm:pt>
    <dgm:pt modelId="{7C7735A8-578E-48DB-940F-362068224557}" type="pres">
      <dgm:prSet presAssocID="{67E9A0FC-7FD7-41B4-B338-4EC6B672FCAB}" presName="sibTrans" presStyleLbl="sibTrans2D1" presStyleIdx="7" presStyleCnt="13"/>
      <dgm:spPr/>
    </dgm:pt>
    <dgm:pt modelId="{B516A209-9F38-441A-8FA1-6B06DA071456}" type="pres">
      <dgm:prSet presAssocID="{67E9A0FC-7FD7-41B4-B338-4EC6B672FCAB}" presName="connectorText" presStyleLbl="sibTrans2D1" presStyleIdx="7" presStyleCnt="13"/>
      <dgm:spPr/>
    </dgm:pt>
    <dgm:pt modelId="{829D0681-5022-4D97-988A-66344A7336F5}" type="pres">
      <dgm:prSet presAssocID="{21EEB9C0-82EE-461D-B56C-FFB139334AB1}" presName="node" presStyleLbl="node1" presStyleIdx="8" presStyleCnt="14">
        <dgm:presLayoutVars>
          <dgm:bulletEnabled val="1"/>
        </dgm:presLayoutVars>
      </dgm:prSet>
      <dgm:spPr/>
    </dgm:pt>
    <dgm:pt modelId="{AF4B2A9B-6229-422A-A503-8CDA9E567042}" type="pres">
      <dgm:prSet presAssocID="{D51EA1E6-683E-4903-AD93-7FA31B27197B}" presName="sibTrans" presStyleLbl="sibTrans2D1" presStyleIdx="8" presStyleCnt="13"/>
      <dgm:spPr/>
    </dgm:pt>
    <dgm:pt modelId="{A10298EB-4628-4E32-88B8-C65BAE186AC3}" type="pres">
      <dgm:prSet presAssocID="{D51EA1E6-683E-4903-AD93-7FA31B27197B}" presName="connectorText" presStyleLbl="sibTrans2D1" presStyleIdx="8" presStyleCnt="13"/>
      <dgm:spPr/>
    </dgm:pt>
    <dgm:pt modelId="{CDC42188-36B8-477D-8FFC-552994B141FC}" type="pres">
      <dgm:prSet presAssocID="{ED150D2D-9C0C-4939-9963-A0DB124CA7FD}" presName="node" presStyleLbl="node1" presStyleIdx="9" presStyleCnt="14">
        <dgm:presLayoutVars>
          <dgm:bulletEnabled val="1"/>
        </dgm:presLayoutVars>
      </dgm:prSet>
      <dgm:spPr/>
    </dgm:pt>
    <dgm:pt modelId="{EA442BCD-5941-4985-91C6-2690AE3194F9}" type="pres">
      <dgm:prSet presAssocID="{6BB04D76-0B9A-46B2-A253-AAF9970E8B8C}" presName="sibTrans" presStyleLbl="sibTrans2D1" presStyleIdx="9" presStyleCnt="13"/>
      <dgm:spPr/>
    </dgm:pt>
    <dgm:pt modelId="{34AC18AB-E48C-4D31-8843-DD51D7B1B51C}" type="pres">
      <dgm:prSet presAssocID="{6BB04D76-0B9A-46B2-A253-AAF9970E8B8C}" presName="connectorText" presStyleLbl="sibTrans2D1" presStyleIdx="9" presStyleCnt="13"/>
      <dgm:spPr/>
    </dgm:pt>
    <dgm:pt modelId="{9C82B623-F046-46A5-AD2E-B2B51C248490}" type="pres">
      <dgm:prSet presAssocID="{51EED5C6-5797-4699-AD83-654B8B08F619}" presName="node" presStyleLbl="node1" presStyleIdx="10" presStyleCnt="14">
        <dgm:presLayoutVars>
          <dgm:bulletEnabled val="1"/>
        </dgm:presLayoutVars>
      </dgm:prSet>
      <dgm:spPr/>
    </dgm:pt>
    <dgm:pt modelId="{75D4CCEF-F3F4-4B40-ACF2-F02B4AB7DF85}" type="pres">
      <dgm:prSet presAssocID="{AFB73332-905E-46A0-8EB1-078EB332E07A}" presName="sibTrans" presStyleLbl="sibTrans2D1" presStyleIdx="10" presStyleCnt="13"/>
      <dgm:spPr/>
    </dgm:pt>
    <dgm:pt modelId="{A3139221-9D4C-421B-B845-E273275AAEA2}" type="pres">
      <dgm:prSet presAssocID="{AFB73332-905E-46A0-8EB1-078EB332E07A}" presName="connectorText" presStyleLbl="sibTrans2D1" presStyleIdx="10" presStyleCnt="13"/>
      <dgm:spPr/>
    </dgm:pt>
    <dgm:pt modelId="{BAB7F148-361C-4789-AF26-FC09BD586216}" type="pres">
      <dgm:prSet presAssocID="{D8682C5E-2DCC-40FD-BE70-5A2F3F6B77FA}" presName="node" presStyleLbl="node1" presStyleIdx="11" presStyleCnt="14">
        <dgm:presLayoutVars>
          <dgm:bulletEnabled val="1"/>
        </dgm:presLayoutVars>
      </dgm:prSet>
      <dgm:spPr/>
    </dgm:pt>
    <dgm:pt modelId="{1DCAD18A-E4B6-4006-AB76-31813858F6D6}" type="pres">
      <dgm:prSet presAssocID="{58E6A42A-EB74-4DE0-AD63-67F6DD12046A}" presName="sibTrans" presStyleLbl="sibTrans2D1" presStyleIdx="11" presStyleCnt="13"/>
      <dgm:spPr/>
    </dgm:pt>
    <dgm:pt modelId="{CC0147DE-5758-40AD-95CD-FB4B7277D6D1}" type="pres">
      <dgm:prSet presAssocID="{58E6A42A-EB74-4DE0-AD63-67F6DD12046A}" presName="connectorText" presStyleLbl="sibTrans2D1" presStyleIdx="11" presStyleCnt="13"/>
      <dgm:spPr/>
    </dgm:pt>
    <dgm:pt modelId="{9FD78BC9-1DE5-4F54-AD8F-DDF7D7866A77}" type="pres">
      <dgm:prSet presAssocID="{F063757D-42DB-49D2-91A6-9C2C391CC1CA}" presName="node" presStyleLbl="node1" presStyleIdx="12" presStyleCnt="14">
        <dgm:presLayoutVars>
          <dgm:bulletEnabled val="1"/>
        </dgm:presLayoutVars>
      </dgm:prSet>
      <dgm:spPr/>
    </dgm:pt>
    <dgm:pt modelId="{2AC4945D-AD02-4283-841B-9862B7A943A3}" type="pres">
      <dgm:prSet presAssocID="{55AE8904-A4B9-41E5-9077-417429858DA0}" presName="sibTrans" presStyleLbl="sibTrans2D1" presStyleIdx="12" presStyleCnt="13"/>
      <dgm:spPr/>
    </dgm:pt>
    <dgm:pt modelId="{BA7E3162-E539-4956-B74C-7501171FBF68}" type="pres">
      <dgm:prSet presAssocID="{55AE8904-A4B9-41E5-9077-417429858DA0}" presName="connectorText" presStyleLbl="sibTrans2D1" presStyleIdx="12" presStyleCnt="13"/>
      <dgm:spPr/>
    </dgm:pt>
    <dgm:pt modelId="{7CA35238-BECC-4950-996B-2AD69EE58FB6}" type="pres">
      <dgm:prSet presAssocID="{F5BDB806-E8BE-4A8C-AC95-D2CCFEDB466E}" presName="node" presStyleLbl="node1" presStyleIdx="13" presStyleCnt="14">
        <dgm:presLayoutVars>
          <dgm:bulletEnabled val="1"/>
        </dgm:presLayoutVars>
      </dgm:prSet>
      <dgm:spPr/>
    </dgm:pt>
  </dgm:ptLst>
  <dgm:cxnLst>
    <dgm:cxn modelId="{47A1F509-B2FC-4D7F-9781-A762EF0F631A}" srcId="{E3BEC52A-9449-4A12-A852-AFA5D19FF5A0}" destId="{51EED5C6-5797-4699-AD83-654B8B08F619}" srcOrd="10" destOrd="0" parTransId="{A8A27D88-6E30-4431-8271-A8F13CD87735}" sibTransId="{AFB73332-905E-46A0-8EB1-078EB332E07A}"/>
    <dgm:cxn modelId="{B60C9011-4DEC-4627-B35B-2DF43F750A8F}" type="presOf" srcId="{F5BDB806-E8BE-4A8C-AC95-D2CCFEDB466E}" destId="{7CA35238-BECC-4950-996B-2AD69EE58FB6}" srcOrd="0" destOrd="0" presId="urn:microsoft.com/office/officeart/2005/8/layout/process5"/>
    <dgm:cxn modelId="{87329812-80B6-4684-A25A-3225F93208CD}" type="presOf" srcId="{519E17A5-6535-4754-B027-F63E7010BA15}" destId="{9977F14B-924C-41DB-8C10-1909B7D4E9B4}" srcOrd="0" destOrd="0" presId="urn:microsoft.com/office/officeart/2005/8/layout/process5"/>
    <dgm:cxn modelId="{F7C8891E-451E-4C77-845C-8E737DBB3246}" type="presOf" srcId="{134CC6D7-CA7F-4102-9C62-49DB7E91B64A}" destId="{07A85417-CA68-41FD-A3C0-1D572FB787C7}" srcOrd="1" destOrd="0" presId="urn:microsoft.com/office/officeart/2005/8/layout/process5"/>
    <dgm:cxn modelId="{857FBA1F-10F5-448C-BC07-71D4FBE94EBD}" type="presOf" srcId="{D51EA1E6-683E-4903-AD93-7FA31B27197B}" destId="{AF4B2A9B-6229-422A-A503-8CDA9E567042}" srcOrd="0" destOrd="0" presId="urn:microsoft.com/office/officeart/2005/8/layout/process5"/>
    <dgm:cxn modelId="{60AD4C28-FA05-4D4B-B10D-280D1ED150AB}" type="presOf" srcId="{EF81620A-B0AB-422E-BF2A-844F11074B18}" destId="{F22B52EA-659C-4F4C-B4DF-6A583491E28F}" srcOrd="0" destOrd="0" presId="urn:microsoft.com/office/officeart/2005/8/layout/process5"/>
    <dgm:cxn modelId="{63908233-E7E1-4136-A000-9017BAE56085}" type="presOf" srcId="{782611CE-BC86-45ED-AC23-B3F19A94979B}" destId="{E6AB0275-DF00-4D5D-A428-F92EB396A5EC}" srcOrd="1" destOrd="0" presId="urn:microsoft.com/office/officeart/2005/8/layout/process5"/>
    <dgm:cxn modelId="{091E9F33-CCB5-4341-9DDC-F61F3D431ECD}" type="presOf" srcId="{42AC47C8-06B8-4701-BE1F-2415D8BF96A4}" destId="{2608C407-C9EB-44E8-80B5-9534D363A39A}" srcOrd="1" destOrd="0" presId="urn:microsoft.com/office/officeart/2005/8/layout/process5"/>
    <dgm:cxn modelId="{B89DCD38-B70D-4AE8-AAC9-28BCA5398FD5}" srcId="{E3BEC52A-9449-4A12-A852-AFA5D19FF5A0}" destId="{8BA3499E-1D44-46B9-966F-FFEE07C1AABE}" srcOrd="3" destOrd="0" parTransId="{DA541809-4A60-40D1-8C73-A7B9BB12AF79}" sibTransId="{42AC47C8-06B8-4701-BE1F-2415D8BF96A4}"/>
    <dgm:cxn modelId="{B1C9AF39-0778-4CCF-9BBF-788FDF07A409}" type="presOf" srcId="{AFB73332-905E-46A0-8EB1-078EB332E07A}" destId="{75D4CCEF-F3F4-4B40-ACF2-F02B4AB7DF85}" srcOrd="0" destOrd="0" presId="urn:microsoft.com/office/officeart/2005/8/layout/process5"/>
    <dgm:cxn modelId="{ECFC833D-80A1-4D04-B79F-926EEBAFADE5}" type="presOf" srcId="{21EEB9C0-82EE-461D-B56C-FFB139334AB1}" destId="{829D0681-5022-4D97-988A-66344A7336F5}" srcOrd="0" destOrd="0" presId="urn:microsoft.com/office/officeart/2005/8/layout/process5"/>
    <dgm:cxn modelId="{81764744-F715-403C-9B31-D135A56ACACF}" type="presOf" srcId="{ADE8A7A7-5D26-4230-9713-BE40853B4EE0}" destId="{C32F4FD2-3415-43B2-89E9-D7D19618D818}" srcOrd="0" destOrd="0" presId="urn:microsoft.com/office/officeart/2005/8/layout/process5"/>
    <dgm:cxn modelId="{C1F8BA44-7926-47B5-AA20-72F7017EF8EC}" type="presOf" srcId="{ED150D2D-9C0C-4939-9963-A0DB124CA7FD}" destId="{CDC42188-36B8-477D-8FFC-552994B141FC}" srcOrd="0" destOrd="0" presId="urn:microsoft.com/office/officeart/2005/8/layout/process5"/>
    <dgm:cxn modelId="{C774A44B-C21D-4221-9D20-8DAACDA8A726}" type="presOf" srcId="{4AA5FD7E-6268-4774-A046-C34AF02BD38E}" destId="{4F8E3980-6BFC-4D22-B836-2C19BC080945}" srcOrd="0" destOrd="0" presId="urn:microsoft.com/office/officeart/2005/8/layout/process5"/>
    <dgm:cxn modelId="{F82AAA4B-2AD0-479F-A8E6-719C2E687FD5}" type="presOf" srcId="{0DE7141D-AEA5-4B18-917F-220126D8C4C8}" destId="{65D21B7B-7EF9-49FE-870D-9830C88B6536}" srcOrd="1" destOrd="0" presId="urn:microsoft.com/office/officeart/2005/8/layout/process5"/>
    <dgm:cxn modelId="{45EA944C-E950-471E-9A51-1A87E266A018}" type="presOf" srcId="{55AE8904-A4B9-41E5-9077-417429858DA0}" destId="{BA7E3162-E539-4956-B74C-7501171FBF68}" srcOrd="1" destOrd="0" presId="urn:microsoft.com/office/officeart/2005/8/layout/process5"/>
    <dgm:cxn modelId="{32BD8B4E-EF4E-46D7-B76B-43E255778123}" type="presOf" srcId="{EF81620A-B0AB-422E-BF2A-844F11074B18}" destId="{D2C8CC08-3EEE-4620-9C9C-57B5B76DD6C8}" srcOrd="1" destOrd="0" presId="urn:microsoft.com/office/officeart/2005/8/layout/process5"/>
    <dgm:cxn modelId="{6E1FEA53-F2E3-41E8-B936-A33EFC1D3F97}" srcId="{E3BEC52A-9449-4A12-A852-AFA5D19FF5A0}" destId="{CD9A07A3-38D9-49EE-9E6A-C20DEDFAA7FB}" srcOrd="0" destOrd="0" parTransId="{42898FF1-4C73-418F-80C6-5DF012FBA104}" sibTransId="{837A82FE-5995-4729-A046-11406F318154}"/>
    <dgm:cxn modelId="{32C22F56-648A-44F1-8D73-B64866B16F46}" type="presOf" srcId="{CD9A07A3-38D9-49EE-9E6A-C20DEDFAA7FB}" destId="{F9D77A32-D74D-48F1-99B4-CADF2BDC4B17}" srcOrd="0" destOrd="0" presId="urn:microsoft.com/office/officeart/2005/8/layout/process5"/>
    <dgm:cxn modelId="{4E71B558-950D-41C5-B487-94CDF49DC000}" srcId="{E3BEC52A-9449-4A12-A852-AFA5D19FF5A0}" destId="{ADE8A7A7-5D26-4230-9713-BE40853B4EE0}" srcOrd="4" destOrd="0" parTransId="{9B1AF187-5352-4597-B8FF-361284DE8129}" sibTransId="{EF81620A-B0AB-422E-BF2A-844F11074B18}"/>
    <dgm:cxn modelId="{35A6AC59-BC63-4528-9B2C-8D8E196258E6}" type="presOf" srcId="{E3BEC52A-9449-4A12-A852-AFA5D19FF5A0}" destId="{42C64982-CB0F-4BBC-A87A-95EEE9C048EF}" srcOrd="0" destOrd="0" presId="urn:microsoft.com/office/officeart/2005/8/layout/process5"/>
    <dgm:cxn modelId="{2B4F1D61-E7EE-4EC5-A04C-256D7BCBEDA7}" type="presOf" srcId="{80755A17-FA3F-4ADC-91C1-0EF33E8EDF92}" destId="{7290BC8A-BC3D-4A56-A754-F22B6C0361E3}" srcOrd="0" destOrd="0" presId="urn:microsoft.com/office/officeart/2005/8/layout/process5"/>
    <dgm:cxn modelId="{D4436D67-E93F-45B6-9C56-04697EA70B1A}" type="presOf" srcId="{F2B95F8C-C214-48F4-85A0-40392840F832}" destId="{E0142F85-3EFA-4350-BB58-B4560B96E9D5}" srcOrd="0" destOrd="0" presId="urn:microsoft.com/office/officeart/2005/8/layout/process5"/>
    <dgm:cxn modelId="{94DAB876-4937-456D-8562-8365AAEF359D}" type="presOf" srcId="{134CC6D7-CA7F-4102-9C62-49DB7E91B64A}" destId="{AFD1091D-CE51-495B-8969-CC38F4EF0646}" srcOrd="0" destOrd="0" presId="urn:microsoft.com/office/officeart/2005/8/layout/process5"/>
    <dgm:cxn modelId="{3CA5F276-22F5-4746-8213-C82F3D0B974A}" type="presOf" srcId="{67E9A0FC-7FD7-41B4-B338-4EC6B672FCAB}" destId="{B516A209-9F38-441A-8FA1-6B06DA071456}" srcOrd="1" destOrd="0" presId="urn:microsoft.com/office/officeart/2005/8/layout/process5"/>
    <dgm:cxn modelId="{78B62377-E249-4E37-A71B-65A752F4F6B5}" type="presOf" srcId="{6053BFE5-1029-4787-93F1-3CD9BAF8C84F}" destId="{480B4CDC-8C18-4164-A496-1973493B5F26}" srcOrd="0" destOrd="0" presId="urn:microsoft.com/office/officeart/2005/8/layout/process5"/>
    <dgm:cxn modelId="{1EEA2A82-6209-46D5-82B9-58C8BFF34004}" type="presOf" srcId="{D51EA1E6-683E-4903-AD93-7FA31B27197B}" destId="{A10298EB-4628-4E32-88B8-C65BAE186AC3}" srcOrd="1" destOrd="0" presId="urn:microsoft.com/office/officeart/2005/8/layout/process5"/>
    <dgm:cxn modelId="{31A40A84-01D0-46D1-B8C0-286C35AABF3F}" type="presOf" srcId="{AFB73332-905E-46A0-8EB1-078EB332E07A}" destId="{A3139221-9D4C-421B-B845-E273275AAEA2}" srcOrd="1" destOrd="0" presId="urn:microsoft.com/office/officeart/2005/8/layout/process5"/>
    <dgm:cxn modelId="{8ACA8589-7C96-4B36-801C-B3ABB192DD09}" srcId="{E3BEC52A-9449-4A12-A852-AFA5D19FF5A0}" destId="{F063757D-42DB-49D2-91A6-9C2C391CC1CA}" srcOrd="12" destOrd="0" parTransId="{328EDEDF-CA0C-4251-8576-92776974E371}" sibTransId="{55AE8904-A4B9-41E5-9077-417429858DA0}"/>
    <dgm:cxn modelId="{B02EE88D-73C0-4B86-AFC4-3B5A012EE09E}" srcId="{E3BEC52A-9449-4A12-A852-AFA5D19FF5A0}" destId="{6053BFE5-1029-4787-93F1-3CD9BAF8C84F}" srcOrd="6" destOrd="0" parTransId="{2C87DD37-44A2-4064-9F52-066BC816EBAD}" sibTransId="{134CC6D7-CA7F-4102-9C62-49DB7E91B64A}"/>
    <dgm:cxn modelId="{51EFC492-2F99-4C77-82BA-9ED57A29E99A}" srcId="{E3BEC52A-9449-4A12-A852-AFA5D19FF5A0}" destId="{4AA5FD7E-6268-4774-A046-C34AF02BD38E}" srcOrd="1" destOrd="0" parTransId="{161C72DD-7A9D-40F4-8ADA-FEDC5C1DCE4F}" sibTransId="{80755A17-FA3F-4ADC-91C1-0EF33E8EDF92}"/>
    <dgm:cxn modelId="{EBBDFF97-C4CE-4DCB-98E7-6E8343BD7DB1}" type="presOf" srcId="{80755A17-FA3F-4ADC-91C1-0EF33E8EDF92}" destId="{8DF23E98-F46D-49FC-BCDE-1DDD8CBEAB27}" srcOrd="1" destOrd="0" presId="urn:microsoft.com/office/officeart/2005/8/layout/process5"/>
    <dgm:cxn modelId="{4D83AC99-8645-400E-9051-C829D00B7EF9}" type="presOf" srcId="{51EED5C6-5797-4699-AD83-654B8B08F619}" destId="{9C82B623-F046-46A5-AD2E-B2B51C248490}" srcOrd="0" destOrd="0" presId="urn:microsoft.com/office/officeart/2005/8/layout/process5"/>
    <dgm:cxn modelId="{13D25E9B-F365-4475-8FAC-7A7FC215440C}" type="presOf" srcId="{837A82FE-5995-4729-A046-11406F318154}" destId="{59DF29D8-09DE-4E42-AF09-490F909B269F}" srcOrd="1" destOrd="0" presId="urn:microsoft.com/office/officeart/2005/8/layout/process5"/>
    <dgm:cxn modelId="{711DA7A1-9EF6-4728-856D-7DD800A5693A}" type="presOf" srcId="{58E6A42A-EB74-4DE0-AD63-67F6DD12046A}" destId="{1DCAD18A-E4B6-4006-AB76-31813858F6D6}" srcOrd="0" destOrd="0" presId="urn:microsoft.com/office/officeart/2005/8/layout/process5"/>
    <dgm:cxn modelId="{2C6237AC-E6CA-4C79-90F9-BACCEDB78E74}" srcId="{E3BEC52A-9449-4A12-A852-AFA5D19FF5A0}" destId="{04EA66FB-7CDE-405C-BBDE-41172562F607}" srcOrd="2" destOrd="0" parTransId="{40757D24-70D2-4ED7-879D-27C2437FAE0F}" sibTransId="{0DE7141D-AEA5-4B18-917F-220126D8C4C8}"/>
    <dgm:cxn modelId="{D07B33B0-2906-44C3-A1A4-99E962118F6D}" srcId="{E3BEC52A-9449-4A12-A852-AFA5D19FF5A0}" destId="{519E17A5-6535-4754-B027-F63E7010BA15}" srcOrd="7" destOrd="0" parTransId="{4E7A6FDB-D39D-49F0-BE83-3E1CA7398DDD}" sibTransId="{67E9A0FC-7FD7-41B4-B338-4EC6B672FCAB}"/>
    <dgm:cxn modelId="{895DEEB9-D8E9-4F73-8CB9-4AFAE040C020}" srcId="{E3BEC52A-9449-4A12-A852-AFA5D19FF5A0}" destId="{F5BDB806-E8BE-4A8C-AC95-D2CCFEDB466E}" srcOrd="13" destOrd="0" parTransId="{5969CF8B-29AB-4B45-BE11-49B2A1A4DB34}" sibTransId="{86D60E43-C872-4455-A06E-6470453AD13D}"/>
    <dgm:cxn modelId="{1CA133BB-DC17-4A83-94B6-8A42B6F5FA43}" type="presOf" srcId="{42AC47C8-06B8-4701-BE1F-2415D8BF96A4}" destId="{4B2B0CC1-A534-478F-AC32-202DC50EC854}" srcOrd="0" destOrd="0" presId="urn:microsoft.com/office/officeart/2005/8/layout/process5"/>
    <dgm:cxn modelId="{10B701BF-C413-44B0-8285-1A59B688D91C}" type="presOf" srcId="{6BB04D76-0B9A-46B2-A253-AAF9970E8B8C}" destId="{EA442BCD-5941-4985-91C6-2690AE3194F9}" srcOrd="0" destOrd="0" presId="urn:microsoft.com/office/officeart/2005/8/layout/process5"/>
    <dgm:cxn modelId="{E27589C0-B0F2-4481-8C0A-FE56BC53747C}" srcId="{E3BEC52A-9449-4A12-A852-AFA5D19FF5A0}" destId="{21EEB9C0-82EE-461D-B56C-FFB139334AB1}" srcOrd="8" destOrd="0" parTransId="{83FF5A6C-28D1-4359-BDF3-0EB0432DF56D}" sibTransId="{D51EA1E6-683E-4903-AD93-7FA31B27197B}"/>
    <dgm:cxn modelId="{259768C1-2A89-49D5-B999-2C2A2CF94852}" type="presOf" srcId="{55AE8904-A4B9-41E5-9077-417429858DA0}" destId="{2AC4945D-AD02-4283-841B-9862B7A943A3}" srcOrd="0" destOrd="0" presId="urn:microsoft.com/office/officeart/2005/8/layout/process5"/>
    <dgm:cxn modelId="{7D2DA5C1-C19F-4B48-923F-BC7866E7E3BF}" type="presOf" srcId="{67E9A0FC-7FD7-41B4-B338-4EC6B672FCAB}" destId="{7C7735A8-578E-48DB-940F-362068224557}" srcOrd="0" destOrd="0" presId="urn:microsoft.com/office/officeart/2005/8/layout/process5"/>
    <dgm:cxn modelId="{6426A4C3-EEFF-4342-8F80-60BDAED1A1A0}" srcId="{E3BEC52A-9449-4A12-A852-AFA5D19FF5A0}" destId="{F2B95F8C-C214-48F4-85A0-40392840F832}" srcOrd="5" destOrd="0" parTransId="{524CBBF1-EFB1-499A-B396-BA2FDE14A308}" sibTransId="{782611CE-BC86-45ED-AC23-B3F19A94979B}"/>
    <dgm:cxn modelId="{D44AE8C3-C6BA-481D-950A-5DEFB9FB0F2A}" type="presOf" srcId="{0DE7141D-AEA5-4B18-917F-220126D8C4C8}" destId="{5AA95158-2BB7-4B30-80FE-E73CF19BC57B}" srcOrd="0" destOrd="0" presId="urn:microsoft.com/office/officeart/2005/8/layout/process5"/>
    <dgm:cxn modelId="{759ED0C8-19A2-47DC-B0B0-E622D2DE7EA2}" srcId="{E3BEC52A-9449-4A12-A852-AFA5D19FF5A0}" destId="{ED150D2D-9C0C-4939-9963-A0DB124CA7FD}" srcOrd="9" destOrd="0" parTransId="{CCEE7088-9576-4AFF-B470-BC8423D523DD}" sibTransId="{6BB04D76-0B9A-46B2-A253-AAF9970E8B8C}"/>
    <dgm:cxn modelId="{B28069CA-A78D-4E80-B258-38C0D42F8EF5}" type="presOf" srcId="{6BB04D76-0B9A-46B2-A253-AAF9970E8B8C}" destId="{34AC18AB-E48C-4D31-8843-DD51D7B1B51C}" srcOrd="1" destOrd="0" presId="urn:microsoft.com/office/officeart/2005/8/layout/process5"/>
    <dgm:cxn modelId="{631D0CCF-D7D6-4812-A850-9E555D6EE5A9}" type="presOf" srcId="{782611CE-BC86-45ED-AC23-B3F19A94979B}" destId="{6B347988-A8A0-473F-A849-4077D387AFFC}" srcOrd="0" destOrd="0" presId="urn:microsoft.com/office/officeart/2005/8/layout/process5"/>
    <dgm:cxn modelId="{C78527D1-C2A5-4E6E-8734-C63BBDA6D81B}" type="presOf" srcId="{8BA3499E-1D44-46B9-966F-FFEE07C1AABE}" destId="{BEC72B61-A5AF-47F6-A09C-B492AD893A20}" srcOrd="0" destOrd="0" presId="urn:microsoft.com/office/officeart/2005/8/layout/process5"/>
    <dgm:cxn modelId="{0F2929D3-D054-4F8E-BF6A-7C55CB8E85BE}" type="presOf" srcId="{F063757D-42DB-49D2-91A6-9C2C391CC1CA}" destId="{9FD78BC9-1DE5-4F54-AD8F-DDF7D7866A77}" srcOrd="0" destOrd="0" presId="urn:microsoft.com/office/officeart/2005/8/layout/process5"/>
    <dgm:cxn modelId="{261856D4-6339-41A6-9554-3CC4EA3D8812}" type="presOf" srcId="{04EA66FB-7CDE-405C-BBDE-41172562F607}" destId="{643D8CC7-87A3-4004-88AD-FD2F2FC11320}" srcOrd="0" destOrd="0" presId="urn:microsoft.com/office/officeart/2005/8/layout/process5"/>
    <dgm:cxn modelId="{49379FDC-D8D9-4C66-8C80-47B96D7D1A16}" type="presOf" srcId="{D8682C5E-2DCC-40FD-BE70-5A2F3F6B77FA}" destId="{BAB7F148-361C-4789-AF26-FC09BD586216}" srcOrd="0" destOrd="0" presId="urn:microsoft.com/office/officeart/2005/8/layout/process5"/>
    <dgm:cxn modelId="{794FD4EA-13EA-43EB-8690-3A3EE0714769}" type="presOf" srcId="{58E6A42A-EB74-4DE0-AD63-67F6DD12046A}" destId="{CC0147DE-5758-40AD-95CD-FB4B7277D6D1}" srcOrd="1" destOrd="0" presId="urn:microsoft.com/office/officeart/2005/8/layout/process5"/>
    <dgm:cxn modelId="{72562DEC-CC76-4171-BB10-878B899419BE}" srcId="{E3BEC52A-9449-4A12-A852-AFA5D19FF5A0}" destId="{D8682C5E-2DCC-40FD-BE70-5A2F3F6B77FA}" srcOrd="11" destOrd="0" parTransId="{810463AF-3087-41F9-859A-C6E16D9C0EFB}" sibTransId="{58E6A42A-EB74-4DE0-AD63-67F6DD12046A}"/>
    <dgm:cxn modelId="{804FF2F0-50EB-42ED-A9FD-A43B1AF37146}" type="presOf" srcId="{837A82FE-5995-4729-A046-11406F318154}" destId="{A1943BC5-7FF4-48B4-94F0-A690D470C3FB}" srcOrd="0" destOrd="0" presId="urn:microsoft.com/office/officeart/2005/8/layout/process5"/>
    <dgm:cxn modelId="{6F796FDC-4C81-4A47-BCAD-F8C3144E7A55}" type="presParOf" srcId="{42C64982-CB0F-4BBC-A87A-95EEE9C048EF}" destId="{F9D77A32-D74D-48F1-99B4-CADF2BDC4B17}" srcOrd="0" destOrd="0" presId="urn:microsoft.com/office/officeart/2005/8/layout/process5"/>
    <dgm:cxn modelId="{B0CF8549-7C7E-4B59-995E-A78856CA17D4}" type="presParOf" srcId="{42C64982-CB0F-4BBC-A87A-95EEE9C048EF}" destId="{A1943BC5-7FF4-48B4-94F0-A690D470C3FB}" srcOrd="1" destOrd="0" presId="urn:microsoft.com/office/officeart/2005/8/layout/process5"/>
    <dgm:cxn modelId="{BA22C407-7E51-4A2C-9B93-550417E1DC95}" type="presParOf" srcId="{A1943BC5-7FF4-48B4-94F0-A690D470C3FB}" destId="{59DF29D8-09DE-4E42-AF09-490F909B269F}" srcOrd="0" destOrd="0" presId="urn:microsoft.com/office/officeart/2005/8/layout/process5"/>
    <dgm:cxn modelId="{82EB7EEE-8DD9-4CB1-BCA2-C23747EAFCE5}" type="presParOf" srcId="{42C64982-CB0F-4BBC-A87A-95EEE9C048EF}" destId="{4F8E3980-6BFC-4D22-B836-2C19BC080945}" srcOrd="2" destOrd="0" presId="urn:microsoft.com/office/officeart/2005/8/layout/process5"/>
    <dgm:cxn modelId="{597450CF-FF14-49D6-9A62-0B38FBCBE83D}" type="presParOf" srcId="{42C64982-CB0F-4BBC-A87A-95EEE9C048EF}" destId="{7290BC8A-BC3D-4A56-A754-F22B6C0361E3}" srcOrd="3" destOrd="0" presId="urn:microsoft.com/office/officeart/2005/8/layout/process5"/>
    <dgm:cxn modelId="{E79C7811-44E7-4157-963A-2357B9890F3E}" type="presParOf" srcId="{7290BC8A-BC3D-4A56-A754-F22B6C0361E3}" destId="{8DF23E98-F46D-49FC-BCDE-1DDD8CBEAB27}" srcOrd="0" destOrd="0" presId="urn:microsoft.com/office/officeart/2005/8/layout/process5"/>
    <dgm:cxn modelId="{9FF1BFEA-53C6-4D36-AB0A-B16099FE73C6}" type="presParOf" srcId="{42C64982-CB0F-4BBC-A87A-95EEE9C048EF}" destId="{643D8CC7-87A3-4004-88AD-FD2F2FC11320}" srcOrd="4" destOrd="0" presId="urn:microsoft.com/office/officeart/2005/8/layout/process5"/>
    <dgm:cxn modelId="{BCAAA17B-AF09-4C69-8D7A-955AFE64E2D0}" type="presParOf" srcId="{42C64982-CB0F-4BBC-A87A-95EEE9C048EF}" destId="{5AA95158-2BB7-4B30-80FE-E73CF19BC57B}" srcOrd="5" destOrd="0" presId="urn:microsoft.com/office/officeart/2005/8/layout/process5"/>
    <dgm:cxn modelId="{467DDF91-BCA3-4C1D-846D-62406A6B1C3B}" type="presParOf" srcId="{5AA95158-2BB7-4B30-80FE-E73CF19BC57B}" destId="{65D21B7B-7EF9-49FE-870D-9830C88B6536}" srcOrd="0" destOrd="0" presId="urn:microsoft.com/office/officeart/2005/8/layout/process5"/>
    <dgm:cxn modelId="{5300E19F-C894-4F6F-B76C-2C3FCBD4B68C}" type="presParOf" srcId="{42C64982-CB0F-4BBC-A87A-95EEE9C048EF}" destId="{BEC72B61-A5AF-47F6-A09C-B492AD893A20}" srcOrd="6" destOrd="0" presId="urn:microsoft.com/office/officeart/2005/8/layout/process5"/>
    <dgm:cxn modelId="{B450C42C-C051-435B-8A1D-43CA30C81AB4}" type="presParOf" srcId="{42C64982-CB0F-4BBC-A87A-95EEE9C048EF}" destId="{4B2B0CC1-A534-478F-AC32-202DC50EC854}" srcOrd="7" destOrd="0" presId="urn:microsoft.com/office/officeart/2005/8/layout/process5"/>
    <dgm:cxn modelId="{E1ECA95E-CBA8-49FB-AC3D-794DDF30A594}" type="presParOf" srcId="{4B2B0CC1-A534-478F-AC32-202DC50EC854}" destId="{2608C407-C9EB-44E8-80B5-9534D363A39A}" srcOrd="0" destOrd="0" presId="urn:microsoft.com/office/officeart/2005/8/layout/process5"/>
    <dgm:cxn modelId="{E926675D-671F-4F55-84F6-6043070370C0}" type="presParOf" srcId="{42C64982-CB0F-4BBC-A87A-95EEE9C048EF}" destId="{C32F4FD2-3415-43B2-89E9-D7D19618D818}" srcOrd="8" destOrd="0" presId="urn:microsoft.com/office/officeart/2005/8/layout/process5"/>
    <dgm:cxn modelId="{38CE2F3D-A0A9-4319-B2B8-186B12C0698F}" type="presParOf" srcId="{42C64982-CB0F-4BBC-A87A-95EEE9C048EF}" destId="{F22B52EA-659C-4F4C-B4DF-6A583491E28F}" srcOrd="9" destOrd="0" presId="urn:microsoft.com/office/officeart/2005/8/layout/process5"/>
    <dgm:cxn modelId="{C6AED447-AF4B-48B5-BE23-9ED2D4FFB94C}" type="presParOf" srcId="{F22B52EA-659C-4F4C-B4DF-6A583491E28F}" destId="{D2C8CC08-3EEE-4620-9C9C-57B5B76DD6C8}" srcOrd="0" destOrd="0" presId="urn:microsoft.com/office/officeart/2005/8/layout/process5"/>
    <dgm:cxn modelId="{4909974A-0986-4B67-AD63-53F95B3D0AEF}" type="presParOf" srcId="{42C64982-CB0F-4BBC-A87A-95EEE9C048EF}" destId="{E0142F85-3EFA-4350-BB58-B4560B96E9D5}" srcOrd="10" destOrd="0" presId="urn:microsoft.com/office/officeart/2005/8/layout/process5"/>
    <dgm:cxn modelId="{8E000225-2C4A-4B21-B778-F953E376956A}" type="presParOf" srcId="{42C64982-CB0F-4BBC-A87A-95EEE9C048EF}" destId="{6B347988-A8A0-473F-A849-4077D387AFFC}" srcOrd="11" destOrd="0" presId="urn:microsoft.com/office/officeart/2005/8/layout/process5"/>
    <dgm:cxn modelId="{971EE1E2-A342-491A-B8E9-32DDA0E9FE0E}" type="presParOf" srcId="{6B347988-A8A0-473F-A849-4077D387AFFC}" destId="{E6AB0275-DF00-4D5D-A428-F92EB396A5EC}" srcOrd="0" destOrd="0" presId="urn:microsoft.com/office/officeart/2005/8/layout/process5"/>
    <dgm:cxn modelId="{50DFD7A3-D759-4083-9386-28EDEF034A7A}" type="presParOf" srcId="{42C64982-CB0F-4BBC-A87A-95EEE9C048EF}" destId="{480B4CDC-8C18-4164-A496-1973493B5F26}" srcOrd="12" destOrd="0" presId="urn:microsoft.com/office/officeart/2005/8/layout/process5"/>
    <dgm:cxn modelId="{CF686D74-A6DD-4447-8F02-895FED0141E5}" type="presParOf" srcId="{42C64982-CB0F-4BBC-A87A-95EEE9C048EF}" destId="{AFD1091D-CE51-495B-8969-CC38F4EF0646}" srcOrd="13" destOrd="0" presId="urn:microsoft.com/office/officeart/2005/8/layout/process5"/>
    <dgm:cxn modelId="{0D5F5C34-B558-483A-9060-BA0285A3DA93}" type="presParOf" srcId="{AFD1091D-CE51-495B-8969-CC38F4EF0646}" destId="{07A85417-CA68-41FD-A3C0-1D572FB787C7}" srcOrd="0" destOrd="0" presId="urn:microsoft.com/office/officeart/2005/8/layout/process5"/>
    <dgm:cxn modelId="{99C66647-324C-493E-B37D-C38BA2226195}" type="presParOf" srcId="{42C64982-CB0F-4BBC-A87A-95EEE9C048EF}" destId="{9977F14B-924C-41DB-8C10-1909B7D4E9B4}" srcOrd="14" destOrd="0" presId="urn:microsoft.com/office/officeart/2005/8/layout/process5"/>
    <dgm:cxn modelId="{792DB81B-8736-402B-8BE0-945045E7308C}" type="presParOf" srcId="{42C64982-CB0F-4BBC-A87A-95EEE9C048EF}" destId="{7C7735A8-578E-48DB-940F-362068224557}" srcOrd="15" destOrd="0" presId="urn:microsoft.com/office/officeart/2005/8/layout/process5"/>
    <dgm:cxn modelId="{88227657-1604-4D2E-B1F0-1CA427525012}" type="presParOf" srcId="{7C7735A8-578E-48DB-940F-362068224557}" destId="{B516A209-9F38-441A-8FA1-6B06DA071456}" srcOrd="0" destOrd="0" presId="urn:microsoft.com/office/officeart/2005/8/layout/process5"/>
    <dgm:cxn modelId="{8B006C84-C620-4E0A-B0C3-019AC9BCA8E6}" type="presParOf" srcId="{42C64982-CB0F-4BBC-A87A-95EEE9C048EF}" destId="{829D0681-5022-4D97-988A-66344A7336F5}" srcOrd="16" destOrd="0" presId="urn:microsoft.com/office/officeart/2005/8/layout/process5"/>
    <dgm:cxn modelId="{600F6F82-A46C-489C-8159-EAA2B920B896}" type="presParOf" srcId="{42C64982-CB0F-4BBC-A87A-95EEE9C048EF}" destId="{AF4B2A9B-6229-422A-A503-8CDA9E567042}" srcOrd="17" destOrd="0" presId="urn:microsoft.com/office/officeart/2005/8/layout/process5"/>
    <dgm:cxn modelId="{BC54F3B0-7D90-4779-80A3-A0E3BB7E8937}" type="presParOf" srcId="{AF4B2A9B-6229-422A-A503-8CDA9E567042}" destId="{A10298EB-4628-4E32-88B8-C65BAE186AC3}" srcOrd="0" destOrd="0" presId="urn:microsoft.com/office/officeart/2005/8/layout/process5"/>
    <dgm:cxn modelId="{67F9A5F2-8C38-48A4-B3A7-A1DA16473530}" type="presParOf" srcId="{42C64982-CB0F-4BBC-A87A-95EEE9C048EF}" destId="{CDC42188-36B8-477D-8FFC-552994B141FC}" srcOrd="18" destOrd="0" presId="urn:microsoft.com/office/officeart/2005/8/layout/process5"/>
    <dgm:cxn modelId="{5F3D42A7-532D-4870-88FB-5E5134013ED6}" type="presParOf" srcId="{42C64982-CB0F-4BBC-A87A-95EEE9C048EF}" destId="{EA442BCD-5941-4985-91C6-2690AE3194F9}" srcOrd="19" destOrd="0" presId="urn:microsoft.com/office/officeart/2005/8/layout/process5"/>
    <dgm:cxn modelId="{AB278C1D-E195-4075-B916-89CCB4F6506F}" type="presParOf" srcId="{EA442BCD-5941-4985-91C6-2690AE3194F9}" destId="{34AC18AB-E48C-4D31-8843-DD51D7B1B51C}" srcOrd="0" destOrd="0" presId="urn:microsoft.com/office/officeart/2005/8/layout/process5"/>
    <dgm:cxn modelId="{D9B7D655-B4FA-4D44-A8F3-ACF15D6D4FD5}" type="presParOf" srcId="{42C64982-CB0F-4BBC-A87A-95EEE9C048EF}" destId="{9C82B623-F046-46A5-AD2E-B2B51C248490}" srcOrd="20" destOrd="0" presId="urn:microsoft.com/office/officeart/2005/8/layout/process5"/>
    <dgm:cxn modelId="{C2828B42-8AB9-4192-82A7-661CB982BC2F}" type="presParOf" srcId="{42C64982-CB0F-4BBC-A87A-95EEE9C048EF}" destId="{75D4CCEF-F3F4-4B40-ACF2-F02B4AB7DF85}" srcOrd="21" destOrd="0" presId="urn:microsoft.com/office/officeart/2005/8/layout/process5"/>
    <dgm:cxn modelId="{CBBDAACA-FF15-4FF7-8C3E-08CEC63FC87D}" type="presParOf" srcId="{75D4CCEF-F3F4-4B40-ACF2-F02B4AB7DF85}" destId="{A3139221-9D4C-421B-B845-E273275AAEA2}" srcOrd="0" destOrd="0" presId="urn:microsoft.com/office/officeart/2005/8/layout/process5"/>
    <dgm:cxn modelId="{08747F25-4E80-4687-ADAE-23BE0208F488}" type="presParOf" srcId="{42C64982-CB0F-4BBC-A87A-95EEE9C048EF}" destId="{BAB7F148-361C-4789-AF26-FC09BD586216}" srcOrd="22" destOrd="0" presId="urn:microsoft.com/office/officeart/2005/8/layout/process5"/>
    <dgm:cxn modelId="{B501663B-D1C0-4728-901A-87B2A74BD805}" type="presParOf" srcId="{42C64982-CB0F-4BBC-A87A-95EEE9C048EF}" destId="{1DCAD18A-E4B6-4006-AB76-31813858F6D6}" srcOrd="23" destOrd="0" presId="urn:microsoft.com/office/officeart/2005/8/layout/process5"/>
    <dgm:cxn modelId="{91D2DAE4-1CF4-4210-86FF-D29FBBC07430}" type="presParOf" srcId="{1DCAD18A-E4B6-4006-AB76-31813858F6D6}" destId="{CC0147DE-5758-40AD-95CD-FB4B7277D6D1}" srcOrd="0" destOrd="0" presId="urn:microsoft.com/office/officeart/2005/8/layout/process5"/>
    <dgm:cxn modelId="{EE161F63-F3E5-4434-8021-A1C03D19AC66}" type="presParOf" srcId="{42C64982-CB0F-4BBC-A87A-95EEE9C048EF}" destId="{9FD78BC9-1DE5-4F54-AD8F-DDF7D7866A77}" srcOrd="24" destOrd="0" presId="urn:microsoft.com/office/officeart/2005/8/layout/process5"/>
    <dgm:cxn modelId="{18EFCA11-D5DB-4FD1-BDB1-A363444EF0E5}" type="presParOf" srcId="{42C64982-CB0F-4BBC-A87A-95EEE9C048EF}" destId="{2AC4945D-AD02-4283-841B-9862B7A943A3}" srcOrd="25" destOrd="0" presId="urn:microsoft.com/office/officeart/2005/8/layout/process5"/>
    <dgm:cxn modelId="{C7077FF4-F649-4485-B637-30E44EF258E4}" type="presParOf" srcId="{2AC4945D-AD02-4283-841B-9862B7A943A3}" destId="{BA7E3162-E539-4956-B74C-7501171FBF68}" srcOrd="0" destOrd="0" presId="urn:microsoft.com/office/officeart/2005/8/layout/process5"/>
    <dgm:cxn modelId="{EBBB92D5-BF66-4A33-82DB-E6B8DF2BE675}" type="presParOf" srcId="{42C64982-CB0F-4BBC-A87A-95EEE9C048EF}" destId="{7CA35238-BECC-4950-996B-2AD69EE58FB6}" srcOrd="2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BEC52A-9449-4A12-A852-AFA5D19FF5A0}" type="doc">
      <dgm:prSet loTypeId="urn:microsoft.com/office/officeart/2005/8/layout/process5" loCatId="process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ID"/>
        </a:p>
      </dgm:t>
    </dgm:pt>
    <dgm:pt modelId="{CD9A07A3-38D9-49EE-9E6A-C20DEDFAA7FB}">
      <dgm:prSet phldrT="[Text]"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10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Pengiriman Undangan</a:t>
          </a:r>
          <a:endParaRPr lang="en-ID" sz="1100" dirty="0">
            <a:latin typeface="Sora Light" pitchFamily="2" charset="0"/>
            <a:cs typeface="Sora Light" pitchFamily="2" charset="0"/>
          </a:endParaRPr>
        </a:p>
      </dgm:t>
    </dgm:pt>
    <dgm:pt modelId="{42898FF1-4C73-418F-80C6-5DF012FBA104}" type="parTrans" cxnId="{6E1FEA53-F2E3-41E8-B936-A33EFC1D3F97}">
      <dgm:prSet/>
      <dgm:spPr/>
      <dgm:t>
        <a:bodyPr/>
        <a:lstStyle/>
        <a:p>
          <a:endParaRPr lang="en-ID" sz="900" dirty="0">
            <a:solidFill>
              <a:schemeClr val="tx1"/>
            </a:solidFill>
            <a:latin typeface="Sora" pitchFamily="2" charset="0"/>
            <a:cs typeface="Sora" pitchFamily="2" charset="0"/>
          </a:endParaRPr>
        </a:p>
      </dgm:t>
    </dgm:pt>
    <dgm:pt modelId="{837A82FE-5995-4729-A046-11406F318154}" type="sibTrans" cxnId="{6E1FEA53-F2E3-41E8-B936-A33EFC1D3F97}">
      <dgm:prSet custT="1"/>
      <dgm:spPr>
        <a:solidFill>
          <a:srgbClr val="CE152D"/>
        </a:solidFill>
      </dgm:spPr>
      <dgm:t>
        <a:bodyPr/>
        <a:lstStyle/>
        <a:p>
          <a:endParaRPr lang="en-ID" sz="900" dirty="0">
            <a:solidFill>
              <a:schemeClr val="tx1"/>
            </a:solidFill>
            <a:latin typeface="Sora Light" pitchFamily="2" charset="0"/>
            <a:cs typeface="Sora Light" pitchFamily="2" charset="0"/>
          </a:endParaRPr>
        </a:p>
      </dgm:t>
    </dgm:pt>
    <dgm:pt modelId="{DBE77252-7845-421D-ABF2-09D11DAD3449}">
      <dgm:prSet/>
      <dgm:spPr/>
      <dgm:t>
        <a:bodyPr/>
        <a:lstStyle/>
        <a:p>
          <a:pPr>
            <a:buFont typeface="+mj-lt"/>
            <a:buAutoNum type="arabicParenBoth"/>
          </a:pPr>
          <a:r>
            <a:rPr lang="id-ID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Penyampaian Dokumen Permintaan Proposal Dan Rancangan Perjanjian KPBU</a:t>
          </a:r>
          <a:endParaRPr lang="en-ID" u="none" strike="noStrike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gm:t>
    </dgm:pt>
    <dgm:pt modelId="{1F687AC3-B012-42D4-B3A5-68CBCCF22175}" type="parTrans" cxnId="{59DCD941-A2EF-45C3-A383-AB4FC5344B63}">
      <dgm:prSet/>
      <dgm:spPr/>
      <dgm:t>
        <a:bodyPr/>
        <a:lstStyle/>
        <a:p>
          <a:endParaRPr lang="en-ID" dirty="0"/>
        </a:p>
      </dgm:t>
    </dgm:pt>
    <dgm:pt modelId="{3CB81AB6-A65D-4436-952A-E82B3A15ADBF}" type="sibTrans" cxnId="{59DCD941-A2EF-45C3-A383-AB4FC5344B63}">
      <dgm:prSet/>
      <dgm:spPr>
        <a:solidFill>
          <a:srgbClr val="CE152D"/>
        </a:solidFill>
      </dgm:spPr>
      <dgm:t>
        <a:bodyPr/>
        <a:lstStyle/>
        <a:p>
          <a:endParaRPr lang="en-ID" dirty="0"/>
        </a:p>
      </dgm:t>
    </dgm:pt>
    <dgm:pt modelId="{E04418B0-8722-4CEE-AF67-9B38A7B216CF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10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Pemberian Penjelasan</a:t>
          </a:r>
          <a:endParaRPr lang="en-ID" sz="1100" u="none" strike="noStrike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gm:t>
    </dgm:pt>
    <dgm:pt modelId="{4436B241-A796-4BEF-BA0A-A198B78A3093}" type="parTrans" cxnId="{FA5B2D6F-2E38-4EEF-A954-E3659DE43FC4}">
      <dgm:prSet/>
      <dgm:spPr/>
      <dgm:t>
        <a:bodyPr/>
        <a:lstStyle/>
        <a:p>
          <a:endParaRPr lang="en-ID" dirty="0"/>
        </a:p>
      </dgm:t>
    </dgm:pt>
    <dgm:pt modelId="{B8C31968-AA7B-4F93-8F06-D83D11DDA30C}" type="sibTrans" cxnId="{FA5B2D6F-2E38-4EEF-A954-E3659DE43FC4}">
      <dgm:prSet/>
      <dgm:spPr>
        <a:solidFill>
          <a:srgbClr val="CE152D"/>
        </a:solidFill>
      </dgm:spPr>
      <dgm:t>
        <a:bodyPr/>
        <a:lstStyle/>
        <a:p>
          <a:endParaRPr lang="en-ID" dirty="0"/>
        </a:p>
      </dgm:t>
    </dgm:pt>
    <dgm:pt modelId="{9A94A998-7A63-42D2-8D5E-5883664F6CD5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10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Pemasukan Dokumen Penawaran</a:t>
          </a:r>
          <a:endParaRPr lang="en-ID" sz="1100" u="none" strike="noStrike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gm:t>
    </dgm:pt>
    <dgm:pt modelId="{651D1E38-573D-4219-96EC-05A1F4CC71D8}" type="parTrans" cxnId="{31C82419-8940-43EA-8134-9500B9FED26D}">
      <dgm:prSet/>
      <dgm:spPr/>
      <dgm:t>
        <a:bodyPr/>
        <a:lstStyle/>
        <a:p>
          <a:endParaRPr lang="en-ID" dirty="0"/>
        </a:p>
      </dgm:t>
    </dgm:pt>
    <dgm:pt modelId="{0E8777BE-5079-429F-B7C3-104F66601C14}" type="sibTrans" cxnId="{31C82419-8940-43EA-8134-9500B9FED26D}">
      <dgm:prSet/>
      <dgm:spPr>
        <a:solidFill>
          <a:srgbClr val="CE152D"/>
        </a:solidFill>
      </dgm:spPr>
      <dgm:t>
        <a:bodyPr/>
        <a:lstStyle/>
        <a:p>
          <a:endParaRPr lang="en-ID" dirty="0"/>
        </a:p>
      </dgm:t>
    </dgm:pt>
    <dgm:pt modelId="{836F1F07-5DE7-4E75-BEBC-2127D38FE032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Pemberitahuan Hasil Evaluasi Dokumen Penawaran</a:t>
          </a:r>
          <a:endParaRPr lang="en-ID" sz="1050" u="none" strike="noStrike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gm:t>
    </dgm:pt>
    <dgm:pt modelId="{ABACBFBC-08C8-459A-8042-1BADCC1E92B2}" type="parTrans" cxnId="{B4E65F3B-63C5-4D43-8258-F6907C4A2962}">
      <dgm:prSet/>
      <dgm:spPr/>
      <dgm:t>
        <a:bodyPr/>
        <a:lstStyle/>
        <a:p>
          <a:endParaRPr lang="en-ID" dirty="0"/>
        </a:p>
      </dgm:t>
    </dgm:pt>
    <dgm:pt modelId="{900319C7-92C9-4D52-94DE-3DBD56A9DDF3}" type="sibTrans" cxnId="{B4E65F3B-63C5-4D43-8258-F6907C4A2962}">
      <dgm:prSet/>
      <dgm:spPr>
        <a:solidFill>
          <a:srgbClr val="CE152D"/>
        </a:solidFill>
      </dgm:spPr>
      <dgm:t>
        <a:bodyPr/>
        <a:lstStyle/>
        <a:p>
          <a:endParaRPr lang="en-ID" dirty="0"/>
        </a:p>
      </dgm:t>
    </dgm:pt>
    <dgm:pt modelId="{EB660DA0-D7E5-47F0-9DB9-AC334F9E67AA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Sanggah Terhadap </a:t>
          </a:r>
          <a:r>
            <a:rPr lang="en-US" sz="105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Hasil </a:t>
          </a:r>
          <a:r>
            <a:rPr lang="en-US" sz="105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Evaluasi</a:t>
          </a:r>
          <a:r>
            <a:rPr lang="en-US" sz="105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id-ID" sz="105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Dokumen Penawaran</a:t>
          </a:r>
          <a:endParaRPr lang="en-ID" sz="1050" u="none" strike="noStrike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gm:t>
    </dgm:pt>
    <dgm:pt modelId="{8F92BC20-72C2-4E45-A753-98CD19641916}" type="parTrans" cxnId="{D0218B6D-CCC4-46E6-BF3D-1BDA97326D9D}">
      <dgm:prSet/>
      <dgm:spPr/>
      <dgm:t>
        <a:bodyPr/>
        <a:lstStyle/>
        <a:p>
          <a:endParaRPr lang="en-ID" dirty="0"/>
        </a:p>
      </dgm:t>
    </dgm:pt>
    <dgm:pt modelId="{BA8EF9E7-3428-491F-98BC-F77D9D83F098}" type="sibTrans" cxnId="{D0218B6D-CCC4-46E6-BF3D-1BDA97326D9D}">
      <dgm:prSet/>
      <dgm:spPr>
        <a:solidFill>
          <a:srgbClr val="CE152D"/>
        </a:solidFill>
      </dgm:spPr>
      <dgm:t>
        <a:bodyPr/>
        <a:lstStyle/>
        <a:p>
          <a:endParaRPr lang="en-ID" dirty="0"/>
        </a:p>
      </dgm:t>
    </dgm:pt>
    <dgm:pt modelId="{1605D1D3-2FED-4CD1-A69B-69EF7DA74B20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US" sz="1100" b="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Undangan</a:t>
          </a:r>
          <a:r>
            <a:rPr lang="en-US" sz="1100" b="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100" b="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Kepada</a:t>
          </a:r>
          <a:r>
            <a:rPr lang="en-US" sz="1100" b="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100" b="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Peserta</a:t>
          </a:r>
          <a:r>
            <a:rPr lang="en-US" sz="1100" b="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Dialog</a:t>
          </a:r>
          <a:endParaRPr lang="en-ID" sz="1100" b="0" u="none" strike="noStrike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gm:t>
    </dgm:pt>
    <dgm:pt modelId="{48C41EB7-5AB8-4D0F-B30A-9D43A551F6CF}" type="parTrans" cxnId="{2D7BE360-12E0-4003-9351-6B367CC5D3E0}">
      <dgm:prSet/>
      <dgm:spPr/>
      <dgm:t>
        <a:bodyPr/>
        <a:lstStyle/>
        <a:p>
          <a:endParaRPr lang="en-ID" dirty="0"/>
        </a:p>
      </dgm:t>
    </dgm:pt>
    <dgm:pt modelId="{943FCD49-18A9-4FE9-B4BF-1103D622FA5A}" type="sibTrans" cxnId="{2D7BE360-12E0-4003-9351-6B367CC5D3E0}">
      <dgm:prSet/>
      <dgm:spPr>
        <a:solidFill>
          <a:srgbClr val="CE152D"/>
        </a:solidFill>
      </dgm:spPr>
      <dgm:t>
        <a:bodyPr/>
        <a:lstStyle/>
        <a:p>
          <a:endParaRPr lang="en-ID" dirty="0"/>
        </a:p>
      </dgm:t>
    </dgm:pt>
    <dgm:pt modelId="{22EF79F7-9E71-47B0-9F4F-776DB54B89A3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0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Penyampaian </a:t>
          </a:r>
          <a:r>
            <a:rPr lang="en-US" sz="100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U</a:t>
          </a:r>
          <a:r>
            <a:rPr lang="id-ID" sz="100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ndangan </a:t>
          </a:r>
          <a:r>
            <a:rPr lang="en-US" sz="100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d</a:t>
          </a:r>
          <a:r>
            <a:rPr lang="id-ID" sz="100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an Pembukaan Dokumen Penawaran</a:t>
          </a:r>
          <a:endParaRPr lang="en-ID" sz="1000" u="none" strike="noStrike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gm:t>
    </dgm:pt>
    <dgm:pt modelId="{8725DB6E-E43E-4DFF-B691-225F0A58A7E8}" type="parTrans" cxnId="{B1BFCDBB-278E-47DE-A4CB-31930CC4E095}">
      <dgm:prSet/>
      <dgm:spPr/>
      <dgm:t>
        <a:bodyPr/>
        <a:lstStyle/>
        <a:p>
          <a:endParaRPr lang="en-ID" dirty="0"/>
        </a:p>
      </dgm:t>
    </dgm:pt>
    <dgm:pt modelId="{97A6BF91-03C5-41E6-84BA-8010E8FB164B}" type="sibTrans" cxnId="{B1BFCDBB-278E-47DE-A4CB-31930CC4E095}">
      <dgm:prSet/>
      <dgm:spPr>
        <a:solidFill>
          <a:srgbClr val="CE152D"/>
        </a:solidFill>
      </dgm:spPr>
      <dgm:t>
        <a:bodyPr/>
        <a:lstStyle/>
        <a:p>
          <a:endParaRPr lang="en-ID" dirty="0"/>
        </a:p>
      </dgm:t>
    </dgm:pt>
    <dgm:pt modelId="{913E78F5-6A8E-458E-83EE-ACEFF0A8E3D5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10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Evaluasi Dokumen Penawaran</a:t>
          </a:r>
          <a:endParaRPr lang="en-ID" sz="1100" u="none" strike="noStrike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gm:t>
    </dgm:pt>
    <dgm:pt modelId="{D728ACCC-CF75-471E-91DB-CEFA45333704}" type="parTrans" cxnId="{229AB2A2-AB8B-4AF3-8A7C-117181016D68}">
      <dgm:prSet/>
      <dgm:spPr/>
      <dgm:t>
        <a:bodyPr/>
        <a:lstStyle/>
        <a:p>
          <a:endParaRPr lang="en-ID" dirty="0"/>
        </a:p>
      </dgm:t>
    </dgm:pt>
    <dgm:pt modelId="{052BADAE-BF06-4D68-B5A5-8E6985DD3032}" type="sibTrans" cxnId="{229AB2A2-AB8B-4AF3-8A7C-117181016D68}">
      <dgm:prSet/>
      <dgm:spPr>
        <a:solidFill>
          <a:srgbClr val="CE152D"/>
        </a:solidFill>
      </dgm:spPr>
      <dgm:t>
        <a:bodyPr/>
        <a:lstStyle/>
        <a:p>
          <a:endParaRPr lang="en-ID" dirty="0"/>
        </a:p>
      </dgm:t>
    </dgm:pt>
    <dgm:pt modelId="{7110747A-7538-4843-9AE9-B7E1739CFDF1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US" sz="1050" b="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Dialog </a:t>
          </a:r>
          <a:r>
            <a:rPr lang="en-US" sz="1050" b="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Optimalisasi</a:t>
          </a:r>
          <a:r>
            <a:rPr lang="en-US" sz="1050" b="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Atas Hasil </a:t>
          </a:r>
          <a:r>
            <a:rPr lang="en-US" sz="1050" b="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Evaluasi</a:t>
          </a:r>
          <a:r>
            <a:rPr lang="en-US" sz="1050" b="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050" b="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Dokumen</a:t>
          </a:r>
          <a:r>
            <a:rPr lang="en-US" sz="1050" b="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050" b="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Penawaran</a:t>
          </a:r>
          <a:endParaRPr lang="en-ID" sz="1050" b="0" u="none" strike="noStrike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gm:t>
    </dgm:pt>
    <dgm:pt modelId="{31DD8D9E-9D52-43FC-9316-1140767CCBE4}" type="parTrans" cxnId="{645669FA-323B-4846-9AD7-CA8B7924D7B1}">
      <dgm:prSet/>
      <dgm:spPr/>
      <dgm:t>
        <a:bodyPr/>
        <a:lstStyle/>
        <a:p>
          <a:endParaRPr lang="en-ID" dirty="0"/>
        </a:p>
      </dgm:t>
    </dgm:pt>
    <dgm:pt modelId="{973599B8-C19D-432D-88E4-51959E3E83DF}" type="sibTrans" cxnId="{645669FA-323B-4846-9AD7-CA8B7924D7B1}">
      <dgm:prSet/>
      <dgm:spPr>
        <a:solidFill>
          <a:srgbClr val="CE152D"/>
        </a:solidFill>
      </dgm:spPr>
      <dgm:t>
        <a:bodyPr/>
        <a:lstStyle/>
        <a:p>
          <a:endParaRPr lang="en-ID" dirty="0"/>
        </a:p>
      </dgm:t>
    </dgm:pt>
    <dgm:pt modelId="{2517037D-46A6-4B5F-8510-CE1BBE77A787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US" sz="1100" b="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Pemasukan</a:t>
          </a:r>
          <a:r>
            <a:rPr lang="en-US" sz="1100" b="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id-ID" sz="1100" b="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Dokumen Penawaran</a:t>
          </a:r>
          <a:r>
            <a:rPr lang="en-US" sz="1100" b="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100" b="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Optimalisasi</a:t>
          </a:r>
          <a:endParaRPr lang="en-ID" sz="1100" b="0" u="none" strike="noStrike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gm:t>
    </dgm:pt>
    <dgm:pt modelId="{A946CB22-0705-4458-9A1A-09DBAB496247}" type="parTrans" cxnId="{E876BE38-5E5E-46AD-9A70-BBC895845F8C}">
      <dgm:prSet/>
      <dgm:spPr/>
      <dgm:t>
        <a:bodyPr/>
        <a:lstStyle/>
        <a:p>
          <a:endParaRPr lang="en-ID" dirty="0"/>
        </a:p>
      </dgm:t>
    </dgm:pt>
    <dgm:pt modelId="{13468970-87F0-4FAC-AFE6-1D36FD687BC1}" type="sibTrans" cxnId="{E876BE38-5E5E-46AD-9A70-BBC895845F8C}">
      <dgm:prSet/>
      <dgm:spPr>
        <a:solidFill>
          <a:srgbClr val="CE152D"/>
        </a:solidFill>
      </dgm:spPr>
      <dgm:t>
        <a:bodyPr/>
        <a:lstStyle/>
        <a:p>
          <a:endParaRPr lang="en-ID" dirty="0"/>
        </a:p>
      </dgm:t>
    </dgm:pt>
    <dgm:pt modelId="{9B47284D-2759-46BE-A366-FDDD4B7796F5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US" sz="1050" b="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Pembukaan</a:t>
          </a:r>
          <a:r>
            <a:rPr lang="en-US" sz="1050" b="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id-ID" sz="1050" b="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Dokumen Penawaran</a:t>
          </a:r>
          <a:r>
            <a:rPr lang="en-US" sz="1050" b="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050" b="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Optimalisasi</a:t>
          </a:r>
          <a:endParaRPr lang="en-ID" sz="1050" b="0" u="none" strike="noStrike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gm:t>
    </dgm:pt>
    <dgm:pt modelId="{17F7682A-2D6A-4854-A442-2FF3CB5270E5}" type="parTrans" cxnId="{CCF45B35-C92A-4332-B483-E46E073733B9}">
      <dgm:prSet/>
      <dgm:spPr/>
      <dgm:t>
        <a:bodyPr/>
        <a:lstStyle/>
        <a:p>
          <a:endParaRPr lang="en-ID" dirty="0"/>
        </a:p>
      </dgm:t>
    </dgm:pt>
    <dgm:pt modelId="{CD91BFFF-ACF8-491C-9BC6-4CA3B3FEEFD3}" type="sibTrans" cxnId="{CCF45B35-C92A-4332-B483-E46E073733B9}">
      <dgm:prSet/>
      <dgm:spPr>
        <a:solidFill>
          <a:srgbClr val="CE152D"/>
        </a:solidFill>
      </dgm:spPr>
      <dgm:t>
        <a:bodyPr/>
        <a:lstStyle/>
        <a:p>
          <a:endParaRPr lang="en-ID" dirty="0"/>
        </a:p>
      </dgm:t>
    </dgm:pt>
    <dgm:pt modelId="{E8B92493-53C5-4E14-8825-E980B0F0B795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US" sz="1100" b="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Evaluasi</a:t>
          </a:r>
          <a:r>
            <a:rPr lang="en-US" sz="1100" b="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id-ID" sz="1100" b="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Dokumen Penawaran</a:t>
          </a:r>
          <a:r>
            <a:rPr lang="en-US" sz="1100" b="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100" b="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Optimalisasi</a:t>
          </a:r>
          <a:endParaRPr lang="en-ID" sz="1100" b="0" u="none" strike="noStrike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gm:t>
    </dgm:pt>
    <dgm:pt modelId="{06D0B3B6-DB63-4CFE-9D7D-76E7F8813671}" type="parTrans" cxnId="{615B1A08-75AC-40AC-A230-875999AAB166}">
      <dgm:prSet/>
      <dgm:spPr/>
      <dgm:t>
        <a:bodyPr/>
        <a:lstStyle/>
        <a:p>
          <a:endParaRPr lang="en-ID" dirty="0"/>
        </a:p>
      </dgm:t>
    </dgm:pt>
    <dgm:pt modelId="{4D43BA53-1E53-4426-B7CA-2AFE8A08B31A}" type="sibTrans" cxnId="{615B1A08-75AC-40AC-A230-875999AAB166}">
      <dgm:prSet/>
      <dgm:spPr>
        <a:solidFill>
          <a:srgbClr val="CE152D"/>
        </a:solidFill>
      </dgm:spPr>
      <dgm:t>
        <a:bodyPr/>
        <a:lstStyle/>
        <a:p>
          <a:endParaRPr lang="en-ID" dirty="0"/>
        </a:p>
      </dgm:t>
    </dgm:pt>
    <dgm:pt modelId="{C96963DC-18EF-4E7E-9FB3-0461FC07BD94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US" sz="105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Penerbitan</a:t>
          </a:r>
          <a:r>
            <a:rPr lang="en-US" sz="105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05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Berita</a:t>
          </a:r>
          <a:r>
            <a:rPr lang="en-US" sz="105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Acara Hasil </a:t>
          </a:r>
          <a:r>
            <a:rPr lang="en-US" sz="105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Pelelangan</a:t>
          </a:r>
          <a:r>
            <a:rPr lang="en-US" sz="105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(BAHP)</a:t>
          </a:r>
          <a:endParaRPr lang="en-ID" sz="1050" u="none" strike="noStrike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gm:t>
    </dgm:pt>
    <dgm:pt modelId="{C05BF8D6-043D-45E7-9CBC-A49363FE561B}" type="parTrans" cxnId="{FED1FA11-14AA-401D-9B1E-ADC8AD1A6E97}">
      <dgm:prSet/>
      <dgm:spPr/>
      <dgm:t>
        <a:bodyPr/>
        <a:lstStyle/>
        <a:p>
          <a:endParaRPr lang="en-ID" dirty="0"/>
        </a:p>
      </dgm:t>
    </dgm:pt>
    <dgm:pt modelId="{92FE4FD9-C1D1-49A5-930C-65CC6E00CD9E}" type="sibTrans" cxnId="{FED1FA11-14AA-401D-9B1E-ADC8AD1A6E97}">
      <dgm:prSet/>
      <dgm:spPr>
        <a:solidFill>
          <a:srgbClr val="CE152D"/>
        </a:solidFill>
      </dgm:spPr>
      <dgm:t>
        <a:bodyPr/>
        <a:lstStyle/>
        <a:p>
          <a:endParaRPr lang="en-ID" dirty="0"/>
        </a:p>
      </dgm:t>
    </dgm:pt>
    <dgm:pt modelId="{E9CB6CCB-1CA6-4A4C-9121-A745AB20F2DE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US" sz="110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Penetapan</a:t>
          </a:r>
          <a:r>
            <a:rPr lang="en-US" sz="110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10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Pemenang</a:t>
          </a:r>
          <a:r>
            <a:rPr lang="en-US" sz="110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endParaRPr lang="en-ID" sz="1100" u="none" strike="noStrike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gm:t>
    </dgm:pt>
    <dgm:pt modelId="{03A397F5-7BF2-4F21-BEA5-15D008A125FB}" type="parTrans" cxnId="{378DBFB6-27F5-45F9-8A37-2C57A4B276BA}">
      <dgm:prSet/>
      <dgm:spPr/>
      <dgm:t>
        <a:bodyPr/>
        <a:lstStyle/>
        <a:p>
          <a:endParaRPr lang="en-ID" dirty="0"/>
        </a:p>
      </dgm:t>
    </dgm:pt>
    <dgm:pt modelId="{1540FE06-2C67-4F97-96B8-F2AE9F99B1E2}" type="sibTrans" cxnId="{378DBFB6-27F5-45F9-8A37-2C57A4B276BA}">
      <dgm:prSet/>
      <dgm:spPr>
        <a:solidFill>
          <a:srgbClr val="CE152D"/>
        </a:solidFill>
      </dgm:spPr>
      <dgm:t>
        <a:bodyPr/>
        <a:lstStyle/>
        <a:p>
          <a:endParaRPr lang="en-ID" dirty="0"/>
        </a:p>
      </dgm:t>
    </dgm:pt>
    <dgm:pt modelId="{EB81BDA5-F433-4D19-AC8F-8E7395BB1E21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US" sz="110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Pengumuman</a:t>
          </a:r>
          <a:r>
            <a:rPr lang="en-US" sz="110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Hasil </a:t>
          </a:r>
          <a:r>
            <a:rPr lang="en-US" sz="110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Pelelangan</a:t>
          </a:r>
          <a:r>
            <a:rPr lang="en-US" sz="110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endParaRPr lang="en-ID" sz="1100" u="none" strike="noStrike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gm:t>
    </dgm:pt>
    <dgm:pt modelId="{1378E14B-0179-4C4A-B07A-EC3D91E51174}" type="parTrans" cxnId="{E1C1A3F3-9AB9-4E72-AE40-5CD889DDF24B}">
      <dgm:prSet/>
      <dgm:spPr/>
      <dgm:t>
        <a:bodyPr/>
        <a:lstStyle/>
        <a:p>
          <a:endParaRPr lang="en-ID" dirty="0"/>
        </a:p>
      </dgm:t>
    </dgm:pt>
    <dgm:pt modelId="{35B34382-F4CF-4FD0-B9B8-7549D9420BC3}" type="sibTrans" cxnId="{E1C1A3F3-9AB9-4E72-AE40-5CD889DDF24B}">
      <dgm:prSet/>
      <dgm:spPr>
        <a:solidFill>
          <a:srgbClr val="CE152D"/>
        </a:solidFill>
      </dgm:spPr>
      <dgm:t>
        <a:bodyPr/>
        <a:lstStyle/>
        <a:p>
          <a:endParaRPr lang="en-ID" dirty="0"/>
        </a:p>
      </dgm:t>
    </dgm:pt>
    <dgm:pt modelId="{EAD188D9-FBB2-4CFF-9BC3-AB3D914AC023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US" sz="110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Sanggah</a:t>
          </a:r>
          <a:r>
            <a:rPr lang="en-US" sz="110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Hasil </a:t>
          </a:r>
          <a:r>
            <a:rPr lang="en-US" sz="110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Terhadap</a:t>
          </a:r>
          <a:r>
            <a:rPr lang="en-US" sz="110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10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Pelelangan</a:t>
          </a:r>
          <a:r>
            <a:rPr lang="en-US" sz="110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endParaRPr lang="en-ID" sz="1100" u="none" strike="noStrike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gm:t>
    </dgm:pt>
    <dgm:pt modelId="{AF69161A-BA51-4EEB-8946-B3A4B12B8A5F}" type="parTrans" cxnId="{46274FE1-1995-49DE-A30B-8BA9650F6958}">
      <dgm:prSet/>
      <dgm:spPr/>
      <dgm:t>
        <a:bodyPr/>
        <a:lstStyle/>
        <a:p>
          <a:endParaRPr lang="en-ID" dirty="0"/>
        </a:p>
      </dgm:t>
    </dgm:pt>
    <dgm:pt modelId="{3DA16ABC-9397-4CD4-ADD3-F81500AE278C}" type="sibTrans" cxnId="{46274FE1-1995-49DE-A30B-8BA9650F6958}">
      <dgm:prSet/>
      <dgm:spPr>
        <a:solidFill>
          <a:srgbClr val="CE152D"/>
        </a:solidFill>
      </dgm:spPr>
      <dgm:t>
        <a:bodyPr/>
        <a:lstStyle/>
        <a:p>
          <a:endParaRPr lang="en-ID" dirty="0"/>
        </a:p>
      </dgm:t>
    </dgm:pt>
    <dgm:pt modelId="{3E1BCAC8-54AA-4A26-A371-1317B22E0E77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en-US" sz="105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Penerbitan</a:t>
          </a:r>
          <a:r>
            <a:rPr lang="en-US" sz="105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Surat </a:t>
          </a:r>
          <a:r>
            <a:rPr lang="en-US" sz="105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Penunjukan</a:t>
          </a:r>
          <a:r>
            <a:rPr lang="en-US" sz="105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05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Pemenang</a:t>
          </a:r>
          <a:r>
            <a:rPr lang="en-US" sz="1050" u="none" strike="noStrike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050" u="none" strike="noStrike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Pelelangan</a:t>
          </a:r>
          <a:endParaRPr lang="en-ID" sz="1050" u="none" strike="noStrike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gm:t>
    </dgm:pt>
    <dgm:pt modelId="{3EC7968B-9132-45AF-A730-A0D4B8BFEDD6}" type="parTrans" cxnId="{410DB0FD-A226-4846-BC6A-838180CD831D}">
      <dgm:prSet/>
      <dgm:spPr/>
      <dgm:t>
        <a:bodyPr/>
        <a:lstStyle/>
        <a:p>
          <a:endParaRPr lang="en-ID" dirty="0"/>
        </a:p>
      </dgm:t>
    </dgm:pt>
    <dgm:pt modelId="{021EE89E-A4EE-4964-AD7D-418388CB9109}" type="sibTrans" cxnId="{410DB0FD-A226-4846-BC6A-838180CD831D}">
      <dgm:prSet/>
      <dgm:spPr/>
      <dgm:t>
        <a:bodyPr/>
        <a:lstStyle/>
        <a:p>
          <a:endParaRPr lang="en-ID" dirty="0"/>
        </a:p>
      </dgm:t>
    </dgm:pt>
    <dgm:pt modelId="{42C64982-CB0F-4BBC-A87A-95EEE9C048EF}" type="pres">
      <dgm:prSet presAssocID="{E3BEC52A-9449-4A12-A852-AFA5D19FF5A0}" presName="diagram" presStyleCnt="0">
        <dgm:presLayoutVars>
          <dgm:dir/>
          <dgm:resizeHandles val="exact"/>
        </dgm:presLayoutVars>
      </dgm:prSet>
      <dgm:spPr/>
    </dgm:pt>
    <dgm:pt modelId="{F9D77A32-D74D-48F1-99B4-CADF2BDC4B17}" type="pres">
      <dgm:prSet presAssocID="{CD9A07A3-38D9-49EE-9E6A-C20DEDFAA7FB}" presName="node" presStyleLbl="node1" presStyleIdx="0" presStyleCnt="18">
        <dgm:presLayoutVars>
          <dgm:bulletEnabled val="1"/>
        </dgm:presLayoutVars>
      </dgm:prSet>
      <dgm:spPr>
        <a:prstGeom prst="roundRect">
          <a:avLst/>
        </a:prstGeom>
      </dgm:spPr>
    </dgm:pt>
    <dgm:pt modelId="{A1943BC5-7FF4-48B4-94F0-A690D470C3FB}" type="pres">
      <dgm:prSet presAssocID="{837A82FE-5995-4729-A046-11406F318154}" presName="sibTrans" presStyleLbl="sibTrans2D1" presStyleIdx="0" presStyleCnt="17"/>
      <dgm:spPr/>
    </dgm:pt>
    <dgm:pt modelId="{59DF29D8-09DE-4E42-AF09-490F909B269F}" type="pres">
      <dgm:prSet presAssocID="{837A82FE-5995-4729-A046-11406F318154}" presName="connectorText" presStyleLbl="sibTrans2D1" presStyleIdx="0" presStyleCnt="17"/>
      <dgm:spPr/>
    </dgm:pt>
    <dgm:pt modelId="{64B08738-45B9-4F75-BC2E-4429D60A1FEE}" type="pres">
      <dgm:prSet presAssocID="{DBE77252-7845-421D-ABF2-09D11DAD3449}" presName="node" presStyleLbl="node1" presStyleIdx="1" presStyleCnt="18">
        <dgm:presLayoutVars>
          <dgm:bulletEnabled val="1"/>
        </dgm:presLayoutVars>
      </dgm:prSet>
      <dgm:spPr/>
    </dgm:pt>
    <dgm:pt modelId="{F3F55CF4-3AFE-40BD-8639-5EF3A4CC40C5}" type="pres">
      <dgm:prSet presAssocID="{3CB81AB6-A65D-4436-952A-E82B3A15ADBF}" presName="sibTrans" presStyleLbl="sibTrans2D1" presStyleIdx="1" presStyleCnt="17"/>
      <dgm:spPr/>
    </dgm:pt>
    <dgm:pt modelId="{4CFE391A-42C4-4418-8026-CA4B8BD43E1A}" type="pres">
      <dgm:prSet presAssocID="{3CB81AB6-A65D-4436-952A-E82B3A15ADBF}" presName="connectorText" presStyleLbl="sibTrans2D1" presStyleIdx="1" presStyleCnt="17"/>
      <dgm:spPr/>
    </dgm:pt>
    <dgm:pt modelId="{438BAED6-CD6F-4C54-A372-6DEC6449EBBF}" type="pres">
      <dgm:prSet presAssocID="{E04418B0-8722-4CEE-AF67-9B38A7B216CF}" presName="node" presStyleLbl="node1" presStyleIdx="2" presStyleCnt="18">
        <dgm:presLayoutVars>
          <dgm:bulletEnabled val="1"/>
        </dgm:presLayoutVars>
      </dgm:prSet>
      <dgm:spPr/>
    </dgm:pt>
    <dgm:pt modelId="{5EE877BE-999F-4370-9E5B-C22B42D0FE38}" type="pres">
      <dgm:prSet presAssocID="{B8C31968-AA7B-4F93-8F06-D83D11DDA30C}" presName="sibTrans" presStyleLbl="sibTrans2D1" presStyleIdx="2" presStyleCnt="17"/>
      <dgm:spPr/>
    </dgm:pt>
    <dgm:pt modelId="{C2B92E1B-6395-4FDB-8C4E-4E2928C5DE58}" type="pres">
      <dgm:prSet presAssocID="{B8C31968-AA7B-4F93-8F06-D83D11DDA30C}" presName="connectorText" presStyleLbl="sibTrans2D1" presStyleIdx="2" presStyleCnt="17"/>
      <dgm:spPr/>
    </dgm:pt>
    <dgm:pt modelId="{6BF05143-2387-49B2-A95F-BD68206E7C10}" type="pres">
      <dgm:prSet presAssocID="{9A94A998-7A63-42D2-8D5E-5883664F6CD5}" presName="node" presStyleLbl="node1" presStyleIdx="3" presStyleCnt="18">
        <dgm:presLayoutVars>
          <dgm:bulletEnabled val="1"/>
        </dgm:presLayoutVars>
      </dgm:prSet>
      <dgm:spPr/>
    </dgm:pt>
    <dgm:pt modelId="{524B4376-C44E-497B-9844-ABE4409475FC}" type="pres">
      <dgm:prSet presAssocID="{0E8777BE-5079-429F-B7C3-104F66601C14}" presName="sibTrans" presStyleLbl="sibTrans2D1" presStyleIdx="3" presStyleCnt="17"/>
      <dgm:spPr/>
    </dgm:pt>
    <dgm:pt modelId="{B94B043D-7118-45E8-918A-272C79CAB9C3}" type="pres">
      <dgm:prSet presAssocID="{0E8777BE-5079-429F-B7C3-104F66601C14}" presName="connectorText" presStyleLbl="sibTrans2D1" presStyleIdx="3" presStyleCnt="17"/>
      <dgm:spPr/>
    </dgm:pt>
    <dgm:pt modelId="{36481A95-B61D-4CF6-81E1-54D7B07412C2}" type="pres">
      <dgm:prSet presAssocID="{22EF79F7-9E71-47B0-9F4F-776DB54B89A3}" presName="node" presStyleLbl="node1" presStyleIdx="4" presStyleCnt="18">
        <dgm:presLayoutVars>
          <dgm:bulletEnabled val="1"/>
        </dgm:presLayoutVars>
      </dgm:prSet>
      <dgm:spPr/>
    </dgm:pt>
    <dgm:pt modelId="{BB9D119A-F1D2-4959-AF22-8249E504B5DD}" type="pres">
      <dgm:prSet presAssocID="{97A6BF91-03C5-41E6-84BA-8010E8FB164B}" presName="sibTrans" presStyleLbl="sibTrans2D1" presStyleIdx="4" presStyleCnt="17"/>
      <dgm:spPr/>
    </dgm:pt>
    <dgm:pt modelId="{2D8D61AD-1E71-410C-A83D-AD840963BF96}" type="pres">
      <dgm:prSet presAssocID="{97A6BF91-03C5-41E6-84BA-8010E8FB164B}" presName="connectorText" presStyleLbl="sibTrans2D1" presStyleIdx="4" presStyleCnt="17"/>
      <dgm:spPr/>
    </dgm:pt>
    <dgm:pt modelId="{3E86231F-C211-4D40-B52F-AE3BC57C92A8}" type="pres">
      <dgm:prSet presAssocID="{913E78F5-6A8E-458E-83EE-ACEFF0A8E3D5}" presName="node" presStyleLbl="node1" presStyleIdx="5" presStyleCnt="18">
        <dgm:presLayoutVars>
          <dgm:bulletEnabled val="1"/>
        </dgm:presLayoutVars>
      </dgm:prSet>
      <dgm:spPr/>
    </dgm:pt>
    <dgm:pt modelId="{FFDBD9D8-62AE-44C6-B6D6-A5A1E9A3FA76}" type="pres">
      <dgm:prSet presAssocID="{052BADAE-BF06-4D68-B5A5-8E6985DD3032}" presName="sibTrans" presStyleLbl="sibTrans2D1" presStyleIdx="5" presStyleCnt="17"/>
      <dgm:spPr/>
    </dgm:pt>
    <dgm:pt modelId="{FB11389B-BDEA-40A4-8392-2AE16E66D42F}" type="pres">
      <dgm:prSet presAssocID="{052BADAE-BF06-4D68-B5A5-8E6985DD3032}" presName="connectorText" presStyleLbl="sibTrans2D1" presStyleIdx="5" presStyleCnt="17"/>
      <dgm:spPr/>
    </dgm:pt>
    <dgm:pt modelId="{599B4935-D5E0-4672-B8CA-A732B02B18E5}" type="pres">
      <dgm:prSet presAssocID="{836F1F07-5DE7-4E75-BEBC-2127D38FE032}" presName="node" presStyleLbl="node1" presStyleIdx="6" presStyleCnt="18">
        <dgm:presLayoutVars>
          <dgm:bulletEnabled val="1"/>
        </dgm:presLayoutVars>
      </dgm:prSet>
      <dgm:spPr/>
    </dgm:pt>
    <dgm:pt modelId="{53E4E5BC-9836-4857-82AE-5F060EAB73B9}" type="pres">
      <dgm:prSet presAssocID="{900319C7-92C9-4D52-94DE-3DBD56A9DDF3}" presName="sibTrans" presStyleLbl="sibTrans2D1" presStyleIdx="6" presStyleCnt="17"/>
      <dgm:spPr/>
    </dgm:pt>
    <dgm:pt modelId="{5A6034C5-3387-4C24-B958-F48D4E3217DE}" type="pres">
      <dgm:prSet presAssocID="{900319C7-92C9-4D52-94DE-3DBD56A9DDF3}" presName="connectorText" presStyleLbl="sibTrans2D1" presStyleIdx="6" presStyleCnt="17"/>
      <dgm:spPr/>
    </dgm:pt>
    <dgm:pt modelId="{EFAE71D9-1A43-4481-BC37-EB4D767FC713}" type="pres">
      <dgm:prSet presAssocID="{EB660DA0-D7E5-47F0-9DB9-AC334F9E67AA}" presName="node" presStyleLbl="node1" presStyleIdx="7" presStyleCnt="18">
        <dgm:presLayoutVars>
          <dgm:bulletEnabled val="1"/>
        </dgm:presLayoutVars>
      </dgm:prSet>
      <dgm:spPr/>
    </dgm:pt>
    <dgm:pt modelId="{EBD3670C-0324-4A3D-89BD-A4352F3C81EE}" type="pres">
      <dgm:prSet presAssocID="{BA8EF9E7-3428-491F-98BC-F77D9D83F098}" presName="sibTrans" presStyleLbl="sibTrans2D1" presStyleIdx="7" presStyleCnt="17"/>
      <dgm:spPr/>
    </dgm:pt>
    <dgm:pt modelId="{619C7413-FA1C-41C4-9622-823C30D48A10}" type="pres">
      <dgm:prSet presAssocID="{BA8EF9E7-3428-491F-98BC-F77D9D83F098}" presName="connectorText" presStyleLbl="sibTrans2D1" presStyleIdx="7" presStyleCnt="17"/>
      <dgm:spPr/>
    </dgm:pt>
    <dgm:pt modelId="{35F1B9C4-503C-457D-9CB3-6BD0F546FACA}" type="pres">
      <dgm:prSet presAssocID="{1605D1D3-2FED-4CD1-A69B-69EF7DA74B20}" presName="node" presStyleLbl="node1" presStyleIdx="8" presStyleCnt="18">
        <dgm:presLayoutVars>
          <dgm:bulletEnabled val="1"/>
        </dgm:presLayoutVars>
      </dgm:prSet>
      <dgm:spPr/>
    </dgm:pt>
    <dgm:pt modelId="{7BF85ED6-F9E8-4C68-BE40-F1BA77774B77}" type="pres">
      <dgm:prSet presAssocID="{943FCD49-18A9-4FE9-B4BF-1103D622FA5A}" presName="sibTrans" presStyleLbl="sibTrans2D1" presStyleIdx="8" presStyleCnt="17"/>
      <dgm:spPr/>
    </dgm:pt>
    <dgm:pt modelId="{991FBAE3-B4F7-45EB-A27D-E668E5801C05}" type="pres">
      <dgm:prSet presAssocID="{943FCD49-18A9-4FE9-B4BF-1103D622FA5A}" presName="connectorText" presStyleLbl="sibTrans2D1" presStyleIdx="8" presStyleCnt="17"/>
      <dgm:spPr/>
    </dgm:pt>
    <dgm:pt modelId="{69F1334D-7DCE-4C72-8646-09DA6743BD1C}" type="pres">
      <dgm:prSet presAssocID="{7110747A-7538-4843-9AE9-B7E1739CFDF1}" presName="node" presStyleLbl="node1" presStyleIdx="9" presStyleCnt="18">
        <dgm:presLayoutVars>
          <dgm:bulletEnabled val="1"/>
        </dgm:presLayoutVars>
      </dgm:prSet>
      <dgm:spPr/>
    </dgm:pt>
    <dgm:pt modelId="{AECC3576-EB54-40E3-9626-4FA04DF2A9F3}" type="pres">
      <dgm:prSet presAssocID="{973599B8-C19D-432D-88E4-51959E3E83DF}" presName="sibTrans" presStyleLbl="sibTrans2D1" presStyleIdx="9" presStyleCnt="17"/>
      <dgm:spPr/>
    </dgm:pt>
    <dgm:pt modelId="{305AD636-6DEB-49D3-A398-A3BF298C7DD7}" type="pres">
      <dgm:prSet presAssocID="{973599B8-C19D-432D-88E4-51959E3E83DF}" presName="connectorText" presStyleLbl="sibTrans2D1" presStyleIdx="9" presStyleCnt="17"/>
      <dgm:spPr/>
    </dgm:pt>
    <dgm:pt modelId="{F50ACE84-7AC2-49EC-AE47-43B5EB6AE734}" type="pres">
      <dgm:prSet presAssocID="{2517037D-46A6-4B5F-8510-CE1BBE77A787}" presName="node" presStyleLbl="node1" presStyleIdx="10" presStyleCnt="18">
        <dgm:presLayoutVars>
          <dgm:bulletEnabled val="1"/>
        </dgm:presLayoutVars>
      </dgm:prSet>
      <dgm:spPr/>
    </dgm:pt>
    <dgm:pt modelId="{F88331B2-8978-47ED-9CCF-7CBFD12FF6D4}" type="pres">
      <dgm:prSet presAssocID="{13468970-87F0-4FAC-AFE6-1D36FD687BC1}" presName="sibTrans" presStyleLbl="sibTrans2D1" presStyleIdx="10" presStyleCnt="17"/>
      <dgm:spPr/>
    </dgm:pt>
    <dgm:pt modelId="{A44150C5-A3E8-4130-8281-A226794BF0BB}" type="pres">
      <dgm:prSet presAssocID="{13468970-87F0-4FAC-AFE6-1D36FD687BC1}" presName="connectorText" presStyleLbl="sibTrans2D1" presStyleIdx="10" presStyleCnt="17"/>
      <dgm:spPr/>
    </dgm:pt>
    <dgm:pt modelId="{3E2C407E-4471-4CB5-8653-CB20BF90B045}" type="pres">
      <dgm:prSet presAssocID="{9B47284D-2759-46BE-A366-FDDD4B7796F5}" presName="node" presStyleLbl="node1" presStyleIdx="11" presStyleCnt="18">
        <dgm:presLayoutVars>
          <dgm:bulletEnabled val="1"/>
        </dgm:presLayoutVars>
      </dgm:prSet>
      <dgm:spPr/>
    </dgm:pt>
    <dgm:pt modelId="{BC144865-436F-43C1-8116-D37ABAFA6683}" type="pres">
      <dgm:prSet presAssocID="{CD91BFFF-ACF8-491C-9BC6-4CA3B3FEEFD3}" presName="sibTrans" presStyleLbl="sibTrans2D1" presStyleIdx="11" presStyleCnt="17"/>
      <dgm:spPr/>
    </dgm:pt>
    <dgm:pt modelId="{7AD6777C-4C14-4754-B37C-D6C1FE486726}" type="pres">
      <dgm:prSet presAssocID="{CD91BFFF-ACF8-491C-9BC6-4CA3B3FEEFD3}" presName="connectorText" presStyleLbl="sibTrans2D1" presStyleIdx="11" presStyleCnt="17"/>
      <dgm:spPr/>
    </dgm:pt>
    <dgm:pt modelId="{FD0946AE-0D5C-4D67-BCDE-4FB7C0190F21}" type="pres">
      <dgm:prSet presAssocID="{E8B92493-53C5-4E14-8825-E980B0F0B795}" presName="node" presStyleLbl="node1" presStyleIdx="12" presStyleCnt="18">
        <dgm:presLayoutVars>
          <dgm:bulletEnabled val="1"/>
        </dgm:presLayoutVars>
      </dgm:prSet>
      <dgm:spPr/>
    </dgm:pt>
    <dgm:pt modelId="{ADB2173E-7914-4341-9E09-480508562430}" type="pres">
      <dgm:prSet presAssocID="{4D43BA53-1E53-4426-B7CA-2AFE8A08B31A}" presName="sibTrans" presStyleLbl="sibTrans2D1" presStyleIdx="12" presStyleCnt="17"/>
      <dgm:spPr/>
    </dgm:pt>
    <dgm:pt modelId="{39EB73E7-FEA2-42C6-9430-3071CB950C8C}" type="pres">
      <dgm:prSet presAssocID="{4D43BA53-1E53-4426-B7CA-2AFE8A08B31A}" presName="connectorText" presStyleLbl="sibTrans2D1" presStyleIdx="12" presStyleCnt="17"/>
      <dgm:spPr/>
    </dgm:pt>
    <dgm:pt modelId="{EB459356-F006-4CFC-B562-4B3C3B966B11}" type="pres">
      <dgm:prSet presAssocID="{C96963DC-18EF-4E7E-9FB3-0461FC07BD94}" presName="node" presStyleLbl="node1" presStyleIdx="13" presStyleCnt="18">
        <dgm:presLayoutVars>
          <dgm:bulletEnabled val="1"/>
        </dgm:presLayoutVars>
      </dgm:prSet>
      <dgm:spPr/>
    </dgm:pt>
    <dgm:pt modelId="{5F55D89F-BE04-4E32-9EE3-15F7388C3F7E}" type="pres">
      <dgm:prSet presAssocID="{92FE4FD9-C1D1-49A5-930C-65CC6E00CD9E}" presName="sibTrans" presStyleLbl="sibTrans2D1" presStyleIdx="13" presStyleCnt="17"/>
      <dgm:spPr/>
    </dgm:pt>
    <dgm:pt modelId="{B0E272BE-0C78-4CBC-AD78-DCCB4290E6CB}" type="pres">
      <dgm:prSet presAssocID="{92FE4FD9-C1D1-49A5-930C-65CC6E00CD9E}" presName="connectorText" presStyleLbl="sibTrans2D1" presStyleIdx="13" presStyleCnt="17"/>
      <dgm:spPr/>
    </dgm:pt>
    <dgm:pt modelId="{DB51030F-785A-4573-A504-E55559E154F1}" type="pres">
      <dgm:prSet presAssocID="{E9CB6CCB-1CA6-4A4C-9121-A745AB20F2DE}" presName="node" presStyleLbl="node1" presStyleIdx="14" presStyleCnt="18">
        <dgm:presLayoutVars>
          <dgm:bulletEnabled val="1"/>
        </dgm:presLayoutVars>
      </dgm:prSet>
      <dgm:spPr/>
    </dgm:pt>
    <dgm:pt modelId="{F690AB23-BD83-43FC-896C-AA016716A67F}" type="pres">
      <dgm:prSet presAssocID="{1540FE06-2C67-4F97-96B8-F2AE9F99B1E2}" presName="sibTrans" presStyleLbl="sibTrans2D1" presStyleIdx="14" presStyleCnt="17"/>
      <dgm:spPr/>
    </dgm:pt>
    <dgm:pt modelId="{1053A95E-2A4E-4064-873F-7866BAE11768}" type="pres">
      <dgm:prSet presAssocID="{1540FE06-2C67-4F97-96B8-F2AE9F99B1E2}" presName="connectorText" presStyleLbl="sibTrans2D1" presStyleIdx="14" presStyleCnt="17"/>
      <dgm:spPr/>
    </dgm:pt>
    <dgm:pt modelId="{75B649D6-BE98-4952-A776-3D30F21B126B}" type="pres">
      <dgm:prSet presAssocID="{EB81BDA5-F433-4D19-AC8F-8E7395BB1E21}" presName="node" presStyleLbl="node1" presStyleIdx="15" presStyleCnt="18">
        <dgm:presLayoutVars>
          <dgm:bulletEnabled val="1"/>
        </dgm:presLayoutVars>
      </dgm:prSet>
      <dgm:spPr/>
    </dgm:pt>
    <dgm:pt modelId="{2DD4D9BC-31D3-45DE-80E5-DF39B667ED01}" type="pres">
      <dgm:prSet presAssocID="{35B34382-F4CF-4FD0-B9B8-7549D9420BC3}" presName="sibTrans" presStyleLbl="sibTrans2D1" presStyleIdx="15" presStyleCnt="17"/>
      <dgm:spPr/>
    </dgm:pt>
    <dgm:pt modelId="{734341DE-7E48-4E31-9168-E4BD731555B1}" type="pres">
      <dgm:prSet presAssocID="{35B34382-F4CF-4FD0-B9B8-7549D9420BC3}" presName="connectorText" presStyleLbl="sibTrans2D1" presStyleIdx="15" presStyleCnt="17"/>
      <dgm:spPr/>
    </dgm:pt>
    <dgm:pt modelId="{D778D3C1-E8B2-4DE7-AB42-3C18F0812915}" type="pres">
      <dgm:prSet presAssocID="{EAD188D9-FBB2-4CFF-9BC3-AB3D914AC023}" presName="node" presStyleLbl="node1" presStyleIdx="16" presStyleCnt="18">
        <dgm:presLayoutVars>
          <dgm:bulletEnabled val="1"/>
        </dgm:presLayoutVars>
      </dgm:prSet>
      <dgm:spPr/>
    </dgm:pt>
    <dgm:pt modelId="{95B0CCB9-1617-42A5-AD1F-6944022746A3}" type="pres">
      <dgm:prSet presAssocID="{3DA16ABC-9397-4CD4-ADD3-F81500AE278C}" presName="sibTrans" presStyleLbl="sibTrans2D1" presStyleIdx="16" presStyleCnt="17"/>
      <dgm:spPr/>
    </dgm:pt>
    <dgm:pt modelId="{32726D87-973E-4687-BA97-C9F31C55E6B3}" type="pres">
      <dgm:prSet presAssocID="{3DA16ABC-9397-4CD4-ADD3-F81500AE278C}" presName="connectorText" presStyleLbl="sibTrans2D1" presStyleIdx="16" presStyleCnt="17"/>
      <dgm:spPr/>
    </dgm:pt>
    <dgm:pt modelId="{BF4EB2C7-AA4D-4E19-9D68-BAEA089D59EF}" type="pres">
      <dgm:prSet presAssocID="{3E1BCAC8-54AA-4A26-A371-1317B22E0E77}" presName="node" presStyleLbl="node1" presStyleIdx="17" presStyleCnt="18">
        <dgm:presLayoutVars>
          <dgm:bulletEnabled val="1"/>
        </dgm:presLayoutVars>
      </dgm:prSet>
      <dgm:spPr/>
    </dgm:pt>
  </dgm:ptLst>
  <dgm:cxnLst>
    <dgm:cxn modelId="{75F46803-F91A-4FE7-828C-AE41285D97F2}" type="presOf" srcId="{35B34382-F4CF-4FD0-B9B8-7549D9420BC3}" destId="{2DD4D9BC-31D3-45DE-80E5-DF39B667ED01}" srcOrd="0" destOrd="0" presId="urn:microsoft.com/office/officeart/2005/8/layout/process5"/>
    <dgm:cxn modelId="{EBA68404-C908-4398-824B-F357766649BD}" type="presOf" srcId="{973599B8-C19D-432D-88E4-51959E3E83DF}" destId="{AECC3576-EB54-40E3-9626-4FA04DF2A9F3}" srcOrd="0" destOrd="0" presId="urn:microsoft.com/office/officeart/2005/8/layout/process5"/>
    <dgm:cxn modelId="{615B1A08-75AC-40AC-A230-875999AAB166}" srcId="{E3BEC52A-9449-4A12-A852-AFA5D19FF5A0}" destId="{E8B92493-53C5-4E14-8825-E980B0F0B795}" srcOrd="12" destOrd="0" parTransId="{06D0B3B6-DB63-4CFE-9D7D-76E7F8813671}" sibTransId="{4D43BA53-1E53-4426-B7CA-2AFE8A08B31A}"/>
    <dgm:cxn modelId="{56CFB30C-EF6D-4E19-85F9-D28323DDE9D2}" type="presOf" srcId="{E04418B0-8722-4CEE-AF67-9B38A7B216CF}" destId="{438BAED6-CD6F-4C54-A372-6DEC6449EBBF}" srcOrd="0" destOrd="0" presId="urn:microsoft.com/office/officeart/2005/8/layout/process5"/>
    <dgm:cxn modelId="{028A9D0E-AB2E-4950-98FE-99B5BBAAC85B}" type="presOf" srcId="{3DA16ABC-9397-4CD4-ADD3-F81500AE278C}" destId="{95B0CCB9-1617-42A5-AD1F-6944022746A3}" srcOrd="0" destOrd="0" presId="urn:microsoft.com/office/officeart/2005/8/layout/process5"/>
    <dgm:cxn modelId="{DD3DFF0E-F56E-4881-9003-5F606A773C22}" type="presOf" srcId="{35B34382-F4CF-4FD0-B9B8-7549D9420BC3}" destId="{734341DE-7E48-4E31-9168-E4BD731555B1}" srcOrd="1" destOrd="0" presId="urn:microsoft.com/office/officeart/2005/8/layout/process5"/>
    <dgm:cxn modelId="{FED1FA11-14AA-401D-9B1E-ADC8AD1A6E97}" srcId="{E3BEC52A-9449-4A12-A852-AFA5D19FF5A0}" destId="{C96963DC-18EF-4E7E-9FB3-0461FC07BD94}" srcOrd="13" destOrd="0" parTransId="{C05BF8D6-043D-45E7-9CBC-A49363FE561B}" sibTransId="{92FE4FD9-C1D1-49A5-930C-65CC6E00CD9E}"/>
    <dgm:cxn modelId="{C6A5DE16-5866-42A9-B61E-45EFCAA2AEFF}" type="presOf" srcId="{913E78F5-6A8E-458E-83EE-ACEFF0A8E3D5}" destId="{3E86231F-C211-4D40-B52F-AE3BC57C92A8}" srcOrd="0" destOrd="0" presId="urn:microsoft.com/office/officeart/2005/8/layout/process5"/>
    <dgm:cxn modelId="{623A8B18-648F-4E7F-9699-D995685948D3}" type="presOf" srcId="{E8B92493-53C5-4E14-8825-E980B0F0B795}" destId="{FD0946AE-0D5C-4D67-BCDE-4FB7C0190F21}" srcOrd="0" destOrd="0" presId="urn:microsoft.com/office/officeart/2005/8/layout/process5"/>
    <dgm:cxn modelId="{31C82419-8940-43EA-8134-9500B9FED26D}" srcId="{E3BEC52A-9449-4A12-A852-AFA5D19FF5A0}" destId="{9A94A998-7A63-42D2-8D5E-5883664F6CD5}" srcOrd="3" destOrd="0" parTransId="{651D1E38-573D-4219-96EC-05A1F4CC71D8}" sibTransId="{0E8777BE-5079-429F-B7C3-104F66601C14}"/>
    <dgm:cxn modelId="{B358121B-B0F7-4BCE-8F22-17EDC3595F66}" type="presOf" srcId="{900319C7-92C9-4D52-94DE-3DBD56A9DDF3}" destId="{5A6034C5-3387-4C24-B958-F48D4E3217DE}" srcOrd="1" destOrd="0" presId="urn:microsoft.com/office/officeart/2005/8/layout/process5"/>
    <dgm:cxn modelId="{A6A71F1C-998F-467D-9006-9CC3481E4EB9}" type="presOf" srcId="{EB81BDA5-F433-4D19-AC8F-8E7395BB1E21}" destId="{75B649D6-BE98-4952-A776-3D30F21B126B}" srcOrd="0" destOrd="0" presId="urn:microsoft.com/office/officeart/2005/8/layout/process5"/>
    <dgm:cxn modelId="{96952224-8E9E-4435-BB16-26FED3705FF6}" type="presOf" srcId="{9B47284D-2759-46BE-A366-FDDD4B7796F5}" destId="{3E2C407E-4471-4CB5-8653-CB20BF90B045}" srcOrd="0" destOrd="0" presId="urn:microsoft.com/office/officeart/2005/8/layout/process5"/>
    <dgm:cxn modelId="{32E1162A-4B7F-478A-8FA7-9C2BF0335DAE}" type="presOf" srcId="{3CB81AB6-A65D-4436-952A-E82B3A15ADBF}" destId="{F3F55CF4-3AFE-40BD-8639-5EF3A4CC40C5}" srcOrd="0" destOrd="0" presId="urn:microsoft.com/office/officeart/2005/8/layout/process5"/>
    <dgm:cxn modelId="{95BB2E2D-1875-4730-8BB7-7EC31D14DC4E}" type="presOf" srcId="{3DA16ABC-9397-4CD4-ADD3-F81500AE278C}" destId="{32726D87-973E-4687-BA97-C9F31C55E6B3}" srcOrd="1" destOrd="0" presId="urn:microsoft.com/office/officeart/2005/8/layout/process5"/>
    <dgm:cxn modelId="{4C518431-54B6-43DD-954E-D4BA61557EE2}" type="presOf" srcId="{1540FE06-2C67-4F97-96B8-F2AE9F99B1E2}" destId="{F690AB23-BD83-43FC-896C-AA016716A67F}" srcOrd="0" destOrd="0" presId="urn:microsoft.com/office/officeart/2005/8/layout/process5"/>
    <dgm:cxn modelId="{719FFA31-6A1E-4626-8053-639F9CDC6847}" type="presOf" srcId="{3CB81AB6-A65D-4436-952A-E82B3A15ADBF}" destId="{4CFE391A-42C4-4418-8026-CA4B8BD43E1A}" srcOrd="1" destOrd="0" presId="urn:microsoft.com/office/officeart/2005/8/layout/process5"/>
    <dgm:cxn modelId="{CCF45B35-C92A-4332-B483-E46E073733B9}" srcId="{E3BEC52A-9449-4A12-A852-AFA5D19FF5A0}" destId="{9B47284D-2759-46BE-A366-FDDD4B7796F5}" srcOrd="11" destOrd="0" parTransId="{17F7682A-2D6A-4854-A442-2FF3CB5270E5}" sibTransId="{CD91BFFF-ACF8-491C-9BC6-4CA3B3FEEFD3}"/>
    <dgm:cxn modelId="{E876BE38-5E5E-46AD-9A70-BBC895845F8C}" srcId="{E3BEC52A-9449-4A12-A852-AFA5D19FF5A0}" destId="{2517037D-46A6-4B5F-8510-CE1BBE77A787}" srcOrd="10" destOrd="0" parTransId="{A946CB22-0705-4458-9A1A-09DBAB496247}" sibTransId="{13468970-87F0-4FAC-AFE6-1D36FD687BC1}"/>
    <dgm:cxn modelId="{B510B439-3DBA-48B7-AD55-F6D21472FF43}" type="presOf" srcId="{92FE4FD9-C1D1-49A5-930C-65CC6E00CD9E}" destId="{5F55D89F-BE04-4E32-9EE3-15F7388C3F7E}" srcOrd="0" destOrd="0" presId="urn:microsoft.com/office/officeart/2005/8/layout/process5"/>
    <dgm:cxn modelId="{6D69D23A-25FE-48D4-83F4-A0DC61850F1D}" type="presOf" srcId="{836F1F07-5DE7-4E75-BEBC-2127D38FE032}" destId="{599B4935-D5E0-4672-B8CA-A732B02B18E5}" srcOrd="0" destOrd="0" presId="urn:microsoft.com/office/officeart/2005/8/layout/process5"/>
    <dgm:cxn modelId="{B4E65F3B-63C5-4D43-8258-F6907C4A2962}" srcId="{E3BEC52A-9449-4A12-A852-AFA5D19FF5A0}" destId="{836F1F07-5DE7-4E75-BEBC-2127D38FE032}" srcOrd="6" destOrd="0" parTransId="{ABACBFBC-08C8-459A-8042-1BADCC1E92B2}" sibTransId="{900319C7-92C9-4D52-94DE-3DBD56A9DDF3}"/>
    <dgm:cxn modelId="{CF753C3D-9DD6-405E-BC02-76390C52CD04}" type="presOf" srcId="{943FCD49-18A9-4FE9-B4BF-1103D622FA5A}" destId="{991FBAE3-B4F7-45EB-A27D-E668E5801C05}" srcOrd="1" destOrd="0" presId="urn:microsoft.com/office/officeart/2005/8/layout/process5"/>
    <dgm:cxn modelId="{59DCD941-A2EF-45C3-A383-AB4FC5344B63}" srcId="{E3BEC52A-9449-4A12-A852-AFA5D19FF5A0}" destId="{DBE77252-7845-421D-ABF2-09D11DAD3449}" srcOrd="1" destOrd="0" parTransId="{1F687AC3-B012-42D4-B3A5-68CBCCF22175}" sibTransId="{3CB81AB6-A65D-4436-952A-E82B3A15ADBF}"/>
    <dgm:cxn modelId="{8B9CDE49-2B6B-46CF-ABB7-FB54D129EAA7}" type="presOf" srcId="{7110747A-7538-4843-9AE9-B7E1739CFDF1}" destId="{69F1334D-7DCE-4C72-8646-09DA6743BD1C}" srcOrd="0" destOrd="0" presId="urn:microsoft.com/office/officeart/2005/8/layout/process5"/>
    <dgm:cxn modelId="{D47A0C4D-4DC0-4298-9221-6D6C2CD31184}" type="presOf" srcId="{92FE4FD9-C1D1-49A5-930C-65CC6E00CD9E}" destId="{B0E272BE-0C78-4CBC-AD78-DCCB4290E6CB}" srcOrd="1" destOrd="0" presId="urn:microsoft.com/office/officeart/2005/8/layout/process5"/>
    <dgm:cxn modelId="{486F5F4D-6EA3-4526-B159-0C6D2CD6A9AD}" type="presOf" srcId="{0E8777BE-5079-429F-B7C3-104F66601C14}" destId="{524B4376-C44E-497B-9844-ABE4409475FC}" srcOrd="0" destOrd="0" presId="urn:microsoft.com/office/officeart/2005/8/layout/process5"/>
    <dgm:cxn modelId="{D15DD753-9229-4B15-9917-F16EC662214E}" type="presOf" srcId="{1605D1D3-2FED-4CD1-A69B-69EF7DA74B20}" destId="{35F1B9C4-503C-457D-9CB3-6BD0F546FACA}" srcOrd="0" destOrd="0" presId="urn:microsoft.com/office/officeart/2005/8/layout/process5"/>
    <dgm:cxn modelId="{6E1FEA53-F2E3-41E8-B936-A33EFC1D3F97}" srcId="{E3BEC52A-9449-4A12-A852-AFA5D19FF5A0}" destId="{CD9A07A3-38D9-49EE-9E6A-C20DEDFAA7FB}" srcOrd="0" destOrd="0" parTransId="{42898FF1-4C73-418F-80C6-5DF012FBA104}" sibTransId="{837A82FE-5995-4729-A046-11406F318154}"/>
    <dgm:cxn modelId="{32C22F56-648A-44F1-8D73-B64866B16F46}" type="presOf" srcId="{CD9A07A3-38D9-49EE-9E6A-C20DEDFAA7FB}" destId="{F9D77A32-D74D-48F1-99B4-CADF2BDC4B17}" srcOrd="0" destOrd="0" presId="urn:microsoft.com/office/officeart/2005/8/layout/process5"/>
    <dgm:cxn modelId="{35A6AC59-BC63-4528-9B2C-8D8E196258E6}" type="presOf" srcId="{E3BEC52A-9449-4A12-A852-AFA5D19FF5A0}" destId="{42C64982-CB0F-4BBC-A87A-95EEE9C048EF}" srcOrd="0" destOrd="0" presId="urn:microsoft.com/office/officeart/2005/8/layout/process5"/>
    <dgm:cxn modelId="{CECEAE5F-0967-48C0-9A56-6C30DFCDFE0D}" type="presOf" srcId="{973599B8-C19D-432D-88E4-51959E3E83DF}" destId="{305AD636-6DEB-49D3-A398-A3BF298C7DD7}" srcOrd="1" destOrd="0" presId="urn:microsoft.com/office/officeart/2005/8/layout/process5"/>
    <dgm:cxn modelId="{2D7BE360-12E0-4003-9351-6B367CC5D3E0}" srcId="{E3BEC52A-9449-4A12-A852-AFA5D19FF5A0}" destId="{1605D1D3-2FED-4CD1-A69B-69EF7DA74B20}" srcOrd="8" destOrd="0" parTransId="{48C41EB7-5AB8-4D0F-B30A-9D43A551F6CF}" sibTransId="{943FCD49-18A9-4FE9-B4BF-1103D622FA5A}"/>
    <dgm:cxn modelId="{2C7C1963-E1B3-4C4D-A301-AFEAC8AEDAB4}" type="presOf" srcId="{13468970-87F0-4FAC-AFE6-1D36FD687BC1}" destId="{F88331B2-8978-47ED-9CCF-7CBFD12FF6D4}" srcOrd="0" destOrd="0" presId="urn:microsoft.com/office/officeart/2005/8/layout/process5"/>
    <dgm:cxn modelId="{0E470A68-A279-4AA0-A523-64A9FCA0459D}" type="presOf" srcId="{4D43BA53-1E53-4426-B7CA-2AFE8A08B31A}" destId="{ADB2173E-7914-4341-9E09-480508562430}" srcOrd="0" destOrd="0" presId="urn:microsoft.com/office/officeart/2005/8/layout/process5"/>
    <dgm:cxn modelId="{8EBAD369-4878-47AE-9385-2D43A68A408B}" type="presOf" srcId="{C96963DC-18EF-4E7E-9FB3-0461FC07BD94}" destId="{EB459356-F006-4CFC-B562-4B3C3B966B11}" srcOrd="0" destOrd="0" presId="urn:microsoft.com/office/officeart/2005/8/layout/process5"/>
    <dgm:cxn modelId="{D0218B6D-CCC4-46E6-BF3D-1BDA97326D9D}" srcId="{E3BEC52A-9449-4A12-A852-AFA5D19FF5A0}" destId="{EB660DA0-D7E5-47F0-9DB9-AC334F9E67AA}" srcOrd="7" destOrd="0" parTransId="{8F92BC20-72C2-4E45-A753-98CD19641916}" sibTransId="{BA8EF9E7-3428-491F-98BC-F77D9D83F098}"/>
    <dgm:cxn modelId="{FA5B2D6F-2E38-4EEF-A954-E3659DE43FC4}" srcId="{E3BEC52A-9449-4A12-A852-AFA5D19FF5A0}" destId="{E04418B0-8722-4CEE-AF67-9B38A7B216CF}" srcOrd="2" destOrd="0" parTransId="{4436B241-A796-4BEF-BA0A-A198B78A3093}" sibTransId="{B8C31968-AA7B-4F93-8F06-D83D11DDA30C}"/>
    <dgm:cxn modelId="{F904A379-B29B-412C-8634-B83EE9C77199}" type="presOf" srcId="{B8C31968-AA7B-4F93-8F06-D83D11DDA30C}" destId="{C2B92E1B-6395-4FDB-8C4E-4E2928C5DE58}" srcOrd="1" destOrd="0" presId="urn:microsoft.com/office/officeart/2005/8/layout/process5"/>
    <dgm:cxn modelId="{62FD917C-ADB7-4FAC-A897-EFEFBA252112}" type="presOf" srcId="{B8C31968-AA7B-4F93-8F06-D83D11DDA30C}" destId="{5EE877BE-999F-4370-9E5B-C22B42D0FE38}" srcOrd="0" destOrd="0" presId="urn:microsoft.com/office/officeart/2005/8/layout/process5"/>
    <dgm:cxn modelId="{F160747D-1A04-4617-9BB2-581A6C1F1CEF}" type="presOf" srcId="{97A6BF91-03C5-41E6-84BA-8010E8FB164B}" destId="{2D8D61AD-1E71-410C-A83D-AD840963BF96}" srcOrd="1" destOrd="0" presId="urn:microsoft.com/office/officeart/2005/8/layout/process5"/>
    <dgm:cxn modelId="{466EE381-ECE0-4819-ACE9-3A29FDB1B5EC}" type="presOf" srcId="{97A6BF91-03C5-41E6-84BA-8010E8FB164B}" destId="{BB9D119A-F1D2-4959-AF22-8249E504B5DD}" srcOrd="0" destOrd="0" presId="urn:microsoft.com/office/officeart/2005/8/layout/process5"/>
    <dgm:cxn modelId="{0C83BA90-4B51-47D4-A466-712028F0FD6C}" type="presOf" srcId="{4D43BA53-1E53-4426-B7CA-2AFE8A08B31A}" destId="{39EB73E7-FEA2-42C6-9430-3071CB950C8C}" srcOrd="1" destOrd="0" presId="urn:microsoft.com/office/officeart/2005/8/layout/process5"/>
    <dgm:cxn modelId="{8E109198-0003-4EA8-AB68-7AB61692B383}" type="presOf" srcId="{EAD188D9-FBB2-4CFF-9BC3-AB3D914AC023}" destId="{D778D3C1-E8B2-4DE7-AB42-3C18F0812915}" srcOrd="0" destOrd="0" presId="urn:microsoft.com/office/officeart/2005/8/layout/process5"/>
    <dgm:cxn modelId="{DD49DA9A-73D0-4BDB-BA89-8A5FB5EF29E2}" type="presOf" srcId="{BA8EF9E7-3428-491F-98BC-F77D9D83F098}" destId="{619C7413-FA1C-41C4-9622-823C30D48A10}" srcOrd="1" destOrd="0" presId="urn:microsoft.com/office/officeart/2005/8/layout/process5"/>
    <dgm:cxn modelId="{13D25E9B-F365-4475-8FAC-7A7FC215440C}" type="presOf" srcId="{837A82FE-5995-4729-A046-11406F318154}" destId="{59DF29D8-09DE-4E42-AF09-490F909B269F}" srcOrd="1" destOrd="0" presId="urn:microsoft.com/office/officeart/2005/8/layout/process5"/>
    <dgm:cxn modelId="{45B3DF9E-4F48-440A-828A-2F9E5CC5909D}" type="presOf" srcId="{943FCD49-18A9-4FE9-B4BF-1103D622FA5A}" destId="{7BF85ED6-F9E8-4C68-BE40-F1BA77774B77}" srcOrd="0" destOrd="0" presId="urn:microsoft.com/office/officeart/2005/8/layout/process5"/>
    <dgm:cxn modelId="{9CD3E09E-5E5D-4865-8CAA-F82CCF1AB6D1}" type="presOf" srcId="{DBE77252-7845-421D-ABF2-09D11DAD3449}" destId="{64B08738-45B9-4F75-BC2E-4429D60A1FEE}" srcOrd="0" destOrd="0" presId="urn:microsoft.com/office/officeart/2005/8/layout/process5"/>
    <dgm:cxn modelId="{229AB2A2-AB8B-4AF3-8A7C-117181016D68}" srcId="{E3BEC52A-9449-4A12-A852-AFA5D19FF5A0}" destId="{913E78F5-6A8E-458E-83EE-ACEFF0A8E3D5}" srcOrd="5" destOrd="0" parTransId="{D728ACCC-CF75-471E-91DB-CEFA45333704}" sibTransId="{052BADAE-BF06-4D68-B5A5-8E6985DD3032}"/>
    <dgm:cxn modelId="{7E4842AC-76F7-4B56-827D-30DF7415E6F8}" type="presOf" srcId="{13468970-87F0-4FAC-AFE6-1D36FD687BC1}" destId="{A44150C5-A3E8-4130-8281-A226794BF0BB}" srcOrd="1" destOrd="0" presId="urn:microsoft.com/office/officeart/2005/8/layout/process5"/>
    <dgm:cxn modelId="{B19253B2-CB6E-46FC-BED4-75C8CDD5A2E8}" type="presOf" srcId="{1540FE06-2C67-4F97-96B8-F2AE9F99B1E2}" destId="{1053A95E-2A4E-4064-873F-7866BAE11768}" srcOrd="1" destOrd="0" presId="urn:microsoft.com/office/officeart/2005/8/layout/process5"/>
    <dgm:cxn modelId="{146CDAB3-7AE3-42FB-8B7D-1F60144B501A}" type="presOf" srcId="{E9CB6CCB-1CA6-4A4C-9121-A745AB20F2DE}" destId="{DB51030F-785A-4573-A504-E55559E154F1}" srcOrd="0" destOrd="0" presId="urn:microsoft.com/office/officeart/2005/8/layout/process5"/>
    <dgm:cxn modelId="{378DBFB6-27F5-45F9-8A37-2C57A4B276BA}" srcId="{E3BEC52A-9449-4A12-A852-AFA5D19FF5A0}" destId="{E9CB6CCB-1CA6-4A4C-9121-A745AB20F2DE}" srcOrd="14" destOrd="0" parTransId="{03A397F5-7BF2-4F21-BEA5-15D008A125FB}" sibTransId="{1540FE06-2C67-4F97-96B8-F2AE9F99B1E2}"/>
    <dgm:cxn modelId="{B1BFCDBB-278E-47DE-A4CB-31930CC4E095}" srcId="{E3BEC52A-9449-4A12-A852-AFA5D19FF5A0}" destId="{22EF79F7-9E71-47B0-9F4F-776DB54B89A3}" srcOrd="4" destOrd="0" parTransId="{8725DB6E-E43E-4DFF-B691-225F0A58A7E8}" sibTransId="{97A6BF91-03C5-41E6-84BA-8010E8FB164B}"/>
    <dgm:cxn modelId="{E9B878BD-71C7-4622-90F0-64B4414F58D0}" type="presOf" srcId="{3E1BCAC8-54AA-4A26-A371-1317B22E0E77}" destId="{BF4EB2C7-AA4D-4E19-9D68-BAEA089D59EF}" srcOrd="0" destOrd="0" presId="urn:microsoft.com/office/officeart/2005/8/layout/process5"/>
    <dgm:cxn modelId="{6C046BC1-3802-4651-844F-5DBB54452B5B}" type="presOf" srcId="{052BADAE-BF06-4D68-B5A5-8E6985DD3032}" destId="{FFDBD9D8-62AE-44C6-B6D6-A5A1E9A3FA76}" srcOrd="0" destOrd="0" presId="urn:microsoft.com/office/officeart/2005/8/layout/process5"/>
    <dgm:cxn modelId="{F5F7E2D6-709C-41D3-A051-BA39453E08AA}" type="presOf" srcId="{0E8777BE-5079-429F-B7C3-104F66601C14}" destId="{B94B043D-7118-45E8-918A-272C79CAB9C3}" srcOrd="1" destOrd="0" presId="urn:microsoft.com/office/officeart/2005/8/layout/process5"/>
    <dgm:cxn modelId="{1A1F0EDB-AA2F-4ED2-9D70-FE9E3316080A}" type="presOf" srcId="{052BADAE-BF06-4D68-B5A5-8E6985DD3032}" destId="{FB11389B-BDEA-40A4-8392-2AE16E66D42F}" srcOrd="1" destOrd="0" presId="urn:microsoft.com/office/officeart/2005/8/layout/process5"/>
    <dgm:cxn modelId="{67FDB7DC-A8FA-4257-981A-023E4D587E63}" type="presOf" srcId="{CD91BFFF-ACF8-491C-9BC6-4CA3B3FEEFD3}" destId="{7AD6777C-4C14-4754-B37C-D6C1FE486726}" srcOrd="1" destOrd="0" presId="urn:microsoft.com/office/officeart/2005/8/layout/process5"/>
    <dgm:cxn modelId="{48209BDD-01D9-42F4-985A-B916A00FD418}" type="presOf" srcId="{900319C7-92C9-4D52-94DE-3DBD56A9DDF3}" destId="{53E4E5BC-9836-4857-82AE-5F060EAB73B9}" srcOrd="0" destOrd="0" presId="urn:microsoft.com/office/officeart/2005/8/layout/process5"/>
    <dgm:cxn modelId="{4EB0D3E0-2B64-4E85-898F-2DB379BB9C4C}" type="presOf" srcId="{BA8EF9E7-3428-491F-98BC-F77D9D83F098}" destId="{EBD3670C-0324-4A3D-89BD-A4352F3C81EE}" srcOrd="0" destOrd="0" presId="urn:microsoft.com/office/officeart/2005/8/layout/process5"/>
    <dgm:cxn modelId="{46274FE1-1995-49DE-A30B-8BA9650F6958}" srcId="{E3BEC52A-9449-4A12-A852-AFA5D19FF5A0}" destId="{EAD188D9-FBB2-4CFF-9BC3-AB3D914AC023}" srcOrd="16" destOrd="0" parTransId="{AF69161A-BA51-4EEB-8946-B3A4B12B8A5F}" sibTransId="{3DA16ABC-9397-4CD4-ADD3-F81500AE278C}"/>
    <dgm:cxn modelId="{405E4FE3-19BA-40DD-8D65-380301D1AFBC}" type="presOf" srcId="{EB660DA0-D7E5-47F0-9DB9-AC334F9E67AA}" destId="{EFAE71D9-1A43-4481-BC37-EB4D767FC713}" srcOrd="0" destOrd="0" presId="urn:microsoft.com/office/officeart/2005/8/layout/process5"/>
    <dgm:cxn modelId="{FCBBADE3-157C-44A2-896D-B2341314C238}" type="presOf" srcId="{22EF79F7-9E71-47B0-9F4F-776DB54B89A3}" destId="{36481A95-B61D-4CF6-81E1-54D7B07412C2}" srcOrd="0" destOrd="0" presId="urn:microsoft.com/office/officeart/2005/8/layout/process5"/>
    <dgm:cxn modelId="{DDFA56E6-97E9-45BF-83AC-E9CBA52147BA}" type="presOf" srcId="{CD91BFFF-ACF8-491C-9BC6-4CA3B3FEEFD3}" destId="{BC144865-436F-43C1-8116-D37ABAFA6683}" srcOrd="0" destOrd="0" presId="urn:microsoft.com/office/officeart/2005/8/layout/process5"/>
    <dgm:cxn modelId="{804FF2F0-50EB-42ED-A9FD-A43B1AF37146}" type="presOf" srcId="{837A82FE-5995-4729-A046-11406F318154}" destId="{A1943BC5-7FF4-48B4-94F0-A690D470C3FB}" srcOrd="0" destOrd="0" presId="urn:microsoft.com/office/officeart/2005/8/layout/process5"/>
    <dgm:cxn modelId="{E1C1A3F3-9AB9-4E72-AE40-5CD889DDF24B}" srcId="{E3BEC52A-9449-4A12-A852-AFA5D19FF5A0}" destId="{EB81BDA5-F433-4D19-AC8F-8E7395BB1E21}" srcOrd="15" destOrd="0" parTransId="{1378E14B-0179-4C4A-B07A-EC3D91E51174}" sibTransId="{35B34382-F4CF-4FD0-B9B8-7549D9420BC3}"/>
    <dgm:cxn modelId="{1B7E84F7-681A-47FE-86D0-F9D1C3DDB94F}" type="presOf" srcId="{2517037D-46A6-4B5F-8510-CE1BBE77A787}" destId="{F50ACE84-7AC2-49EC-AE47-43B5EB6AE734}" srcOrd="0" destOrd="0" presId="urn:microsoft.com/office/officeart/2005/8/layout/process5"/>
    <dgm:cxn modelId="{645669FA-323B-4846-9AD7-CA8B7924D7B1}" srcId="{E3BEC52A-9449-4A12-A852-AFA5D19FF5A0}" destId="{7110747A-7538-4843-9AE9-B7E1739CFDF1}" srcOrd="9" destOrd="0" parTransId="{31DD8D9E-9D52-43FC-9316-1140767CCBE4}" sibTransId="{973599B8-C19D-432D-88E4-51959E3E83DF}"/>
    <dgm:cxn modelId="{545DAEFA-63D5-4146-8065-3223A30B2719}" type="presOf" srcId="{9A94A998-7A63-42D2-8D5E-5883664F6CD5}" destId="{6BF05143-2387-49B2-A95F-BD68206E7C10}" srcOrd="0" destOrd="0" presId="urn:microsoft.com/office/officeart/2005/8/layout/process5"/>
    <dgm:cxn modelId="{410DB0FD-A226-4846-BC6A-838180CD831D}" srcId="{E3BEC52A-9449-4A12-A852-AFA5D19FF5A0}" destId="{3E1BCAC8-54AA-4A26-A371-1317B22E0E77}" srcOrd="17" destOrd="0" parTransId="{3EC7968B-9132-45AF-A730-A0D4B8BFEDD6}" sibTransId="{021EE89E-A4EE-4964-AD7D-418388CB9109}"/>
    <dgm:cxn modelId="{6F796FDC-4C81-4A47-BCAD-F8C3144E7A55}" type="presParOf" srcId="{42C64982-CB0F-4BBC-A87A-95EEE9C048EF}" destId="{F9D77A32-D74D-48F1-99B4-CADF2BDC4B17}" srcOrd="0" destOrd="0" presId="urn:microsoft.com/office/officeart/2005/8/layout/process5"/>
    <dgm:cxn modelId="{B0CF8549-7C7E-4B59-995E-A78856CA17D4}" type="presParOf" srcId="{42C64982-CB0F-4BBC-A87A-95EEE9C048EF}" destId="{A1943BC5-7FF4-48B4-94F0-A690D470C3FB}" srcOrd="1" destOrd="0" presId="urn:microsoft.com/office/officeart/2005/8/layout/process5"/>
    <dgm:cxn modelId="{BA22C407-7E51-4A2C-9B93-550417E1DC95}" type="presParOf" srcId="{A1943BC5-7FF4-48B4-94F0-A690D470C3FB}" destId="{59DF29D8-09DE-4E42-AF09-490F909B269F}" srcOrd="0" destOrd="0" presId="urn:microsoft.com/office/officeart/2005/8/layout/process5"/>
    <dgm:cxn modelId="{77C65A11-F427-4A3B-80FA-C7271DC5CE6A}" type="presParOf" srcId="{42C64982-CB0F-4BBC-A87A-95EEE9C048EF}" destId="{64B08738-45B9-4F75-BC2E-4429D60A1FEE}" srcOrd="2" destOrd="0" presId="urn:microsoft.com/office/officeart/2005/8/layout/process5"/>
    <dgm:cxn modelId="{6CF54407-3731-4881-9AFE-12F22F437EAE}" type="presParOf" srcId="{42C64982-CB0F-4BBC-A87A-95EEE9C048EF}" destId="{F3F55CF4-3AFE-40BD-8639-5EF3A4CC40C5}" srcOrd="3" destOrd="0" presId="urn:microsoft.com/office/officeart/2005/8/layout/process5"/>
    <dgm:cxn modelId="{D1BAA08D-A4FF-43F9-A574-BA12CBDE9CCE}" type="presParOf" srcId="{F3F55CF4-3AFE-40BD-8639-5EF3A4CC40C5}" destId="{4CFE391A-42C4-4418-8026-CA4B8BD43E1A}" srcOrd="0" destOrd="0" presId="urn:microsoft.com/office/officeart/2005/8/layout/process5"/>
    <dgm:cxn modelId="{E391183B-3A7A-417C-8496-B7E3A9084817}" type="presParOf" srcId="{42C64982-CB0F-4BBC-A87A-95EEE9C048EF}" destId="{438BAED6-CD6F-4C54-A372-6DEC6449EBBF}" srcOrd="4" destOrd="0" presId="urn:microsoft.com/office/officeart/2005/8/layout/process5"/>
    <dgm:cxn modelId="{2443E116-C774-4685-942F-2802399755D8}" type="presParOf" srcId="{42C64982-CB0F-4BBC-A87A-95EEE9C048EF}" destId="{5EE877BE-999F-4370-9E5B-C22B42D0FE38}" srcOrd="5" destOrd="0" presId="urn:microsoft.com/office/officeart/2005/8/layout/process5"/>
    <dgm:cxn modelId="{53404D25-787B-49F5-9D2E-81746334E6CD}" type="presParOf" srcId="{5EE877BE-999F-4370-9E5B-C22B42D0FE38}" destId="{C2B92E1B-6395-4FDB-8C4E-4E2928C5DE58}" srcOrd="0" destOrd="0" presId="urn:microsoft.com/office/officeart/2005/8/layout/process5"/>
    <dgm:cxn modelId="{142C409C-B21B-4697-BA0D-D36D0C9D21EE}" type="presParOf" srcId="{42C64982-CB0F-4BBC-A87A-95EEE9C048EF}" destId="{6BF05143-2387-49B2-A95F-BD68206E7C10}" srcOrd="6" destOrd="0" presId="urn:microsoft.com/office/officeart/2005/8/layout/process5"/>
    <dgm:cxn modelId="{5B401885-3758-4416-83FC-95F7A67EC06B}" type="presParOf" srcId="{42C64982-CB0F-4BBC-A87A-95EEE9C048EF}" destId="{524B4376-C44E-497B-9844-ABE4409475FC}" srcOrd="7" destOrd="0" presId="urn:microsoft.com/office/officeart/2005/8/layout/process5"/>
    <dgm:cxn modelId="{760D479D-86E4-4B21-AB32-0CC6027BE82D}" type="presParOf" srcId="{524B4376-C44E-497B-9844-ABE4409475FC}" destId="{B94B043D-7118-45E8-918A-272C79CAB9C3}" srcOrd="0" destOrd="0" presId="urn:microsoft.com/office/officeart/2005/8/layout/process5"/>
    <dgm:cxn modelId="{D4A4CCD7-045E-4F7D-8BF9-2DE3FE4DE8CB}" type="presParOf" srcId="{42C64982-CB0F-4BBC-A87A-95EEE9C048EF}" destId="{36481A95-B61D-4CF6-81E1-54D7B07412C2}" srcOrd="8" destOrd="0" presId="urn:microsoft.com/office/officeart/2005/8/layout/process5"/>
    <dgm:cxn modelId="{4F8423DC-6E1B-4B4F-8412-AB2D1A2DBD01}" type="presParOf" srcId="{42C64982-CB0F-4BBC-A87A-95EEE9C048EF}" destId="{BB9D119A-F1D2-4959-AF22-8249E504B5DD}" srcOrd="9" destOrd="0" presId="urn:microsoft.com/office/officeart/2005/8/layout/process5"/>
    <dgm:cxn modelId="{8EEBEE87-BE5B-4116-B7CC-74E23852FC19}" type="presParOf" srcId="{BB9D119A-F1D2-4959-AF22-8249E504B5DD}" destId="{2D8D61AD-1E71-410C-A83D-AD840963BF96}" srcOrd="0" destOrd="0" presId="urn:microsoft.com/office/officeart/2005/8/layout/process5"/>
    <dgm:cxn modelId="{A7D157F7-64AE-47B6-B6A1-4BEC719A1948}" type="presParOf" srcId="{42C64982-CB0F-4BBC-A87A-95EEE9C048EF}" destId="{3E86231F-C211-4D40-B52F-AE3BC57C92A8}" srcOrd="10" destOrd="0" presId="urn:microsoft.com/office/officeart/2005/8/layout/process5"/>
    <dgm:cxn modelId="{87CAC0D7-412A-4018-A3CA-306FC56D3FC4}" type="presParOf" srcId="{42C64982-CB0F-4BBC-A87A-95EEE9C048EF}" destId="{FFDBD9D8-62AE-44C6-B6D6-A5A1E9A3FA76}" srcOrd="11" destOrd="0" presId="urn:microsoft.com/office/officeart/2005/8/layout/process5"/>
    <dgm:cxn modelId="{6439F00D-336D-44F9-AE00-7F497DF23A93}" type="presParOf" srcId="{FFDBD9D8-62AE-44C6-B6D6-A5A1E9A3FA76}" destId="{FB11389B-BDEA-40A4-8392-2AE16E66D42F}" srcOrd="0" destOrd="0" presId="urn:microsoft.com/office/officeart/2005/8/layout/process5"/>
    <dgm:cxn modelId="{07CA1723-D195-4371-9805-9687D0FEE30A}" type="presParOf" srcId="{42C64982-CB0F-4BBC-A87A-95EEE9C048EF}" destId="{599B4935-D5E0-4672-B8CA-A732B02B18E5}" srcOrd="12" destOrd="0" presId="urn:microsoft.com/office/officeart/2005/8/layout/process5"/>
    <dgm:cxn modelId="{4A3A99B7-3117-4386-888D-37226A907E12}" type="presParOf" srcId="{42C64982-CB0F-4BBC-A87A-95EEE9C048EF}" destId="{53E4E5BC-9836-4857-82AE-5F060EAB73B9}" srcOrd="13" destOrd="0" presId="urn:microsoft.com/office/officeart/2005/8/layout/process5"/>
    <dgm:cxn modelId="{10EDF44F-DE47-4B63-8E75-B8B0C369068B}" type="presParOf" srcId="{53E4E5BC-9836-4857-82AE-5F060EAB73B9}" destId="{5A6034C5-3387-4C24-B958-F48D4E3217DE}" srcOrd="0" destOrd="0" presId="urn:microsoft.com/office/officeart/2005/8/layout/process5"/>
    <dgm:cxn modelId="{0D279E88-570F-4924-B935-FAFF18F93A9C}" type="presParOf" srcId="{42C64982-CB0F-4BBC-A87A-95EEE9C048EF}" destId="{EFAE71D9-1A43-4481-BC37-EB4D767FC713}" srcOrd="14" destOrd="0" presId="urn:microsoft.com/office/officeart/2005/8/layout/process5"/>
    <dgm:cxn modelId="{06044B59-8816-4B06-9C7B-BED2A0C63FD8}" type="presParOf" srcId="{42C64982-CB0F-4BBC-A87A-95EEE9C048EF}" destId="{EBD3670C-0324-4A3D-89BD-A4352F3C81EE}" srcOrd="15" destOrd="0" presId="urn:microsoft.com/office/officeart/2005/8/layout/process5"/>
    <dgm:cxn modelId="{EA706A07-4FF0-4D67-A7DB-516A5E5822FD}" type="presParOf" srcId="{EBD3670C-0324-4A3D-89BD-A4352F3C81EE}" destId="{619C7413-FA1C-41C4-9622-823C30D48A10}" srcOrd="0" destOrd="0" presId="urn:microsoft.com/office/officeart/2005/8/layout/process5"/>
    <dgm:cxn modelId="{0BE444AE-8D1F-40D2-A781-2382C51A0DDE}" type="presParOf" srcId="{42C64982-CB0F-4BBC-A87A-95EEE9C048EF}" destId="{35F1B9C4-503C-457D-9CB3-6BD0F546FACA}" srcOrd="16" destOrd="0" presId="urn:microsoft.com/office/officeart/2005/8/layout/process5"/>
    <dgm:cxn modelId="{4922AE14-2AC8-42C8-A187-672144F76B8A}" type="presParOf" srcId="{42C64982-CB0F-4BBC-A87A-95EEE9C048EF}" destId="{7BF85ED6-F9E8-4C68-BE40-F1BA77774B77}" srcOrd="17" destOrd="0" presId="urn:microsoft.com/office/officeart/2005/8/layout/process5"/>
    <dgm:cxn modelId="{A0DF262C-B3E7-498E-B41A-D33671C3CC10}" type="presParOf" srcId="{7BF85ED6-F9E8-4C68-BE40-F1BA77774B77}" destId="{991FBAE3-B4F7-45EB-A27D-E668E5801C05}" srcOrd="0" destOrd="0" presId="urn:microsoft.com/office/officeart/2005/8/layout/process5"/>
    <dgm:cxn modelId="{2DD21EAE-3A0D-4E00-BD11-B795CB16AD57}" type="presParOf" srcId="{42C64982-CB0F-4BBC-A87A-95EEE9C048EF}" destId="{69F1334D-7DCE-4C72-8646-09DA6743BD1C}" srcOrd="18" destOrd="0" presId="urn:microsoft.com/office/officeart/2005/8/layout/process5"/>
    <dgm:cxn modelId="{AF5382E5-2C66-40EC-A41B-357E2E605766}" type="presParOf" srcId="{42C64982-CB0F-4BBC-A87A-95EEE9C048EF}" destId="{AECC3576-EB54-40E3-9626-4FA04DF2A9F3}" srcOrd="19" destOrd="0" presId="urn:microsoft.com/office/officeart/2005/8/layout/process5"/>
    <dgm:cxn modelId="{03A9C0CC-5911-4A8B-85B6-A331CD456038}" type="presParOf" srcId="{AECC3576-EB54-40E3-9626-4FA04DF2A9F3}" destId="{305AD636-6DEB-49D3-A398-A3BF298C7DD7}" srcOrd="0" destOrd="0" presId="urn:microsoft.com/office/officeart/2005/8/layout/process5"/>
    <dgm:cxn modelId="{0725BE38-470B-451A-A87E-C70496628E7A}" type="presParOf" srcId="{42C64982-CB0F-4BBC-A87A-95EEE9C048EF}" destId="{F50ACE84-7AC2-49EC-AE47-43B5EB6AE734}" srcOrd="20" destOrd="0" presId="urn:microsoft.com/office/officeart/2005/8/layout/process5"/>
    <dgm:cxn modelId="{A1CFDBA6-3648-4443-8476-E45BC2D823CB}" type="presParOf" srcId="{42C64982-CB0F-4BBC-A87A-95EEE9C048EF}" destId="{F88331B2-8978-47ED-9CCF-7CBFD12FF6D4}" srcOrd="21" destOrd="0" presId="urn:microsoft.com/office/officeart/2005/8/layout/process5"/>
    <dgm:cxn modelId="{2A8427E3-1A38-4ACD-8125-AD78813CB074}" type="presParOf" srcId="{F88331B2-8978-47ED-9CCF-7CBFD12FF6D4}" destId="{A44150C5-A3E8-4130-8281-A226794BF0BB}" srcOrd="0" destOrd="0" presId="urn:microsoft.com/office/officeart/2005/8/layout/process5"/>
    <dgm:cxn modelId="{1D2BFF19-B5AE-4FCE-B20D-90A38DA3696E}" type="presParOf" srcId="{42C64982-CB0F-4BBC-A87A-95EEE9C048EF}" destId="{3E2C407E-4471-4CB5-8653-CB20BF90B045}" srcOrd="22" destOrd="0" presId="urn:microsoft.com/office/officeart/2005/8/layout/process5"/>
    <dgm:cxn modelId="{78065448-0DB6-4FB5-AA38-CB5374D3FF07}" type="presParOf" srcId="{42C64982-CB0F-4BBC-A87A-95EEE9C048EF}" destId="{BC144865-436F-43C1-8116-D37ABAFA6683}" srcOrd="23" destOrd="0" presId="urn:microsoft.com/office/officeart/2005/8/layout/process5"/>
    <dgm:cxn modelId="{4C2DBE1F-B431-41FE-965E-F0E7E999999B}" type="presParOf" srcId="{BC144865-436F-43C1-8116-D37ABAFA6683}" destId="{7AD6777C-4C14-4754-B37C-D6C1FE486726}" srcOrd="0" destOrd="0" presId="urn:microsoft.com/office/officeart/2005/8/layout/process5"/>
    <dgm:cxn modelId="{1090DC96-8234-4F52-82D7-C0035AB02435}" type="presParOf" srcId="{42C64982-CB0F-4BBC-A87A-95EEE9C048EF}" destId="{FD0946AE-0D5C-4D67-BCDE-4FB7C0190F21}" srcOrd="24" destOrd="0" presId="urn:microsoft.com/office/officeart/2005/8/layout/process5"/>
    <dgm:cxn modelId="{B5A3BEDA-C877-4581-A8A4-C1E2A405A69A}" type="presParOf" srcId="{42C64982-CB0F-4BBC-A87A-95EEE9C048EF}" destId="{ADB2173E-7914-4341-9E09-480508562430}" srcOrd="25" destOrd="0" presId="urn:microsoft.com/office/officeart/2005/8/layout/process5"/>
    <dgm:cxn modelId="{57D33D68-ED8B-4979-A1D4-A928CA27C6BF}" type="presParOf" srcId="{ADB2173E-7914-4341-9E09-480508562430}" destId="{39EB73E7-FEA2-42C6-9430-3071CB950C8C}" srcOrd="0" destOrd="0" presId="urn:microsoft.com/office/officeart/2005/8/layout/process5"/>
    <dgm:cxn modelId="{3B7E5F86-3089-4EB6-A235-5E10FDC236B0}" type="presParOf" srcId="{42C64982-CB0F-4BBC-A87A-95EEE9C048EF}" destId="{EB459356-F006-4CFC-B562-4B3C3B966B11}" srcOrd="26" destOrd="0" presId="urn:microsoft.com/office/officeart/2005/8/layout/process5"/>
    <dgm:cxn modelId="{63E1E1DB-3866-49A2-AE95-090241043525}" type="presParOf" srcId="{42C64982-CB0F-4BBC-A87A-95EEE9C048EF}" destId="{5F55D89F-BE04-4E32-9EE3-15F7388C3F7E}" srcOrd="27" destOrd="0" presId="urn:microsoft.com/office/officeart/2005/8/layout/process5"/>
    <dgm:cxn modelId="{38FE6E5B-8CBB-4E14-86DA-4F6DA4DCD527}" type="presParOf" srcId="{5F55D89F-BE04-4E32-9EE3-15F7388C3F7E}" destId="{B0E272BE-0C78-4CBC-AD78-DCCB4290E6CB}" srcOrd="0" destOrd="0" presId="urn:microsoft.com/office/officeart/2005/8/layout/process5"/>
    <dgm:cxn modelId="{FFE595D7-ADC1-4C64-9AAD-8700552341A5}" type="presParOf" srcId="{42C64982-CB0F-4BBC-A87A-95EEE9C048EF}" destId="{DB51030F-785A-4573-A504-E55559E154F1}" srcOrd="28" destOrd="0" presId="urn:microsoft.com/office/officeart/2005/8/layout/process5"/>
    <dgm:cxn modelId="{72581BC9-84AF-4C78-B1DE-7DAD889606A6}" type="presParOf" srcId="{42C64982-CB0F-4BBC-A87A-95EEE9C048EF}" destId="{F690AB23-BD83-43FC-896C-AA016716A67F}" srcOrd="29" destOrd="0" presId="urn:microsoft.com/office/officeart/2005/8/layout/process5"/>
    <dgm:cxn modelId="{F0A6C65D-4CDB-4EA9-BF04-48E6C18EC2F1}" type="presParOf" srcId="{F690AB23-BD83-43FC-896C-AA016716A67F}" destId="{1053A95E-2A4E-4064-873F-7866BAE11768}" srcOrd="0" destOrd="0" presId="urn:microsoft.com/office/officeart/2005/8/layout/process5"/>
    <dgm:cxn modelId="{6237BA7E-F98C-4B67-AD81-3D6686D20411}" type="presParOf" srcId="{42C64982-CB0F-4BBC-A87A-95EEE9C048EF}" destId="{75B649D6-BE98-4952-A776-3D30F21B126B}" srcOrd="30" destOrd="0" presId="urn:microsoft.com/office/officeart/2005/8/layout/process5"/>
    <dgm:cxn modelId="{BABCEF27-344B-4F4F-8E6E-9ECA749DC7B0}" type="presParOf" srcId="{42C64982-CB0F-4BBC-A87A-95EEE9C048EF}" destId="{2DD4D9BC-31D3-45DE-80E5-DF39B667ED01}" srcOrd="31" destOrd="0" presId="urn:microsoft.com/office/officeart/2005/8/layout/process5"/>
    <dgm:cxn modelId="{3FBE0CAF-1F83-437E-8486-F1A77DCC4071}" type="presParOf" srcId="{2DD4D9BC-31D3-45DE-80E5-DF39B667ED01}" destId="{734341DE-7E48-4E31-9168-E4BD731555B1}" srcOrd="0" destOrd="0" presId="urn:microsoft.com/office/officeart/2005/8/layout/process5"/>
    <dgm:cxn modelId="{A9C8089D-A2FB-4597-8552-BEA9AC7BC84F}" type="presParOf" srcId="{42C64982-CB0F-4BBC-A87A-95EEE9C048EF}" destId="{D778D3C1-E8B2-4DE7-AB42-3C18F0812915}" srcOrd="32" destOrd="0" presId="urn:microsoft.com/office/officeart/2005/8/layout/process5"/>
    <dgm:cxn modelId="{A9790C07-D069-46CE-AC6C-20C92C2F56C7}" type="presParOf" srcId="{42C64982-CB0F-4BBC-A87A-95EEE9C048EF}" destId="{95B0CCB9-1617-42A5-AD1F-6944022746A3}" srcOrd="33" destOrd="0" presId="urn:microsoft.com/office/officeart/2005/8/layout/process5"/>
    <dgm:cxn modelId="{C453E74A-E53A-4087-A205-EFCA477B51D4}" type="presParOf" srcId="{95B0CCB9-1617-42A5-AD1F-6944022746A3}" destId="{32726D87-973E-4687-BA97-C9F31C55E6B3}" srcOrd="0" destOrd="0" presId="urn:microsoft.com/office/officeart/2005/8/layout/process5"/>
    <dgm:cxn modelId="{4045CFD5-AD88-49F6-B55F-DB2C9F555F19}" type="presParOf" srcId="{42C64982-CB0F-4BBC-A87A-95EEE9C048EF}" destId="{BF4EB2C7-AA4D-4E19-9D68-BAEA089D59EF}" srcOrd="3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BEC52A-9449-4A12-A852-AFA5D19FF5A0}" type="doc">
      <dgm:prSet loTypeId="urn:microsoft.com/office/officeart/2005/8/layout/process5" loCatId="process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ID"/>
        </a:p>
      </dgm:t>
    </dgm:pt>
    <dgm:pt modelId="{DBE77252-7845-421D-ABF2-09D11DAD3449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 dirty="0">
              <a:latin typeface="Sora Light" pitchFamily="2" charset="0"/>
              <a:cs typeface="Sora Light" pitchFamily="2" charset="0"/>
            </a:rPr>
            <a:t>Pengumuman pengadaan</a:t>
          </a:r>
          <a:endParaRPr lang="en-ID" sz="1050" u="none" strike="noStrike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gm:t>
    </dgm:pt>
    <dgm:pt modelId="{1F687AC3-B012-42D4-B3A5-68CBCCF22175}" type="parTrans" cxnId="{59DCD941-A2EF-45C3-A383-AB4FC5344B63}">
      <dgm:prSet/>
      <dgm:spPr/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3CB81AB6-A65D-4436-952A-E82B3A15ADBF}" type="sibTrans" cxnId="{59DCD941-A2EF-45C3-A383-AB4FC5344B63}">
      <dgm:prSet custT="1"/>
      <dgm:spPr>
        <a:solidFill>
          <a:srgbClr val="CE152D"/>
        </a:solidFill>
      </dgm:spPr>
      <dgm:t>
        <a:bodyPr/>
        <a:lstStyle/>
        <a:p>
          <a:endParaRPr lang="en-ID" sz="1050">
            <a:solidFill>
              <a:srgbClr val="CE152D"/>
            </a:solidFill>
            <a:latin typeface="Sora Light" pitchFamily="2" charset="0"/>
            <a:cs typeface="Sora Light" pitchFamily="2" charset="0"/>
          </a:endParaRPr>
        </a:p>
      </dgm:t>
    </dgm:pt>
    <dgm:pt modelId="{8FFCD707-F800-43F0-B39C-37140DB1D8AB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>
              <a:latin typeface="Sora Light" pitchFamily="2" charset="0"/>
              <a:cs typeface="Sora Light" pitchFamily="2" charset="0"/>
            </a:rPr>
            <a:t>Pendaftaran</a:t>
          </a:r>
          <a:r>
            <a:rPr lang="en-US" sz="1050">
              <a:latin typeface="Sora Light" pitchFamily="2" charset="0"/>
              <a:cs typeface="Sora Light" pitchFamily="2" charset="0"/>
            </a:rPr>
            <a:t> dan penyampaian dokumen surat kerahasiaan</a:t>
          </a:r>
          <a:endParaRPr lang="en-ID" sz="1050" dirty="0">
            <a:latin typeface="Sora Light" pitchFamily="2" charset="0"/>
            <a:cs typeface="Sora Light" pitchFamily="2" charset="0"/>
          </a:endParaRPr>
        </a:p>
      </dgm:t>
    </dgm:pt>
    <dgm:pt modelId="{3DDC00B0-33B1-44B0-8F6B-6797E0036784}" type="parTrans" cxnId="{842C0519-873D-43C9-A0DB-793E3DBB9EA4}">
      <dgm:prSet/>
      <dgm:spPr/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FF36C2E7-30E8-4BAD-A986-741CF0F064D1}" type="sibTrans" cxnId="{842C0519-873D-43C9-A0DB-793E3DBB9EA4}">
      <dgm:prSet custT="1"/>
      <dgm:spPr>
        <a:solidFill>
          <a:srgbClr val="CE152D"/>
        </a:solidFill>
      </dgm:spPr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E435AEE5-F6C2-4FBF-B10F-B5C1EA90887F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>
              <a:latin typeface="Sora Light" pitchFamily="2" charset="0"/>
              <a:cs typeface="Sora Light" pitchFamily="2" charset="0"/>
            </a:rPr>
            <a:t>Penyampaian dokumen pengadaan dan akses ruangan data dan informasi</a:t>
          </a:r>
          <a:endParaRPr lang="en-ID" sz="1050" dirty="0">
            <a:latin typeface="Sora Light" pitchFamily="2" charset="0"/>
            <a:cs typeface="Sora Light" pitchFamily="2" charset="0"/>
          </a:endParaRPr>
        </a:p>
      </dgm:t>
    </dgm:pt>
    <dgm:pt modelId="{F4891FF7-9337-4B73-993A-D8641C95A570}" type="parTrans" cxnId="{239592CE-BF56-4744-97B1-7EABFC16710A}">
      <dgm:prSet/>
      <dgm:spPr/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21002574-8D52-43E4-9D3D-E5E477157D1F}" type="sibTrans" cxnId="{239592CE-BF56-4744-97B1-7EABFC16710A}">
      <dgm:prSet custT="1"/>
      <dgm:spPr>
        <a:solidFill>
          <a:srgbClr val="CE152D"/>
        </a:solidFill>
      </dgm:spPr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4438951C-797D-4562-808E-46FCF662DBDD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>
              <a:latin typeface="Sora Light" pitchFamily="2" charset="0"/>
              <a:cs typeface="Sora Light" pitchFamily="2" charset="0"/>
            </a:rPr>
            <a:t>Pemberian penjelasan</a:t>
          </a:r>
          <a:endParaRPr lang="en-ID" sz="1050" dirty="0">
            <a:latin typeface="Sora Light" pitchFamily="2" charset="0"/>
            <a:cs typeface="Sora Light" pitchFamily="2" charset="0"/>
          </a:endParaRPr>
        </a:p>
      </dgm:t>
    </dgm:pt>
    <dgm:pt modelId="{EFEA49F0-3A1A-41FD-B003-84121BD88084}" type="parTrans" cxnId="{DC073F95-5472-438C-903E-396AD656E56D}">
      <dgm:prSet/>
      <dgm:spPr/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9A80F329-B288-4104-99D3-7CF712369BF9}" type="sibTrans" cxnId="{DC073F95-5472-438C-903E-396AD656E56D}">
      <dgm:prSet custT="1"/>
      <dgm:spPr>
        <a:solidFill>
          <a:srgbClr val="CE152D"/>
        </a:solidFill>
      </dgm:spPr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CC78E89B-2304-462F-842E-A63A6A411D34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>
              <a:latin typeface="Sora Light" pitchFamily="2" charset="0"/>
              <a:cs typeface="Sora Light" pitchFamily="2" charset="0"/>
            </a:rPr>
            <a:t>Pemasukan dokumen kualifikasi dan dokumen penawaran</a:t>
          </a:r>
          <a:endParaRPr lang="en-US" sz="1050" dirty="0">
            <a:latin typeface="Sora Light" pitchFamily="2" charset="0"/>
            <a:cs typeface="Sora Light" pitchFamily="2" charset="0"/>
          </a:endParaRPr>
        </a:p>
      </dgm:t>
    </dgm:pt>
    <dgm:pt modelId="{847B5CF1-9120-424D-A703-61296184E7AB}" type="parTrans" cxnId="{FC3EECFC-58FC-4852-8C7D-607A81BDE977}">
      <dgm:prSet/>
      <dgm:spPr/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BD985863-A3D4-4293-B239-48B3390BD198}" type="sibTrans" cxnId="{FC3EECFC-58FC-4852-8C7D-607A81BDE977}">
      <dgm:prSet custT="1"/>
      <dgm:spPr>
        <a:solidFill>
          <a:srgbClr val="CE152D"/>
        </a:solidFill>
      </dgm:spPr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62A5D3C6-07FE-4A56-BD17-AF1F62249881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>
              <a:latin typeface="Sora Light" pitchFamily="2" charset="0"/>
              <a:cs typeface="Sora Light" pitchFamily="2" charset="0"/>
            </a:rPr>
            <a:t>Penyampaian undangan dan pembukaan dokumen kualifikasi dan penawaran</a:t>
          </a:r>
          <a:endParaRPr lang="en-ID" sz="1050" dirty="0">
            <a:latin typeface="Sora Light" pitchFamily="2" charset="0"/>
            <a:cs typeface="Sora Light" pitchFamily="2" charset="0"/>
          </a:endParaRPr>
        </a:p>
      </dgm:t>
    </dgm:pt>
    <dgm:pt modelId="{EFC7D19E-735E-4402-B799-08DD96F409F2}" type="parTrans" cxnId="{CBAC7CA0-6E45-476D-A4C0-079269A62FF2}">
      <dgm:prSet/>
      <dgm:spPr/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2EADC647-056C-4194-99F5-0F54D7A8BEFA}" type="sibTrans" cxnId="{CBAC7CA0-6E45-476D-A4C0-079269A62FF2}">
      <dgm:prSet custT="1"/>
      <dgm:spPr>
        <a:solidFill>
          <a:srgbClr val="CE152D"/>
        </a:solidFill>
      </dgm:spPr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D5FE017A-5C23-44CD-ABDC-EB93AE386982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>
              <a:latin typeface="Sora Light" pitchFamily="2" charset="0"/>
              <a:cs typeface="Sora Light" pitchFamily="2" charset="0"/>
            </a:rPr>
            <a:t>Evaluasi dokumen kualifikasi </a:t>
          </a:r>
          <a:endParaRPr lang="en-ID" sz="1050" dirty="0">
            <a:latin typeface="Sora Light" pitchFamily="2" charset="0"/>
            <a:cs typeface="Sora Light" pitchFamily="2" charset="0"/>
          </a:endParaRPr>
        </a:p>
      </dgm:t>
    </dgm:pt>
    <dgm:pt modelId="{9EE053FA-2C15-480F-917D-F148312A225E}" type="parTrans" cxnId="{9EF3CB6D-CC61-470C-811C-89A89B4AB062}">
      <dgm:prSet/>
      <dgm:spPr/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72772A16-76EB-4A8D-9D3C-D87326E0F85B}" type="sibTrans" cxnId="{9EF3CB6D-CC61-470C-811C-89A89B4AB062}">
      <dgm:prSet custT="1"/>
      <dgm:spPr>
        <a:solidFill>
          <a:srgbClr val="CE152D"/>
        </a:solidFill>
      </dgm:spPr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931A7A9C-C78D-4555-9AE3-B6EAC3DB9160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>
              <a:latin typeface="Sora Light" pitchFamily="2" charset="0"/>
              <a:cs typeface="Sora Light" pitchFamily="2" charset="0"/>
            </a:rPr>
            <a:t>Evaluasi dokumen penawaran</a:t>
          </a:r>
          <a:endParaRPr lang="en-ID" sz="1050" dirty="0">
            <a:latin typeface="Sora Light" pitchFamily="2" charset="0"/>
            <a:cs typeface="Sora Light" pitchFamily="2" charset="0"/>
          </a:endParaRPr>
        </a:p>
      </dgm:t>
    </dgm:pt>
    <dgm:pt modelId="{06B09B76-38CD-4B80-9F83-77B903E0ABDD}" type="parTrans" cxnId="{C8112676-534A-40E3-9194-3B8C86D1047B}">
      <dgm:prSet/>
      <dgm:spPr/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E3B04B57-841E-46FD-A2F2-35D548E7DCAC}" type="sibTrans" cxnId="{C8112676-534A-40E3-9194-3B8C86D1047B}">
      <dgm:prSet custT="1"/>
      <dgm:spPr>
        <a:solidFill>
          <a:srgbClr val="CE152D"/>
        </a:solidFill>
      </dgm:spPr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92AFF5A8-D7BD-453C-B6DD-CD9055567175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>
              <a:latin typeface="Sora Light" pitchFamily="2" charset="0"/>
              <a:cs typeface="Sora Light" pitchFamily="2" charset="0"/>
            </a:rPr>
            <a:t>Negosiasi dokumen penawaran (dalam hal hanya terdapat 1 (satu) peserta yang lulus evaluasi)</a:t>
          </a:r>
          <a:endParaRPr lang="en-ID" sz="1050" dirty="0">
            <a:latin typeface="Sora Light" pitchFamily="2" charset="0"/>
            <a:cs typeface="Sora Light" pitchFamily="2" charset="0"/>
          </a:endParaRPr>
        </a:p>
      </dgm:t>
    </dgm:pt>
    <dgm:pt modelId="{95F9A8C6-D705-49F0-B32E-D36608CF4A76}" type="parTrans" cxnId="{0DB6059F-08F7-465B-8790-D65ED3608C3C}">
      <dgm:prSet/>
      <dgm:spPr/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F16970C4-7291-442D-95AB-7DBFAC38E69E}" type="sibTrans" cxnId="{0DB6059F-08F7-465B-8790-D65ED3608C3C}">
      <dgm:prSet custT="1"/>
      <dgm:spPr>
        <a:solidFill>
          <a:srgbClr val="CE152D"/>
        </a:solidFill>
      </dgm:spPr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14B66F91-DA05-471F-B958-8BA054A29ADE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>
              <a:latin typeface="Sora Light" pitchFamily="2" charset="0"/>
              <a:cs typeface="Sora Light" pitchFamily="2" charset="0"/>
            </a:rPr>
            <a:t>Penerbitan berita acara hasil pelelangan (BAHP)</a:t>
          </a:r>
          <a:endParaRPr lang="en-ID" sz="1050" dirty="0">
            <a:latin typeface="Sora Light" pitchFamily="2" charset="0"/>
            <a:cs typeface="Sora Light" pitchFamily="2" charset="0"/>
          </a:endParaRPr>
        </a:p>
      </dgm:t>
    </dgm:pt>
    <dgm:pt modelId="{892B33A6-5F4E-4A78-A6B4-FD0E6119303B}" type="parTrans" cxnId="{23CAA24A-10CD-458B-80E8-65E1BC688FDC}">
      <dgm:prSet/>
      <dgm:spPr/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E65FA25A-2DA1-4645-962B-D691E14D3E5C}" type="sibTrans" cxnId="{23CAA24A-10CD-458B-80E8-65E1BC688FDC}">
      <dgm:prSet custT="1"/>
      <dgm:spPr>
        <a:solidFill>
          <a:srgbClr val="CE152D"/>
        </a:solidFill>
      </dgm:spPr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5C7DA0EF-716E-4DB1-9EFC-7E9567AED5CC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>
              <a:latin typeface="Sora Light" pitchFamily="2" charset="0"/>
              <a:cs typeface="Sora Light" pitchFamily="2" charset="0"/>
            </a:rPr>
            <a:t>Penetapan pemenang</a:t>
          </a:r>
          <a:endParaRPr lang="en-ID" sz="1050" dirty="0">
            <a:latin typeface="Sora Light" pitchFamily="2" charset="0"/>
            <a:cs typeface="Sora Light" pitchFamily="2" charset="0"/>
          </a:endParaRPr>
        </a:p>
      </dgm:t>
    </dgm:pt>
    <dgm:pt modelId="{FC22AD33-AC52-492E-9A65-0C9D28E6591B}" type="parTrans" cxnId="{8B6D71DE-22B9-40AB-871C-A117A8F85133}">
      <dgm:prSet/>
      <dgm:spPr/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0FBA195B-ABB5-4D00-B078-09ED8CB40680}" type="sibTrans" cxnId="{8B6D71DE-22B9-40AB-871C-A117A8F85133}">
      <dgm:prSet custT="1"/>
      <dgm:spPr>
        <a:solidFill>
          <a:srgbClr val="CE152D"/>
        </a:solidFill>
      </dgm:spPr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46322048-7FC3-4B71-9294-C544E3FAA5A7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>
              <a:latin typeface="Sora Light" pitchFamily="2" charset="0"/>
              <a:cs typeface="Sora Light" pitchFamily="2" charset="0"/>
            </a:rPr>
            <a:t>Pengumuman hasil pelelangan</a:t>
          </a:r>
          <a:endParaRPr lang="en-ID" sz="1050" dirty="0">
            <a:latin typeface="Sora Light" pitchFamily="2" charset="0"/>
            <a:cs typeface="Sora Light" pitchFamily="2" charset="0"/>
          </a:endParaRPr>
        </a:p>
      </dgm:t>
    </dgm:pt>
    <dgm:pt modelId="{F9865F98-4DF1-4A1A-895A-6BFF16B767FC}" type="parTrans" cxnId="{75D40D1A-4189-4FA6-A12C-04465FE8DBA6}">
      <dgm:prSet/>
      <dgm:spPr/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3DDDE7E4-0A54-49F5-B0F3-E87AB33F8B27}" type="sibTrans" cxnId="{75D40D1A-4189-4FA6-A12C-04465FE8DBA6}">
      <dgm:prSet custT="1"/>
      <dgm:spPr>
        <a:solidFill>
          <a:srgbClr val="CE152D"/>
        </a:solidFill>
      </dgm:spPr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EDBA7269-695F-4040-8393-C0E1F8E3D9CC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>
              <a:latin typeface="Sora Light" pitchFamily="2" charset="0"/>
              <a:cs typeface="Sora Light" pitchFamily="2" charset="0"/>
            </a:rPr>
            <a:t>Sanggah terhadap hasil pelelangan</a:t>
          </a:r>
          <a:endParaRPr lang="en-ID" sz="1050" dirty="0">
            <a:latin typeface="Sora Light" pitchFamily="2" charset="0"/>
            <a:cs typeface="Sora Light" pitchFamily="2" charset="0"/>
          </a:endParaRPr>
        </a:p>
      </dgm:t>
    </dgm:pt>
    <dgm:pt modelId="{F7564707-AA9F-4B38-B053-B6DB0A091B98}" type="parTrans" cxnId="{126A8C4D-DE0A-4CF3-8477-82442E8110D3}">
      <dgm:prSet/>
      <dgm:spPr/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18FE66F4-9985-498A-A826-D6F137AB3AD6}" type="sibTrans" cxnId="{126A8C4D-DE0A-4CF3-8477-82442E8110D3}">
      <dgm:prSet custT="1"/>
      <dgm:spPr>
        <a:solidFill>
          <a:srgbClr val="CE152D"/>
        </a:solidFill>
      </dgm:spPr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C0608914-7ADE-420F-B3A2-F387FFB54E51}">
      <dgm:prSet custT="1"/>
      <dgm:spPr/>
      <dgm:t>
        <a:bodyPr/>
        <a:lstStyle/>
        <a:p>
          <a:pPr>
            <a:buFont typeface="+mj-lt"/>
            <a:buAutoNum type="arabicParenBoth"/>
          </a:pPr>
          <a:r>
            <a:rPr lang="id-ID" sz="1050">
              <a:latin typeface="Sora Light" pitchFamily="2" charset="0"/>
              <a:cs typeface="Sora Light" pitchFamily="2" charset="0"/>
            </a:rPr>
            <a:t>Penerbitan surat penunjukan pemenang pelelangan</a:t>
          </a:r>
          <a:endParaRPr lang="en-ID" sz="1050" dirty="0">
            <a:latin typeface="Sora Light" pitchFamily="2" charset="0"/>
            <a:cs typeface="Sora Light" pitchFamily="2" charset="0"/>
          </a:endParaRPr>
        </a:p>
      </dgm:t>
    </dgm:pt>
    <dgm:pt modelId="{2844A8B0-B991-426D-B762-06E87D5A3F89}" type="parTrans" cxnId="{497BBA63-C2E5-4C6C-B1C5-7BF049F231A7}">
      <dgm:prSet/>
      <dgm:spPr/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B31A9049-F37A-4BAD-8A27-090EE740B769}" type="sibTrans" cxnId="{497BBA63-C2E5-4C6C-B1C5-7BF049F231A7}">
      <dgm:prSet/>
      <dgm:spPr/>
      <dgm:t>
        <a:bodyPr/>
        <a:lstStyle/>
        <a:p>
          <a:endParaRPr lang="en-ID" sz="1050">
            <a:latin typeface="Sora Light" pitchFamily="2" charset="0"/>
            <a:cs typeface="Sora Light" pitchFamily="2" charset="0"/>
          </a:endParaRPr>
        </a:p>
      </dgm:t>
    </dgm:pt>
    <dgm:pt modelId="{42C64982-CB0F-4BBC-A87A-95EEE9C048EF}" type="pres">
      <dgm:prSet presAssocID="{E3BEC52A-9449-4A12-A852-AFA5D19FF5A0}" presName="diagram" presStyleCnt="0">
        <dgm:presLayoutVars>
          <dgm:dir/>
          <dgm:resizeHandles val="exact"/>
        </dgm:presLayoutVars>
      </dgm:prSet>
      <dgm:spPr/>
    </dgm:pt>
    <dgm:pt modelId="{64B08738-45B9-4F75-BC2E-4429D60A1FEE}" type="pres">
      <dgm:prSet presAssocID="{DBE77252-7845-421D-ABF2-09D11DAD3449}" presName="node" presStyleLbl="node1" presStyleIdx="0" presStyleCnt="14">
        <dgm:presLayoutVars>
          <dgm:bulletEnabled val="1"/>
        </dgm:presLayoutVars>
      </dgm:prSet>
      <dgm:spPr/>
    </dgm:pt>
    <dgm:pt modelId="{F3F55CF4-3AFE-40BD-8639-5EF3A4CC40C5}" type="pres">
      <dgm:prSet presAssocID="{3CB81AB6-A65D-4436-952A-E82B3A15ADBF}" presName="sibTrans" presStyleLbl="sibTrans2D1" presStyleIdx="0" presStyleCnt="13"/>
      <dgm:spPr/>
    </dgm:pt>
    <dgm:pt modelId="{4CFE391A-42C4-4418-8026-CA4B8BD43E1A}" type="pres">
      <dgm:prSet presAssocID="{3CB81AB6-A65D-4436-952A-E82B3A15ADBF}" presName="connectorText" presStyleLbl="sibTrans2D1" presStyleIdx="0" presStyleCnt="13"/>
      <dgm:spPr/>
    </dgm:pt>
    <dgm:pt modelId="{D4AB93FC-839B-4233-A59E-84FF48355648}" type="pres">
      <dgm:prSet presAssocID="{8FFCD707-F800-43F0-B39C-37140DB1D8AB}" presName="node" presStyleLbl="node1" presStyleIdx="1" presStyleCnt="14">
        <dgm:presLayoutVars>
          <dgm:bulletEnabled val="1"/>
        </dgm:presLayoutVars>
      </dgm:prSet>
      <dgm:spPr/>
    </dgm:pt>
    <dgm:pt modelId="{8D15B765-D186-4C50-8B79-DC971CB84729}" type="pres">
      <dgm:prSet presAssocID="{FF36C2E7-30E8-4BAD-A986-741CF0F064D1}" presName="sibTrans" presStyleLbl="sibTrans2D1" presStyleIdx="1" presStyleCnt="13"/>
      <dgm:spPr/>
    </dgm:pt>
    <dgm:pt modelId="{27271006-881F-478F-B05B-D649C9BF1B77}" type="pres">
      <dgm:prSet presAssocID="{FF36C2E7-30E8-4BAD-A986-741CF0F064D1}" presName="connectorText" presStyleLbl="sibTrans2D1" presStyleIdx="1" presStyleCnt="13"/>
      <dgm:spPr/>
    </dgm:pt>
    <dgm:pt modelId="{B7D009F2-4C5A-40E0-A020-ADDDDA9DE891}" type="pres">
      <dgm:prSet presAssocID="{E435AEE5-F6C2-4FBF-B10F-B5C1EA90887F}" presName="node" presStyleLbl="node1" presStyleIdx="2" presStyleCnt="14">
        <dgm:presLayoutVars>
          <dgm:bulletEnabled val="1"/>
        </dgm:presLayoutVars>
      </dgm:prSet>
      <dgm:spPr/>
    </dgm:pt>
    <dgm:pt modelId="{9514E4CA-6CDD-488C-A19D-C9F739380E84}" type="pres">
      <dgm:prSet presAssocID="{21002574-8D52-43E4-9D3D-E5E477157D1F}" presName="sibTrans" presStyleLbl="sibTrans2D1" presStyleIdx="2" presStyleCnt="13"/>
      <dgm:spPr/>
    </dgm:pt>
    <dgm:pt modelId="{735E2B89-0D6D-49C9-AC72-67BBC4383E3D}" type="pres">
      <dgm:prSet presAssocID="{21002574-8D52-43E4-9D3D-E5E477157D1F}" presName="connectorText" presStyleLbl="sibTrans2D1" presStyleIdx="2" presStyleCnt="13"/>
      <dgm:spPr/>
    </dgm:pt>
    <dgm:pt modelId="{AD76084A-7FC5-4445-BC71-C96C3C1F275E}" type="pres">
      <dgm:prSet presAssocID="{4438951C-797D-4562-808E-46FCF662DBDD}" presName="node" presStyleLbl="node1" presStyleIdx="3" presStyleCnt="14">
        <dgm:presLayoutVars>
          <dgm:bulletEnabled val="1"/>
        </dgm:presLayoutVars>
      </dgm:prSet>
      <dgm:spPr/>
    </dgm:pt>
    <dgm:pt modelId="{98AB84CB-CAA9-4C9D-87C1-22F60D72F7A3}" type="pres">
      <dgm:prSet presAssocID="{9A80F329-B288-4104-99D3-7CF712369BF9}" presName="sibTrans" presStyleLbl="sibTrans2D1" presStyleIdx="3" presStyleCnt="13"/>
      <dgm:spPr/>
    </dgm:pt>
    <dgm:pt modelId="{1892AE1F-BADA-4992-B614-A787C61645AB}" type="pres">
      <dgm:prSet presAssocID="{9A80F329-B288-4104-99D3-7CF712369BF9}" presName="connectorText" presStyleLbl="sibTrans2D1" presStyleIdx="3" presStyleCnt="13"/>
      <dgm:spPr/>
    </dgm:pt>
    <dgm:pt modelId="{1BE402A6-19C2-4C2E-AC0D-FCFD1C6D7EA3}" type="pres">
      <dgm:prSet presAssocID="{CC78E89B-2304-462F-842E-A63A6A411D34}" presName="node" presStyleLbl="node1" presStyleIdx="4" presStyleCnt="14">
        <dgm:presLayoutVars>
          <dgm:bulletEnabled val="1"/>
        </dgm:presLayoutVars>
      </dgm:prSet>
      <dgm:spPr/>
    </dgm:pt>
    <dgm:pt modelId="{3088A785-977C-47E1-AF8C-D354323126D5}" type="pres">
      <dgm:prSet presAssocID="{BD985863-A3D4-4293-B239-48B3390BD198}" presName="sibTrans" presStyleLbl="sibTrans2D1" presStyleIdx="4" presStyleCnt="13"/>
      <dgm:spPr/>
    </dgm:pt>
    <dgm:pt modelId="{6EF70D40-DDF3-433B-B361-6B20AD217361}" type="pres">
      <dgm:prSet presAssocID="{BD985863-A3D4-4293-B239-48B3390BD198}" presName="connectorText" presStyleLbl="sibTrans2D1" presStyleIdx="4" presStyleCnt="13"/>
      <dgm:spPr/>
    </dgm:pt>
    <dgm:pt modelId="{2D094F45-F1FA-40E7-9F89-B00A92BC7992}" type="pres">
      <dgm:prSet presAssocID="{62A5D3C6-07FE-4A56-BD17-AF1F62249881}" presName="node" presStyleLbl="node1" presStyleIdx="5" presStyleCnt="14">
        <dgm:presLayoutVars>
          <dgm:bulletEnabled val="1"/>
        </dgm:presLayoutVars>
      </dgm:prSet>
      <dgm:spPr/>
    </dgm:pt>
    <dgm:pt modelId="{E063F3F4-6883-4551-953B-12016E53ABDF}" type="pres">
      <dgm:prSet presAssocID="{2EADC647-056C-4194-99F5-0F54D7A8BEFA}" presName="sibTrans" presStyleLbl="sibTrans2D1" presStyleIdx="5" presStyleCnt="13"/>
      <dgm:spPr/>
    </dgm:pt>
    <dgm:pt modelId="{D25E6BCE-D669-4534-8EE3-1C0326E55C06}" type="pres">
      <dgm:prSet presAssocID="{2EADC647-056C-4194-99F5-0F54D7A8BEFA}" presName="connectorText" presStyleLbl="sibTrans2D1" presStyleIdx="5" presStyleCnt="13"/>
      <dgm:spPr/>
    </dgm:pt>
    <dgm:pt modelId="{3161E4C9-9916-45AE-A0E8-191473352A8B}" type="pres">
      <dgm:prSet presAssocID="{D5FE017A-5C23-44CD-ABDC-EB93AE386982}" presName="node" presStyleLbl="node1" presStyleIdx="6" presStyleCnt="14">
        <dgm:presLayoutVars>
          <dgm:bulletEnabled val="1"/>
        </dgm:presLayoutVars>
      </dgm:prSet>
      <dgm:spPr/>
    </dgm:pt>
    <dgm:pt modelId="{2072FC62-FA01-4546-BA0F-5E900BF61623}" type="pres">
      <dgm:prSet presAssocID="{72772A16-76EB-4A8D-9D3C-D87326E0F85B}" presName="sibTrans" presStyleLbl="sibTrans2D1" presStyleIdx="6" presStyleCnt="13"/>
      <dgm:spPr/>
    </dgm:pt>
    <dgm:pt modelId="{8D0A18FC-0253-427F-8F7E-47D8364A0FA8}" type="pres">
      <dgm:prSet presAssocID="{72772A16-76EB-4A8D-9D3C-D87326E0F85B}" presName="connectorText" presStyleLbl="sibTrans2D1" presStyleIdx="6" presStyleCnt="13"/>
      <dgm:spPr/>
    </dgm:pt>
    <dgm:pt modelId="{6E724B24-CEE3-475C-84EE-F7973B53E84D}" type="pres">
      <dgm:prSet presAssocID="{931A7A9C-C78D-4555-9AE3-B6EAC3DB9160}" presName="node" presStyleLbl="node1" presStyleIdx="7" presStyleCnt="14">
        <dgm:presLayoutVars>
          <dgm:bulletEnabled val="1"/>
        </dgm:presLayoutVars>
      </dgm:prSet>
      <dgm:spPr/>
    </dgm:pt>
    <dgm:pt modelId="{6D3594D3-EF9A-4BF1-815F-8AD429E144AE}" type="pres">
      <dgm:prSet presAssocID="{E3B04B57-841E-46FD-A2F2-35D548E7DCAC}" presName="sibTrans" presStyleLbl="sibTrans2D1" presStyleIdx="7" presStyleCnt="13"/>
      <dgm:spPr/>
    </dgm:pt>
    <dgm:pt modelId="{9BB587AC-318D-480B-950D-A701EA95014B}" type="pres">
      <dgm:prSet presAssocID="{E3B04B57-841E-46FD-A2F2-35D548E7DCAC}" presName="connectorText" presStyleLbl="sibTrans2D1" presStyleIdx="7" presStyleCnt="13"/>
      <dgm:spPr/>
    </dgm:pt>
    <dgm:pt modelId="{80C30065-6DC8-4C22-BB9A-7C41C529E3F9}" type="pres">
      <dgm:prSet presAssocID="{92AFF5A8-D7BD-453C-B6DD-CD9055567175}" presName="node" presStyleLbl="node1" presStyleIdx="8" presStyleCnt="14">
        <dgm:presLayoutVars>
          <dgm:bulletEnabled val="1"/>
        </dgm:presLayoutVars>
      </dgm:prSet>
      <dgm:spPr/>
    </dgm:pt>
    <dgm:pt modelId="{B420E475-6669-44D6-829D-53312105A3D0}" type="pres">
      <dgm:prSet presAssocID="{F16970C4-7291-442D-95AB-7DBFAC38E69E}" presName="sibTrans" presStyleLbl="sibTrans2D1" presStyleIdx="8" presStyleCnt="13"/>
      <dgm:spPr/>
    </dgm:pt>
    <dgm:pt modelId="{1508B2E6-4154-4AC7-817D-5CE3DD0352E4}" type="pres">
      <dgm:prSet presAssocID="{F16970C4-7291-442D-95AB-7DBFAC38E69E}" presName="connectorText" presStyleLbl="sibTrans2D1" presStyleIdx="8" presStyleCnt="13"/>
      <dgm:spPr/>
    </dgm:pt>
    <dgm:pt modelId="{590FF742-2ABE-4D29-9DE4-8032D535515D}" type="pres">
      <dgm:prSet presAssocID="{14B66F91-DA05-471F-B958-8BA054A29ADE}" presName="node" presStyleLbl="node1" presStyleIdx="9" presStyleCnt="14">
        <dgm:presLayoutVars>
          <dgm:bulletEnabled val="1"/>
        </dgm:presLayoutVars>
      </dgm:prSet>
      <dgm:spPr/>
    </dgm:pt>
    <dgm:pt modelId="{DE2CF5E8-76D8-4DC1-A579-361354A96861}" type="pres">
      <dgm:prSet presAssocID="{E65FA25A-2DA1-4645-962B-D691E14D3E5C}" presName="sibTrans" presStyleLbl="sibTrans2D1" presStyleIdx="9" presStyleCnt="13"/>
      <dgm:spPr/>
    </dgm:pt>
    <dgm:pt modelId="{281762C5-D506-4517-84C1-D1B32AFFB7DD}" type="pres">
      <dgm:prSet presAssocID="{E65FA25A-2DA1-4645-962B-D691E14D3E5C}" presName="connectorText" presStyleLbl="sibTrans2D1" presStyleIdx="9" presStyleCnt="13"/>
      <dgm:spPr/>
    </dgm:pt>
    <dgm:pt modelId="{53DDCBFA-99C4-4868-882C-BB5ABFDC97D4}" type="pres">
      <dgm:prSet presAssocID="{5C7DA0EF-716E-4DB1-9EFC-7E9567AED5CC}" presName="node" presStyleLbl="node1" presStyleIdx="10" presStyleCnt="14">
        <dgm:presLayoutVars>
          <dgm:bulletEnabled val="1"/>
        </dgm:presLayoutVars>
      </dgm:prSet>
      <dgm:spPr/>
    </dgm:pt>
    <dgm:pt modelId="{ADFF1EDD-42C7-48FD-A1EC-156B0AC91EB1}" type="pres">
      <dgm:prSet presAssocID="{0FBA195B-ABB5-4D00-B078-09ED8CB40680}" presName="sibTrans" presStyleLbl="sibTrans2D1" presStyleIdx="10" presStyleCnt="13"/>
      <dgm:spPr/>
    </dgm:pt>
    <dgm:pt modelId="{D9F34600-F195-41CB-812B-CE1CAC51F6FD}" type="pres">
      <dgm:prSet presAssocID="{0FBA195B-ABB5-4D00-B078-09ED8CB40680}" presName="connectorText" presStyleLbl="sibTrans2D1" presStyleIdx="10" presStyleCnt="13"/>
      <dgm:spPr/>
    </dgm:pt>
    <dgm:pt modelId="{8C7275F5-8427-43CD-B640-41FD4AB98E25}" type="pres">
      <dgm:prSet presAssocID="{46322048-7FC3-4B71-9294-C544E3FAA5A7}" presName="node" presStyleLbl="node1" presStyleIdx="11" presStyleCnt="14">
        <dgm:presLayoutVars>
          <dgm:bulletEnabled val="1"/>
        </dgm:presLayoutVars>
      </dgm:prSet>
      <dgm:spPr/>
    </dgm:pt>
    <dgm:pt modelId="{71AC256A-E5D5-4A6E-8158-858F798B333E}" type="pres">
      <dgm:prSet presAssocID="{3DDDE7E4-0A54-49F5-B0F3-E87AB33F8B27}" presName="sibTrans" presStyleLbl="sibTrans2D1" presStyleIdx="11" presStyleCnt="13"/>
      <dgm:spPr/>
    </dgm:pt>
    <dgm:pt modelId="{147B5864-06E8-4D06-AC4D-ACF9604CFEBA}" type="pres">
      <dgm:prSet presAssocID="{3DDDE7E4-0A54-49F5-B0F3-E87AB33F8B27}" presName="connectorText" presStyleLbl="sibTrans2D1" presStyleIdx="11" presStyleCnt="13"/>
      <dgm:spPr/>
    </dgm:pt>
    <dgm:pt modelId="{8F95AE6F-A750-44A8-88C5-D879FF9030D1}" type="pres">
      <dgm:prSet presAssocID="{EDBA7269-695F-4040-8393-C0E1F8E3D9CC}" presName="node" presStyleLbl="node1" presStyleIdx="12" presStyleCnt="14">
        <dgm:presLayoutVars>
          <dgm:bulletEnabled val="1"/>
        </dgm:presLayoutVars>
      </dgm:prSet>
      <dgm:spPr/>
    </dgm:pt>
    <dgm:pt modelId="{156F1A04-EE83-44A0-9089-654009A38CAE}" type="pres">
      <dgm:prSet presAssocID="{18FE66F4-9985-498A-A826-D6F137AB3AD6}" presName="sibTrans" presStyleLbl="sibTrans2D1" presStyleIdx="12" presStyleCnt="13"/>
      <dgm:spPr/>
    </dgm:pt>
    <dgm:pt modelId="{ED3C21CD-107A-47B2-B213-7B73A156AFF8}" type="pres">
      <dgm:prSet presAssocID="{18FE66F4-9985-498A-A826-D6F137AB3AD6}" presName="connectorText" presStyleLbl="sibTrans2D1" presStyleIdx="12" presStyleCnt="13"/>
      <dgm:spPr/>
    </dgm:pt>
    <dgm:pt modelId="{9BEC6FCA-8016-4F35-8912-B6D2390AC2E9}" type="pres">
      <dgm:prSet presAssocID="{C0608914-7ADE-420F-B3A2-F387FFB54E51}" presName="node" presStyleLbl="node1" presStyleIdx="13" presStyleCnt="14">
        <dgm:presLayoutVars>
          <dgm:bulletEnabled val="1"/>
        </dgm:presLayoutVars>
      </dgm:prSet>
      <dgm:spPr/>
    </dgm:pt>
  </dgm:ptLst>
  <dgm:cxnLst>
    <dgm:cxn modelId="{58070A0B-F89E-49CB-AC7E-E1F80DDDFEC9}" type="presOf" srcId="{46322048-7FC3-4B71-9294-C544E3FAA5A7}" destId="{8C7275F5-8427-43CD-B640-41FD4AB98E25}" srcOrd="0" destOrd="0" presId="urn:microsoft.com/office/officeart/2005/8/layout/process5"/>
    <dgm:cxn modelId="{E0BF990F-35A7-419F-8FEB-665DF4A9C825}" type="presOf" srcId="{E3B04B57-841E-46FD-A2F2-35D548E7DCAC}" destId="{6D3594D3-EF9A-4BF1-815F-8AD429E144AE}" srcOrd="0" destOrd="0" presId="urn:microsoft.com/office/officeart/2005/8/layout/process5"/>
    <dgm:cxn modelId="{5EE25F13-58AF-4F98-B042-2275B86F6927}" type="presOf" srcId="{21002574-8D52-43E4-9D3D-E5E477157D1F}" destId="{735E2B89-0D6D-49C9-AC72-67BBC4383E3D}" srcOrd="1" destOrd="0" presId="urn:microsoft.com/office/officeart/2005/8/layout/process5"/>
    <dgm:cxn modelId="{DAD5A318-5761-4D53-9018-6DFE572B2677}" type="presOf" srcId="{9A80F329-B288-4104-99D3-7CF712369BF9}" destId="{98AB84CB-CAA9-4C9D-87C1-22F60D72F7A3}" srcOrd="0" destOrd="0" presId="urn:microsoft.com/office/officeart/2005/8/layout/process5"/>
    <dgm:cxn modelId="{842C0519-873D-43C9-A0DB-793E3DBB9EA4}" srcId="{E3BEC52A-9449-4A12-A852-AFA5D19FF5A0}" destId="{8FFCD707-F800-43F0-B39C-37140DB1D8AB}" srcOrd="1" destOrd="0" parTransId="{3DDC00B0-33B1-44B0-8F6B-6797E0036784}" sibTransId="{FF36C2E7-30E8-4BAD-A986-741CF0F064D1}"/>
    <dgm:cxn modelId="{75D40D1A-4189-4FA6-A12C-04465FE8DBA6}" srcId="{E3BEC52A-9449-4A12-A852-AFA5D19FF5A0}" destId="{46322048-7FC3-4B71-9294-C544E3FAA5A7}" srcOrd="11" destOrd="0" parTransId="{F9865F98-4DF1-4A1A-895A-6BFF16B767FC}" sibTransId="{3DDDE7E4-0A54-49F5-B0F3-E87AB33F8B27}"/>
    <dgm:cxn modelId="{32E1162A-4B7F-478A-8FA7-9C2BF0335DAE}" type="presOf" srcId="{3CB81AB6-A65D-4436-952A-E82B3A15ADBF}" destId="{F3F55CF4-3AFE-40BD-8639-5EF3A4CC40C5}" srcOrd="0" destOrd="0" presId="urn:microsoft.com/office/officeart/2005/8/layout/process5"/>
    <dgm:cxn modelId="{1221E72C-364F-4A18-87C1-686C153077DA}" type="presOf" srcId="{4438951C-797D-4562-808E-46FCF662DBDD}" destId="{AD76084A-7FC5-4445-BC71-C96C3C1F275E}" srcOrd="0" destOrd="0" presId="urn:microsoft.com/office/officeart/2005/8/layout/process5"/>
    <dgm:cxn modelId="{719FFA31-6A1E-4626-8053-639F9CDC6847}" type="presOf" srcId="{3CB81AB6-A65D-4436-952A-E82B3A15ADBF}" destId="{4CFE391A-42C4-4418-8026-CA4B8BD43E1A}" srcOrd="1" destOrd="0" presId="urn:microsoft.com/office/officeart/2005/8/layout/process5"/>
    <dgm:cxn modelId="{485E1633-7852-4E81-8E20-373A3DD412AD}" type="presOf" srcId="{3DDDE7E4-0A54-49F5-B0F3-E87AB33F8B27}" destId="{71AC256A-E5D5-4A6E-8158-858F798B333E}" srcOrd="0" destOrd="0" presId="urn:microsoft.com/office/officeart/2005/8/layout/process5"/>
    <dgm:cxn modelId="{8225D933-6916-43AD-9D0B-699CD6813B44}" type="presOf" srcId="{0FBA195B-ABB5-4D00-B078-09ED8CB40680}" destId="{D9F34600-F195-41CB-812B-CE1CAC51F6FD}" srcOrd="1" destOrd="0" presId="urn:microsoft.com/office/officeart/2005/8/layout/process5"/>
    <dgm:cxn modelId="{F2D7E635-4BB5-4FB1-8C7D-B92B08A587CD}" type="presOf" srcId="{BD985863-A3D4-4293-B239-48B3390BD198}" destId="{3088A785-977C-47E1-AF8C-D354323126D5}" srcOrd="0" destOrd="0" presId="urn:microsoft.com/office/officeart/2005/8/layout/process5"/>
    <dgm:cxn modelId="{E0D74038-388F-40B1-9DE3-049EB82BBAD9}" type="presOf" srcId="{92AFF5A8-D7BD-453C-B6DD-CD9055567175}" destId="{80C30065-6DC8-4C22-BB9A-7C41C529E3F9}" srcOrd="0" destOrd="0" presId="urn:microsoft.com/office/officeart/2005/8/layout/process5"/>
    <dgm:cxn modelId="{08F63C39-3EC2-4970-9613-EA94D97CF90C}" type="presOf" srcId="{0FBA195B-ABB5-4D00-B078-09ED8CB40680}" destId="{ADFF1EDD-42C7-48FD-A1EC-156B0AC91EB1}" srcOrd="0" destOrd="0" presId="urn:microsoft.com/office/officeart/2005/8/layout/process5"/>
    <dgm:cxn modelId="{A5464039-0D9A-4A48-97CC-7FC62411EBB6}" type="presOf" srcId="{E435AEE5-F6C2-4FBF-B10F-B5C1EA90887F}" destId="{B7D009F2-4C5A-40E0-A020-ADDDDA9DE891}" srcOrd="0" destOrd="0" presId="urn:microsoft.com/office/officeart/2005/8/layout/process5"/>
    <dgm:cxn modelId="{B3796F41-06CB-4F52-8725-8CBB03C8E3D0}" type="presOf" srcId="{D5FE017A-5C23-44CD-ABDC-EB93AE386982}" destId="{3161E4C9-9916-45AE-A0E8-191473352A8B}" srcOrd="0" destOrd="0" presId="urn:microsoft.com/office/officeart/2005/8/layout/process5"/>
    <dgm:cxn modelId="{59DCD941-A2EF-45C3-A383-AB4FC5344B63}" srcId="{E3BEC52A-9449-4A12-A852-AFA5D19FF5A0}" destId="{DBE77252-7845-421D-ABF2-09D11DAD3449}" srcOrd="0" destOrd="0" parTransId="{1F687AC3-B012-42D4-B3A5-68CBCCF22175}" sibTransId="{3CB81AB6-A65D-4436-952A-E82B3A15ADBF}"/>
    <dgm:cxn modelId="{695DD348-29A2-4D83-903C-C8B09BE9875F}" type="presOf" srcId="{5C7DA0EF-716E-4DB1-9EFC-7E9567AED5CC}" destId="{53DDCBFA-99C4-4868-882C-BB5ABFDC97D4}" srcOrd="0" destOrd="0" presId="urn:microsoft.com/office/officeart/2005/8/layout/process5"/>
    <dgm:cxn modelId="{23CAA24A-10CD-458B-80E8-65E1BC688FDC}" srcId="{E3BEC52A-9449-4A12-A852-AFA5D19FF5A0}" destId="{14B66F91-DA05-471F-B958-8BA054A29ADE}" srcOrd="9" destOrd="0" parTransId="{892B33A6-5F4E-4A78-A6B4-FD0E6119303B}" sibTransId="{E65FA25A-2DA1-4645-962B-D691E14D3E5C}"/>
    <dgm:cxn modelId="{126A8C4D-DE0A-4CF3-8477-82442E8110D3}" srcId="{E3BEC52A-9449-4A12-A852-AFA5D19FF5A0}" destId="{EDBA7269-695F-4040-8393-C0E1F8E3D9CC}" srcOrd="12" destOrd="0" parTransId="{F7564707-AA9F-4B38-B053-B6DB0A091B98}" sibTransId="{18FE66F4-9985-498A-A826-D6F137AB3AD6}"/>
    <dgm:cxn modelId="{EACE3756-5AF3-40F1-9421-5ED5FA62BB1B}" type="presOf" srcId="{14B66F91-DA05-471F-B958-8BA054A29ADE}" destId="{590FF742-2ABE-4D29-9DE4-8032D535515D}" srcOrd="0" destOrd="0" presId="urn:microsoft.com/office/officeart/2005/8/layout/process5"/>
    <dgm:cxn modelId="{35A6AC59-BC63-4528-9B2C-8D8E196258E6}" type="presOf" srcId="{E3BEC52A-9449-4A12-A852-AFA5D19FF5A0}" destId="{42C64982-CB0F-4BBC-A87A-95EEE9C048EF}" srcOrd="0" destOrd="0" presId="urn:microsoft.com/office/officeart/2005/8/layout/process5"/>
    <dgm:cxn modelId="{2F888C5A-E651-48D7-8714-BA16AEAA6487}" type="presOf" srcId="{3DDDE7E4-0A54-49F5-B0F3-E87AB33F8B27}" destId="{147B5864-06E8-4D06-AC4D-ACF9604CFEBA}" srcOrd="1" destOrd="0" presId="urn:microsoft.com/office/officeart/2005/8/layout/process5"/>
    <dgm:cxn modelId="{497BBA63-C2E5-4C6C-B1C5-7BF049F231A7}" srcId="{E3BEC52A-9449-4A12-A852-AFA5D19FF5A0}" destId="{C0608914-7ADE-420F-B3A2-F387FFB54E51}" srcOrd="13" destOrd="0" parTransId="{2844A8B0-B991-426D-B762-06E87D5A3F89}" sibTransId="{B31A9049-F37A-4BAD-8A27-090EE740B769}"/>
    <dgm:cxn modelId="{11C63E64-23F3-456A-8A1D-E629DCA3BF49}" type="presOf" srcId="{C0608914-7ADE-420F-B3A2-F387FFB54E51}" destId="{9BEC6FCA-8016-4F35-8912-B6D2390AC2E9}" srcOrd="0" destOrd="0" presId="urn:microsoft.com/office/officeart/2005/8/layout/process5"/>
    <dgm:cxn modelId="{9EF3CB6D-CC61-470C-811C-89A89B4AB062}" srcId="{E3BEC52A-9449-4A12-A852-AFA5D19FF5A0}" destId="{D5FE017A-5C23-44CD-ABDC-EB93AE386982}" srcOrd="6" destOrd="0" parTransId="{9EE053FA-2C15-480F-917D-F148312A225E}" sibTransId="{72772A16-76EB-4A8D-9D3C-D87326E0F85B}"/>
    <dgm:cxn modelId="{C8112676-534A-40E3-9194-3B8C86D1047B}" srcId="{E3BEC52A-9449-4A12-A852-AFA5D19FF5A0}" destId="{931A7A9C-C78D-4555-9AE3-B6EAC3DB9160}" srcOrd="7" destOrd="0" parTransId="{06B09B76-38CD-4B80-9F83-77B903E0ABDD}" sibTransId="{E3B04B57-841E-46FD-A2F2-35D548E7DCAC}"/>
    <dgm:cxn modelId="{77A14A77-FB24-4DED-97B9-92E8AF59F07E}" type="presOf" srcId="{FF36C2E7-30E8-4BAD-A986-741CF0F064D1}" destId="{8D15B765-D186-4C50-8B79-DC971CB84729}" srcOrd="0" destOrd="0" presId="urn:microsoft.com/office/officeart/2005/8/layout/process5"/>
    <dgm:cxn modelId="{427DC577-249F-4093-8FE3-179A4DE3A6F3}" type="presOf" srcId="{E65FA25A-2DA1-4645-962B-D691E14D3E5C}" destId="{281762C5-D506-4517-84C1-D1B32AFFB7DD}" srcOrd="1" destOrd="0" presId="urn:microsoft.com/office/officeart/2005/8/layout/process5"/>
    <dgm:cxn modelId="{4B12A082-DA15-4DBB-8366-CFF09FBB2E2D}" type="presOf" srcId="{931A7A9C-C78D-4555-9AE3-B6EAC3DB9160}" destId="{6E724B24-CEE3-475C-84EE-F7973B53E84D}" srcOrd="0" destOrd="0" presId="urn:microsoft.com/office/officeart/2005/8/layout/process5"/>
    <dgm:cxn modelId="{3075F489-833F-4CC1-9D32-5EE4779BC9CD}" type="presOf" srcId="{BD985863-A3D4-4293-B239-48B3390BD198}" destId="{6EF70D40-DDF3-433B-B361-6B20AD217361}" srcOrd="1" destOrd="0" presId="urn:microsoft.com/office/officeart/2005/8/layout/process5"/>
    <dgm:cxn modelId="{95B7C28A-7963-45B0-85E7-2E81198A0AB7}" type="presOf" srcId="{F16970C4-7291-442D-95AB-7DBFAC38E69E}" destId="{1508B2E6-4154-4AC7-817D-5CE3DD0352E4}" srcOrd="1" destOrd="0" presId="urn:microsoft.com/office/officeart/2005/8/layout/process5"/>
    <dgm:cxn modelId="{DC073F95-5472-438C-903E-396AD656E56D}" srcId="{E3BEC52A-9449-4A12-A852-AFA5D19FF5A0}" destId="{4438951C-797D-4562-808E-46FCF662DBDD}" srcOrd="3" destOrd="0" parTransId="{EFEA49F0-3A1A-41FD-B003-84121BD88084}" sibTransId="{9A80F329-B288-4104-99D3-7CF712369BF9}"/>
    <dgm:cxn modelId="{9CD3E09E-5E5D-4865-8CAA-F82CCF1AB6D1}" type="presOf" srcId="{DBE77252-7845-421D-ABF2-09D11DAD3449}" destId="{64B08738-45B9-4F75-BC2E-4429D60A1FEE}" srcOrd="0" destOrd="0" presId="urn:microsoft.com/office/officeart/2005/8/layout/process5"/>
    <dgm:cxn modelId="{0DB6059F-08F7-465B-8790-D65ED3608C3C}" srcId="{E3BEC52A-9449-4A12-A852-AFA5D19FF5A0}" destId="{92AFF5A8-D7BD-453C-B6DD-CD9055567175}" srcOrd="8" destOrd="0" parTransId="{95F9A8C6-D705-49F0-B32E-D36608CF4A76}" sibTransId="{F16970C4-7291-442D-95AB-7DBFAC38E69E}"/>
    <dgm:cxn modelId="{CBAC7CA0-6E45-476D-A4C0-079269A62FF2}" srcId="{E3BEC52A-9449-4A12-A852-AFA5D19FF5A0}" destId="{62A5D3C6-07FE-4A56-BD17-AF1F62249881}" srcOrd="5" destOrd="0" parTransId="{EFC7D19E-735E-4402-B799-08DD96F409F2}" sibTransId="{2EADC647-056C-4194-99F5-0F54D7A8BEFA}"/>
    <dgm:cxn modelId="{9073EDA0-30DB-488A-AAF2-7095B761F005}" type="presOf" srcId="{72772A16-76EB-4A8D-9D3C-D87326E0F85B}" destId="{2072FC62-FA01-4546-BA0F-5E900BF61623}" srcOrd="0" destOrd="0" presId="urn:microsoft.com/office/officeart/2005/8/layout/process5"/>
    <dgm:cxn modelId="{1ED4DEA1-F99D-42ED-9567-A02E5DD63ED7}" type="presOf" srcId="{72772A16-76EB-4A8D-9D3C-D87326E0F85B}" destId="{8D0A18FC-0253-427F-8F7E-47D8364A0FA8}" srcOrd="1" destOrd="0" presId="urn:microsoft.com/office/officeart/2005/8/layout/process5"/>
    <dgm:cxn modelId="{037AA6A3-34FF-413B-8FED-24D0C15A3137}" type="presOf" srcId="{62A5D3C6-07FE-4A56-BD17-AF1F62249881}" destId="{2D094F45-F1FA-40E7-9F89-B00A92BC7992}" srcOrd="0" destOrd="0" presId="urn:microsoft.com/office/officeart/2005/8/layout/process5"/>
    <dgm:cxn modelId="{61E2B1A4-E16A-4177-85BC-99031044DB33}" type="presOf" srcId="{F16970C4-7291-442D-95AB-7DBFAC38E69E}" destId="{B420E475-6669-44D6-829D-53312105A3D0}" srcOrd="0" destOrd="0" presId="urn:microsoft.com/office/officeart/2005/8/layout/process5"/>
    <dgm:cxn modelId="{126DDBA8-AECE-486F-BAF8-0F380796C52D}" type="presOf" srcId="{9A80F329-B288-4104-99D3-7CF712369BF9}" destId="{1892AE1F-BADA-4992-B614-A787C61645AB}" srcOrd="1" destOrd="0" presId="urn:microsoft.com/office/officeart/2005/8/layout/process5"/>
    <dgm:cxn modelId="{D27F5EB3-D415-4EFC-8479-6F4E75EB572A}" type="presOf" srcId="{21002574-8D52-43E4-9D3D-E5E477157D1F}" destId="{9514E4CA-6CDD-488C-A19D-C9F739380E84}" srcOrd="0" destOrd="0" presId="urn:microsoft.com/office/officeart/2005/8/layout/process5"/>
    <dgm:cxn modelId="{7B954EB9-9BEC-4556-AD52-06CE89FDD6BD}" type="presOf" srcId="{2EADC647-056C-4194-99F5-0F54D7A8BEFA}" destId="{D25E6BCE-D669-4534-8EE3-1C0326E55C06}" srcOrd="1" destOrd="0" presId="urn:microsoft.com/office/officeart/2005/8/layout/process5"/>
    <dgm:cxn modelId="{11CEA5BC-06B6-4F4F-9BA5-AEA9AE9E0699}" type="presOf" srcId="{2EADC647-056C-4194-99F5-0F54D7A8BEFA}" destId="{E063F3F4-6883-4551-953B-12016E53ABDF}" srcOrd="0" destOrd="0" presId="urn:microsoft.com/office/officeart/2005/8/layout/process5"/>
    <dgm:cxn modelId="{239592CE-BF56-4744-97B1-7EABFC16710A}" srcId="{E3BEC52A-9449-4A12-A852-AFA5D19FF5A0}" destId="{E435AEE5-F6C2-4FBF-B10F-B5C1EA90887F}" srcOrd="2" destOrd="0" parTransId="{F4891FF7-9337-4B73-993A-D8641C95A570}" sibTransId="{21002574-8D52-43E4-9D3D-E5E477157D1F}"/>
    <dgm:cxn modelId="{CE3459D1-D049-4BA2-8948-A18A4BA7245E}" type="presOf" srcId="{E65FA25A-2DA1-4645-962B-D691E14D3E5C}" destId="{DE2CF5E8-76D8-4DC1-A579-361354A96861}" srcOrd="0" destOrd="0" presId="urn:microsoft.com/office/officeart/2005/8/layout/process5"/>
    <dgm:cxn modelId="{8B6D71DE-22B9-40AB-871C-A117A8F85133}" srcId="{E3BEC52A-9449-4A12-A852-AFA5D19FF5A0}" destId="{5C7DA0EF-716E-4DB1-9EFC-7E9567AED5CC}" srcOrd="10" destOrd="0" parTransId="{FC22AD33-AC52-492E-9A65-0C9D28E6591B}" sibTransId="{0FBA195B-ABB5-4D00-B078-09ED8CB40680}"/>
    <dgm:cxn modelId="{7711D1DF-C338-441A-9B80-C77BCAC7A8AB}" type="presOf" srcId="{EDBA7269-695F-4040-8393-C0E1F8E3D9CC}" destId="{8F95AE6F-A750-44A8-88C5-D879FF9030D1}" srcOrd="0" destOrd="0" presId="urn:microsoft.com/office/officeart/2005/8/layout/process5"/>
    <dgm:cxn modelId="{9CAA33E4-60C4-432D-B9F7-6FA5EB1173C6}" type="presOf" srcId="{18FE66F4-9985-498A-A826-D6F137AB3AD6}" destId="{156F1A04-EE83-44A0-9089-654009A38CAE}" srcOrd="0" destOrd="0" presId="urn:microsoft.com/office/officeart/2005/8/layout/process5"/>
    <dgm:cxn modelId="{8263C2E6-7A22-4C35-8856-ED4D0737A422}" type="presOf" srcId="{CC78E89B-2304-462F-842E-A63A6A411D34}" destId="{1BE402A6-19C2-4C2E-AC0D-FCFD1C6D7EA3}" srcOrd="0" destOrd="0" presId="urn:microsoft.com/office/officeart/2005/8/layout/process5"/>
    <dgm:cxn modelId="{156497EA-2AE5-42A6-9080-26FA2478D21F}" type="presOf" srcId="{8FFCD707-F800-43F0-B39C-37140DB1D8AB}" destId="{D4AB93FC-839B-4233-A59E-84FF48355648}" srcOrd="0" destOrd="0" presId="urn:microsoft.com/office/officeart/2005/8/layout/process5"/>
    <dgm:cxn modelId="{626F58EB-40C1-4F8F-AF00-FB1F5833B065}" type="presOf" srcId="{FF36C2E7-30E8-4BAD-A986-741CF0F064D1}" destId="{27271006-881F-478F-B05B-D649C9BF1B77}" srcOrd="1" destOrd="0" presId="urn:microsoft.com/office/officeart/2005/8/layout/process5"/>
    <dgm:cxn modelId="{C70D60EB-C5B1-405D-BE16-1B950930A68B}" type="presOf" srcId="{E3B04B57-841E-46FD-A2F2-35D548E7DCAC}" destId="{9BB587AC-318D-480B-950D-A701EA95014B}" srcOrd="1" destOrd="0" presId="urn:microsoft.com/office/officeart/2005/8/layout/process5"/>
    <dgm:cxn modelId="{D5212EF1-0191-4E34-8AAB-FAAB9FD25DB1}" type="presOf" srcId="{18FE66F4-9985-498A-A826-D6F137AB3AD6}" destId="{ED3C21CD-107A-47B2-B213-7B73A156AFF8}" srcOrd="1" destOrd="0" presId="urn:microsoft.com/office/officeart/2005/8/layout/process5"/>
    <dgm:cxn modelId="{FC3EECFC-58FC-4852-8C7D-607A81BDE977}" srcId="{E3BEC52A-9449-4A12-A852-AFA5D19FF5A0}" destId="{CC78E89B-2304-462F-842E-A63A6A411D34}" srcOrd="4" destOrd="0" parTransId="{847B5CF1-9120-424D-A703-61296184E7AB}" sibTransId="{BD985863-A3D4-4293-B239-48B3390BD198}"/>
    <dgm:cxn modelId="{77C65A11-F427-4A3B-80FA-C7271DC5CE6A}" type="presParOf" srcId="{42C64982-CB0F-4BBC-A87A-95EEE9C048EF}" destId="{64B08738-45B9-4F75-BC2E-4429D60A1FEE}" srcOrd="0" destOrd="0" presId="urn:microsoft.com/office/officeart/2005/8/layout/process5"/>
    <dgm:cxn modelId="{6CF54407-3731-4881-9AFE-12F22F437EAE}" type="presParOf" srcId="{42C64982-CB0F-4BBC-A87A-95EEE9C048EF}" destId="{F3F55CF4-3AFE-40BD-8639-5EF3A4CC40C5}" srcOrd="1" destOrd="0" presId="urn:microsoft.com/office/officeart/2005/8/layout/process5"/>
    <dgm:cxn modelId="{D1BAA08D-A4FF-43F9-A574-BA12CBDE9CCE}" type="presParOf" srcId="{F3F55CF4-3AFE-40BD-8639-5EF3A4CC40C5}" destId="{4CFE391A-42C4-4418-8026-CA4B8BD43E1A}" srcOrd="0" destOrd="0" presId="urn:microsoft.com/office/officeart/2005/8/layout/process5"/>
    <dgm:cxn modelId="{EC85D2D9-80BC-48C3-83DF-4B34C08DD6EF}" type="presParOf" srcId="{42C64982-CB0F-4BBC-A87A-95EEE9C048EF}" destId="{D4AB93FC-839B-4233-A59E-84FF48355648}" srcOrd="2" destOrd="0" presId="urn:microsoft.com/office/officeart/2005/8/layout/process5"/>
    <dgm:cxn modelId="{4B930D6D-C56C-46A7-B675-75348985ACCA}" type="presParOf" srcId="{42C64982-CB0F-4BBC-A87A-95EEE9C048EF}" destId="{8D15B765-D186-4C50-8B79-DC971CB84729}" srcOrd="3" destOrd="0" presId="urn:microsoft.com/office/officeart/2005/8/layout/process5"/>
    <dgm:cxn modelId="{574DFC79-380E-4E16-8041-FC622CEECC8D}" type="presParOf" srcId="{8D15B765-D186-4C50-8B79-DC971CB84729}" destId="{27271006-881F-478F-B05B-D649C9BF1B77}" srcOrd="0" destOrd="0" presId="urn:microsoft.com/office/officeart/2005/8/layout/process5"/>
    <dgm:cxn modelId="{C5D72160-4833-44FA-925E-19A03D2D65E3}" type="presParOf" srcId="{42C64982-CB0F-4BBC-A87A-95EEE9C048EF}" destId="{B7D009F2-4C5A-40E0-A020-ADDDDA9DE891}" srcOrd="4" destOrd="0" presId="urn:microsoft.com/office/officeart/2005/8/layout/process5"/>
    <dgm:cxn modelId="{5CDE2FBA-5F57-4DE1-8DB2-B03422679680}" type="presParOf" srcId="{42C64982-CB0F-4BBC-A87A-95EEE9C048EF}" destId="{9514E4CA-6CDD-488C-A19D-C9F739380E84}" srcOrd="5" destOrd="0" presId="urn:microsoft.com/office/officeart/2005/8/layout/process5"/>
    <dgm:cxn modelId="{D8910084-4D37-4FF6-A8A6-4A8E9E495879}" type="presParOf" srcId="{9514E4CA-6CDD-488C-A19D-C9F739380E84}" destId="{735E2B89-0D6D-49C9-AC72-67BBC4383E3D}" srcOrd="0" destOrd="0" presId="urn:microsoft.com/office/officeart/2005/8/layout/process5"/>
    <dgm:cxn modelId="{5206776A-3960-4670-8761-5CD89D36D613}" type="presParOf" srcId="{42C64982-CB0F-4BBC-A87A-95EEE9C048EF}" destId="{AD76084A-7FC5-4445-BC71-C96C3C1F275E}" srcOrd="6" destOrd="0" presId="urn:microsoft.com/office/officeart/2005/8/layout/process5"/>
    <dgm:cxn modelId="{52B7DBE5-5013-4B3F-93CB-28AAF1487AF6}" type="presParOf" srcId="{42C64982-CB0F-4BBC-A87A-95EEE9C048EF}" destId="{98AB84CB-CAA9-4C9D-87C1-22F60D72F7A3}" srcOrd="7" destOrd="0" presId="urn:microsoft.com/office/officeart/2005/8/layout/process5"/>
    <dgm:cxn modelId="{19F81AE3-42E3-46AA-AE91-763A50FEE12A}" type="presParOf" srcId="{98AB84CB-CAA9-4C9D-87C1-22F60D72F7A3}" destId="{1892AE1F-BADA-4992-B614-A787C61645AB}" srcOrd="0" destOrd="0" presId="urn:microsoft.com/office/officeart/2005/8/layout/process5"/>
    <dgm:cxn modelId="{1B7C2E5B-53FD-4E11-B710-242B38AD93CB}" type="presParOf" srcId="{42C64982-CB0F-4BBC-A87A-95EEE9C048EF}" destId="{1BE402A6-19C2-4C2E-AC0D-FCFD1C6D7EA3}" srcOrd="8" destOrd="0" presId="urn:microsoft.com/office/officeart/2005/8/layout/process5"/>
    <dgm:cxn modelId="{AB73E2E1-FC1B-444E-B6CF-4AFCBDF333E3}" type="presParOf" srcId="{42C64982-CB0F-4BBC-A87A-95EEE9C048EF}" destId="{3088A785-977C-47E1-AF8C-D354323126D5}" srcOrd="9" destOrd="0" presId="urn:microsoft.com/office/officeart/2005/8/layout/process5"/>
    <dgm:cxn modelId="{EA8E62EE-E843-42CF-AE5D-74CE56D3EB03}" type="presParOf" srcId="{3088A785-977C-47E1-AF8C-D354323126D5}" destId="{6EF70D40-DDF3-433B-B361-6B20AD217361}" srcOrd="0" destOrd="0" presId="urn:microsoft.com/office/officeart/2005/8/layout/process5"/>
    <dgm:cxn modelId="{18A71B9C-28CD-4A2C-91F8-A9908AAEC366}" type="presParOf" srcId="{42C64982-CB0F-4BBC-A87A-95EEE9C048EF}" destId="{2D094F45-F1FA-40E7-9F89-B00A92BC7992}" srcOrd="10" destOrd="0" presId="urn:microsoft.com/office/officeart/2005/8/layout/process5"/>
    <dgm:cxn modelId="{97714F90-9F2C-4F4F-8E0E-10D117D74FC9}" type="presParOf" srcId="{42C64982-CB0F-4BBC-A87A-95EEE9C048EF}" destId="{E063F3F4-6883-4551-953B-12016E53ABDF}" srcOrd="11" destOrd="0" presId="urn:microsoft.com/office/officeart/2005/8/layout/process5"/>
    <dgm:cxn modelId="{A96A0CEC-5706-4996-80A4-A54DC2DC661D}" type="presParOf" srcId="{E063F3F4-6883-4551-953B-12016E53ABDF}" destId="{D25E6BCE-D669-4534-8EE3-1C0326E55C06}" srcOrd="0" destOrd="0" presId="urn:microsoft.com/office/officeart/2005/8/layout/process5"/>
    <dgm:cxn modelId="{6384B2F4-FFC3-4A19-96EA-0E9999979F58}" type="presParOf" srcId="{42C64982-CB0F-4BBC-A87A-95EEE9C048EF}" destId="{3161E4C9-9916-45AE-A0E8-191473352A8B}" srcOrd="12" destOrd="0" presId="urn:microsoft.com/office/officeart/2005/8/layout/process5"/>
    <dgm:cxn modelId="{98F93843-CDD2-4D82-BCAB-40A17D4D86F9}" type="presParOf" srcId="{42C64982-CB0F-4BBC-A87A-95EEE9C048EF}" destId="{2072FC62-FA01-4546-BA0F-5E900BF61623}" srcOrd="13" destOrd="0" presId="urn:microsoft.com/office/officeart/2005/8/layout/process5"/>
    <dgm:cxn modelId="{B69F068A-C986-4DDA-9E47-6AFF1CB963D2}" type="presParOf" srcId="{2072FC62-FA01-4546-BA0F-5E900BF61623}" destId="{8D0A18FC-0253-427F-8F7E-47D8364A0FA8}" srcOrd="0" destOrd="0" presId="urn:microsoft.com/office/officeart/2005/8/layout/process5"/>
    <dgm:cxn modelId="{E54FB5BB-E80E-4E98-81DF-5DC928ABCFEB}" type="presParOf" srcId="{42C64982-CB0F-4BBC-A87A-95EEE9C048EF}" destId="{6E724B24-CEE3-475C-84EE-F7973B53E84D}" srcOrd="14" destOrd="0" presId="urn:microsoft.com/office/officeart/2005/8/layout/process5"/>
    <dgm:cxn modelId="{81089ABE-140E-460C-B691-F1A9FF2870EC}" type="presParOf" srcId="{42C64982-CB0F-4BBC-A87A-95EEE9C048EF}" destId="{6D3594D3-EF9A-4BF1-815F-8AD429E144AE}" srcOrd="15" destOrd="0" presId="urn:microsoft.com/office/officeart/2005/8/layout/process5"/>
    <dgm:cxn modelId="{D4C11CE6-84B1-43F4-81EF-455E4D0E766A}" type="presParOf" srcId="{6D3594D3-EF9A-4BF1-815F-8AD429E144AE}" destId="{9BB587AC-318D-480B-950D-A701EA95014B}" srcOrd="0" destOrd="0" presId="urn:microsoft.com/office/officeart/2005/8/layout/process5"/>
    <dgm:cxn modelId="{80565326-22F8-448B-B827-6F414964151D}" type="presParOf" srcId="{42C64982-CB0F-4BBC-A87A-95EEE9C048EF}" destId="{80C30065-6DC8-4C22-BB9A-7C41C529E3F9}" srcOrd="16" destOrd="0" presId="urn:microsoft.com/office/officeart/2005/8/layout/process5"/>
    <dgm:cxn modelId="{F6E1A057-85A3-4354-8580-C879221A4E84}" type="presParOf" srcId="{42C64982-CB0F-4BBC-A87A-95EEE9C048EF}" destId="{B420E475-6669-44D6-829D-53312105A3D0}" srcOrd="17" destOrd="0" presId="urn:microsoft.com/office/officeart/2005/8/layout/process5"/>
    <dgm:cxn modelId="{C583146B-6EF6-4A2D-93EE-1CEAE1EAFC94}" type="presParOf" srcId="{B420E475-6669-44D6-829D-53312105A3D0}" destId="{1508B2E6-4154-4AC7-817D-5CE3DD0352E4}" srcOrd="0" destOrd="0" presId="urn:microsoft.com/office/officeart/2005/8/layout/process5"/>
    <dgm:cxn modelId="{BEAF3C92-17B2-4D97-ACF7-50ADC8E92400}" type="presParOf" srcId="{42C64982-CB0F-4BBC-A87A-95EEE9C048EF}" destId="{590FF742-2ABE-4D29-9DE4-8032D535515D}" srcOrd="18" destOrd="0" presId="urn:microsoft.com/office/officeart/2005/8/layout/process5"/>
    <dgm:cxn modelId="{07483CF7-2AC4-49AA-B61F-3B6AE2F7FE4F}" type="presParOf" srcId="{42C64982-CB0F-4BBC-A87A-95EEE9C048EF}" destId="{DE2CF5E8-76D8-4DC1-A579-361354A96861}" srcOrd="19" destOrd="0" presId="urn:microsoft.com/office/officeart/2005/8/layout/process5"/>
    <dgm:cxn modelId="{AF6C6657-F518-44D9-BBAD-4CDED793D063}" type="presParOf" srcId="{DE2CF5E8-76D8-4DC1-A579-361354A96861}" destId="{281762C5-D506-4517-84C1-D1B32AFFB7DD}" srcOrd="0" destOrd="0" presId="urn:microsoft.com/office/officeart/2005/8/layout/process5"/>
    <dgm:cxn modelId="{5AC8046F-D01B-47B2-B408-87FBBA948F4B}" type="presParOf" srcId="{42C64982-CB0F-4BBC-A87A-95EEE9C048EF}" destId="{53DDCBFA-99C4-4868-882C-BB5ABFDC97D4}" srcOrd="20" destOrd="0" presId="urn:microsoft.com/office/officeart/2005/8/layout/process5"/>
    <dgm:cxn modelId="{200EEC94-D9AF-4DA6-9802-4CDDA0DF878A}" type="presParOf" srcId="{42C64982-CB0F-4BBC-A87A-95EEE9C048EF}" destId="{ADFF1EDD-42C7-48FD-A1EC-156B0AC91EB1}" srcOrd="21" destOrd="0" presId="urn:microsoft.com/office/officeart/2005/8/layout/process5"/>
    <dgm:cxn modelId="{62A62B8D-E03A-4B11-816A-DDAC2E02CA58}" type="presParOf" srcId="{ADFF1EDD-42C7-48FD-A1EC-156B0AC91EB1}" destId="{D9F34600-F195-41CB-812B-CE1CAC51F6FD}" srcOrd="0" destOrd="0" presId="urn:microsoft.com/office/officeart/2005/8/layout/process5"/>
    <dgm:cxn modelId="{CC4D045E-A5FF-4496-8B31-972DB0D1B480}" type="presParOf" srcId="{42C64982-CB0F-4BBC-A87A-95EEE9C048EF}" destId="{8C7275F5-8427-43CD-B640-41FD4AB98E25}" srcOrd="22" destOrd="0" presId="urn:microsoft.com/office/officeart/2005/8/layout/process5"/>
    <dgm:cxn modelId="{BEA85485-424A-4091-A128-11B5EB67FD6D}" type="presParOf" srcId="{42C64982-CB0F-4BBC-A87A-95EEE9C048EF}" destId="{71AC256A-E5D5-4A6E-8158-858F798B333E}" srcOrd="23" destOrd="0" presId="urn:microsoft.com/office/officeart/2005/8/layout/process5"/>
    <dgm:cxn modelId="{0EC28D0A-73D9-414B-B9F1-A6DD8412F8F3}" type="presParOf" srcId="{71AC256A-E5D5-4A6E-8158-858F798B333E}" destId="{147B5864-06E8-4D06-AC4D-ACF9604CFEBA}" srcOrd="0" destOrd="0" presId="urn:microsoft.com/office/officeart/2005/8/layout/process5"/>
    <dgm:cxn modelId="{CEDCC012-DF10-4326-A311-5831866CB50C}" type="presParOf" srcId="{42C64982-CB0F-4BBC-A87A-95EEE9C048EF}" destId="{8F95AE6F-A750-44A8-88C5-D879FF9030D1}" srcOrd="24" destOrd="0" presId="urn:microsoft.com/office/officeart/2005/8/layout/process5"/>
    <dgm:cxn modelId="{1C9392F6-9C10-4140-AFE2-63658800CA67}" type="presParOf" srcId="{42C64982-CB0F-4BBC-A87A-95EEE9C048EF}" destId="{156F1A04-EE83-44A0-9089-654009A38CAE}" srcOrd="25" destOrd="0" presId="urn:microsoft.com/office/officeart/2005/8/layout/process5"/>
    <dgm:cxn modelId="{0C27DF49-A73A-4F79-90D9-66504D057CED}" type="presParOf" srcId="{156F1A04-EE83-44A0-9089-654009A38CAE}" destId="{ED3C21CD-107A-47B2-B213-7B73A156AFF8}" srcOrd="0" destOrd="0" presId="urn:microsoft.com/office/officeart/2005/8/layout/process5"/>
    <dgm:cxn modelId="{4E1717BE-489F-4E28-8B9E-2C4A9A46C7BE}" type="presParOf" srcId="{42C64982-CB0F-4BBC-A87A-95EEE9C048EF}" destId="{9BEC6FCA-8016-4F35-8912-B6D2390AC2E9}" srcOrd="2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77A32-D74D-48F1-99B4-CADF2BDC4B17}">
      <dsp:nvSpPr>
        <dsp:cNvPr id="0" name=""/>
        <dsp:cNvSpPr/>
      </dsp:nvSpPr>
      <dsp:spPr>
        <a:xfrm>
          <a:off x="996747" y="1610"/>
          <a:ext cx="1524853" cy="914912"/>
        </a:xfrm>
        <a:prstGeom prst="snip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100" u="none" strike="noStrike" kern="120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Pengiriman Undangan</a:t>
          </a:r>
          <a:endParaRPr lang="en-ID" sz="1100" kern="1200" dirty="0">
            <a:solidFill>
              <a:schemeClr val="tx1"/>
            </a:solidFill>
            <a:latin typeface="Sora" pitchFamily="2" charset="0"/>
            <a:cs typeface="Sora" pitchFamily="2" charset="0"/>
          </a:endParaRPr>
        </a:p>
      </dsp:txBody>
      <dsp:txXfrm>
        <a:off x="1041409" y="46272"/>
        <a:ext cx="1403947" cy="870250"/>
      </dsp:txXfrm>
    </dsp:sp>
    <dsp:sp modelId="{A1943BC5-7FF4-48B4-94F0-A690D470C3FB}">
      <dsp:nvSpPr>
        <dsp:cNvPr id="0" name=""/>
        <dsp:cNvSpPr/>
      </dsp:nvSpPr>
      <dsp:spPr>
        <a:xfrm>
          <a:off x="2655788" y="269984"/>
          <a:ext cx="323268" cy="378163"/>
        </a:xfrm>
        <a:prstGeom prst="rightArrow">
          <a:avLst>
            <a:gd name="adj1" fmla="val 60000"/>
            <a:gd name="adj2" fmla="val 50000"/>
          </a:avLst>
        </a:prstGeom>
        <a:solidFill>
          <a:srgbClr val="C82E2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 dirty="0">
            <a:solidFill>
              <a:schemeClr val="tx1"/>
            </a:solidFill>
            <a:latin typeface="Sora" pitchFamily="2" charset="0"/>
            <a:cs typeface="Sora" pitchFamily="2" charset="0"/>
          </a:endParaRPr>
        </a:p>
      </dsp:txBody>
      <dsp:txXfrm>
        <a:off x="2655788" y="345617"/>
        <a:ext cx="226288" cy="226897"/>
      </dsp:txXfrm>
    </dsp:sp>
    <dsp:sp modelId="{FEE911C5-ED54-4AE5-AA39-B1D6A9DF716C}">
      <dsp:nvSpPr>
        <dsp:cNvPr id="0" name=""/>
        <dsp:cNvSpPr/>
      </dsp:nvSpPr>
      <dsp:spPr>
        <a:xfrm>
          <a:off x="3131542" y="1610"/>
          <a:ext cx="1524853" cy="914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0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Penyampaian Dokumen Permintaan Proposal </a:t>
          </a:r>
          <a:r>
            <a:rPr lang="en-US" sz="100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&amp; </a:t>
          </a:r>
          <a:r>
            <a:rPr lang="id-ID" sz="100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 Rancangan Perjanjian KPBU</a:t>
          </a:r>
          <a:endParaRPr lang="en-ID" sz="1000" u="none" strike="noStrike" kern="1200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sp:txBody>
      <dsp:txXfrm>
        <a:off x="3158339" y="28407"/>
        <a:ext cx="1471259" cy="861318"/>
      </dsp:txXfrm>
    </dsp:sp>
    <dsp:sp modelId="{7D44A16B-BBC8-4C96-9185-92AD6F761C4E}">
      <dsp:nvSpPr>
        <dsp:cNvPr id="0" name=""/>
        <dsp:cNvSpPr/>
      </dsp:nvSpPr>
      <dsp:spPr>
        <a:xfrm>
          <a:off x="4790583" y="269984"/>
          <a:ext cx="323268" cy="378163"/>
        </a:xfrm>
        <a:prstGeom prst="rightArrow">
          <a:avLst>
            <a:gd name="adj1" fmla="val 60000"/>
            <a:gd name="adj2" fmla="val 50000"/>
          </a:avLst>
        </a:prstGeom>
        <a:solidFill>
          <a:srgbClr val="C82E2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 dirty="0">
            <a:latin typeface="Sora" pitchFamily="2" charset="0"/>
            <a:cs typeface="Sora" pitchFamily="2" charset="0"/>
          </a:endParaRPr>
        </a:p>
      </dsp:txBody>
      <dsp:txXfrm>
        <a:off x="4790583" y="345617"/>
        <a:ext cx="226288" cy="226897"/>
      </dsp:txXfrm>
    </dsp:sp>
    <dsp:sp modelId="{8C7C2F88-14F4-4A6C-A9BD-2BE52D13DA61}">
      <dsp:nvSpPr>
        <dsp:cNvPr id="0" name=""/>
        <dsp:cNvSpPr/>
      </dsp:nvSpPr>
      <dsp:spPr>
        <a:xfrm>
          <a:off x="5266337" y="1610"/>
          <a:ext cx="1524853" cy="914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10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Pemberian Penjelasan</a:t>
          </a:r>
          <a:endParaRPr lang="en-ID" sz="1100" u="none" strike="noStrike" kern="1200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sp:txBody>
      <dsp:txXfrm>
        <a:off x="5293134" y="28407"/>
        <a:ext cx="1471259" cy="861318"/>
      </dsp:txXfrm>
    </dsp:sp>
    <dsp:sp modelId="{4433C11D-D45B-4C27-B479-B53D1C559C68}">
      <dsp:nvSpPr>
        <dsp:cNvPr id="0" name=""/>
        <dsp:cNvSpPr/>
      </dsp:nvSpPr>
      <dsp:spPr>
        <a:xfrm>
          <a:off x="6925378" y="269984"/>
          <a:ext cx="323268" cy="378163"/>
        </a:xfrm>
        <a:prstGeom prst="rightArrow">
          <a:avLst>
            <a:gd name="adj1" fmla="val 60000"/>
            <a:gd name="adj2" fmla="val 50000"/>
          </a:avLst>
        </a:prstGeom>
        <a:solidFill>
          <a:srgbClr val="C82E2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 dirty="0">
            <a:latin typeface="Sora" pitchFamily="2" charset="0"/>
            <a:cs typeface="Sora" pitchFamily="2" charset="0"/>
          </a:endParaRPr>
        </a:p>
      </dsp:txBody>
      <dsp:txXfrm>
        <a:off x="6925378" y="345617"/>
        <a:ext cx="226288" cy="226897"/>
      </dsp:txXfrm>
    </dsp:sp>
    <dsp:sp modelId="{3CB9FE95-B449-443A-80F7-68E777B05E99}">
      <dsp:nvSpPr>
        <dsp:cNvPr id="0" name=""/>
        <dsp:cNvSpPr/>
      </dsp:nvSpPr>
      <dsp:spPr>
        <a:xfrm>
          <a:off x="7401132" y="1610"/>
          <a:ext cx="1524853" cy="914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Pemasukan Dokumen Penawaran (Sampul I </a:t>
          </a:r>
          <a:r>
            <a:rPr lang="en-US" sz="105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&amp;</a:t>
          </a:r>
          <a:r>
            <a:rPr lang="id-ID" sz="105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 Sampul II)</a:t>
          </a:r>
          <a:endParaRPr lang="en-ID" sz="1050" u="none" strike="noStrike" kern="1200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sp:txBody>
      <dsp:txXfrm>
        <a:off x="7427929" y="28407"/>
        <a:ext cx="1471259" cy="861318"/>
      </dsp:txXfrm>
    </dsp:sp>
    <dsp:sp modelId="{E7037828-EBFB-4E67-924D-97DCBC62C557}">
      <dsp:nvSpPr>
        <dsp:cNvPr id="0" name=""/>
        <dsp:cNvSpPr/>
      </dsp:nvSpPr>
      <dsp:spPr>
        <a:xfrm>
          <a:off x="9060173" y="269984"/>
          <a:ext cx="323268" cy="378163"/>
        </a:xfrm>
        <a:prstGeom prst="rightArrow">
          <a:avLst>
            <a:gd name="adj1" fmla="val 60000"/>
            <a:gd name="adj2" fmla="val 50000"/>
          </a:avLst>
        </a:prstGeom>
        <a:solidFill>
          <a:srgbClr val="C82E2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 dirty="0">
            <a:latin typeface="Sora" pitchFamily="2" charset="0"/>
            <a:cs typeface="Sora" pitchFamily="2" charset="0"/>
          </a:endParaRPr>
        </a:p>
      </dsp:txBody>
      <dsp:txXfrm>
        <a:off x="9060173" y="345617"/>
        <a:ext cx="226288" cy="226897"/>
      </dsp:txXfrm>
    </dsp:sp>
    <dsp:sp modelId="{07858EEF-E8EA-4257-B0DA-D4E2E59BAA42}">
      <dsp:nvSpPr>
        <dsp:cNvPr id="0" name=""/>
        <dsp:cNvSpPr/>
      </dsp:nvSpPr>
      <dsp:spPr>
        <a:xfrm>
          <a:off x="9535927" y="1610"/>
          <a:ext cx="1524853" cy="914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Penyampaian </a:t>
          </a:r>
          <a:r>
            <a:rPr lang="en-US" sz="105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U</a:t>
          </a:r>
          <a:r>
            <a:rPr lang="id-ID" sz="105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ndangan </a:t>
          </a:r>
          <a:r>
            <a:rPr lang="en-US" sz="105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dan</a:t>
          </a:r>
          <a:r>
            <a:rPr lang="id-ID" sz="105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 Pembukaan Dokumen Penawaran Sampul I</a:t>
          </a:r>
          <a:endParaRPr lang="en-ID" sz="1050" u="none" strike="noStrike" kern="1200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sp:txBody>
      <dsp:txXfrm>
        <a:off x="9562724" y="28407"/>
        <a:ext cx="1471259" cy="861318"/>
      </dsp:txXfrm>
    </dsp:sp>
    <dsp:sp modelId="{D3BB09F0-10E5-4147-819B-E1F84A47CBCF}">
      <dsp:nvSpPr>
        <dsp:cNvPr id="0" name=""/>
        <dsp:cNvSpPr/>
      </dsp:nvSpPr>
      <dsp:spPr>
        <a:xfrm rot="5400000">
          <a:off x="10136719" y="1023262"/>
          <a:ext cx="323268" cy="378163"/>
        </a:xfrm>
        <a:prstGeom prst="rightArrow">
          <a:avLst>
            <a:gd name="adj1" fmla="val 60000"/>
            <a:gd name="adj2" fmla="val 50000"/>
          </a:avLst>
        </a:prstGeom>
        <a:solidFill>
          <a:srgbClr val="C82E2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 dirty="0">
            <a:latin typeface="Sora" pitchFamily="2" charset="0"/>
            <a:cs typeface="Sora" pitchFamily="2" charset="0"/>
          </a:endParaRPr>
        </a:p>
      </dsp:txBody>
      <dsp:txXfrm rot="-5400000">
        <a:off x="10184905" y="1050709"/>
        <a:ext cx="226897" cy="226288"/>
      </dsp:txXfrm>
    </dsp:sp>
    <dsp:sp modelId="{B6F98C0A-E809-4226-84F4-51545AB6D9D5}">
      <dsp:nvSpPr>
        <dsp:cNvPr id="0" name=""/>
        <dsp:cNvSpPr/>
      </dsp:nvSpPr>
      <dsp:spPr>
        <a:xfrm>
          <a:off x="9535927" y="1526463"/>
          <a:ext cx="1524853" cy="914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10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Evaluasi</a:t>
          </a:r>
          <a:r>
            <a:rPr lang="id-ID" sz="120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 Dokumen Penawaran Sampul I</a:t>
          </a:r>
          <a:endParaRPr lang="en-ID" sz="1200" u="none" strike="noStrike" kern="1200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sp:txBody>
      <dsp:txXfrm>
        <a:off x="9562724" y="1553260"/>
        <a:ext cx="1471259" cy="861318"/>
      </dsp:txXfrm>
    </dsp:sp>
    <dsp:sp modelId="{11AA00FD-4C87-4E9E-8960-FEA8F47594BE}">
      <dsp:nvSpPr>
        <dsp:cNvPr id="0" name=""/>
        <dsp:cNvSpPr/>
      </dsp:nvSpPr>
      <dsp:spPr>
        <a:xfrm rot="10800000">
          <a:off x="9078471" y="1794838"/>
          <a:ext cx="323268" cy="378163"/>
        </a:xfrm>
        <a:prstGeom prst="rightArrow">
          <a:avLst>
            <a:gd name="adj1" fmla="val 60000"/>
            <a:gd name="adj2" fmla="val 50000"/>
          </a:avLst>
        </a:prstGeom>
        <a:solidFill>
          <a:srgbClr val="C82E2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 dirty="0">
            <a:latin typeface="Sora" pitchFamily="2" charset="0"/>
            <a:cs typeface="Sora" pitchFamily="2" charset="0"/>
          </a:endParaRPr>
        </a:p>
      </dsp:txBody>
      <dsp:txXfrm rot="10800000">
        <a:off x="9175451" y="1870471"/>
        <a:ext cx="226288" cy="226897"/>
      </dsp:txXfrm>
    </dsp:sp>
    <dsp:sp modelId="{4AF6D269-A046-4446-B46D-118677539D8B}">
      <dsp:nvSpPr>
        <dsp:cNvPr id="0" name=""/>
        <dsp:cNvSpPr/>
      </dsp:nvSpPr>
      <dsp:spPr>
        <a:xfrm>
          <a:off x="7401132" y="1526463"/>
          <a:ext cx="1524853" cy="914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Pemberitahuan Hasil Evaluasi Dokumen Penawaran Sampul I</a:t>
          </a:r>
          <a:endParaRPr lang="en-ID" sz="1050" u="none" strike="noStrike" kern="1200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sp:txBody>
      <dsp:txXfrm>
        <a:off x="7427929" y="1553260"/>
        <a:ext cx="1471259" cy="861318"/>
      </dsp:txXfrm>
    </dsp:sp>
    <dsp:sp modelId="{2CE88756-2E86-421C-81E5-877932EFF961}">
      <dsp:nvSpPr>
        <dsp:cNvPr id="0" name=""/>
        <dsp:cNvSpPr/>
      </dsp:nvSpPr>
      <dsp:spPr>
        <a:xfrm rot="10800000">
          <a:off x="6943676" y="1794838"/>
          <a:ext cx="323268" cy="378163"/>
        </a:xfrm>
        <a:prstGeom prst="rightArrow">
          <a:avLst>
            <a:gd name="adj1" fmla="val 60000"/>
            <a:gd name="adj2" fmla="val 50000"/>
          </a:avLst>
        </a:prstGeom>
        <a:solidFill>
          <a:srgbClr val="C82E2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 dirty="0">
            <a:latin typeface="Sora" pitchFamily="2" charset="0"/>
            <a:cs typeface="Sora" pitchFamily="2" charset="0"/>
          </a:endParaRPr>
        </a:p>
      </dsp:txBody>
      <dsp:txXfrm rot="10800000">
        <a:off x="7040656" y="1870471"/>
        <a:ext cx="226288" cy="226897"/>
      </dsp:txXfrm>
    </dsp:sp>
    <dsp:sp modelId="{B339D90F-FB3B-42D1-A29B-1C2476DF6235}">
      <dsp:nvSpPr>
        <dsp:cNvPr id="0" name=""/>
        <dsp:cNvSpPr/>
      </dsp:nvSpPr>
      <dsp:spPr>
        <a:xfrm>
          <a:off x="5266337" y="1526463"/>
          <a:ext cx="1524853" cy="914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000" u="none" strike="noStrike" kern="1200" dirty="0" err="1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Penyampaian</a:t>
          </a:r>
          <a:r>
            <a:rPr lang="en-US" sz="100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 </a:t>
          </a:r>
          <a:r>
            <a:rPr lang="en-US" sz="1000" u="none" strike="noStrike" kern="1200" dirty="0" err="1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Undangan</a:t>
          </a:r>
          <a:r>
            <a:rPr lang="en-US" sz="100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 dan </a:t>
          </a:r>
          <a:r>
            <a:rPr lang="id-ID" sz="100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Pembukaan Dokumen Penawaran Sampul II </a:t>
          </a:r>
          <a:endParaRPr lang="en-US" sz="1000" u="none" strike="noStrike" kern="1200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sp:txBody>
      <dsp:txXfrm>
        <a:off x="5293134" y="1553260"/>
        <a:ext cx="1471259" cy="861318"/>
      </dsp:txXfrm>
    </dsp:sp>
    <dsp:sp modelId="{3317A9A5-E693-42A5-8257-2AE42A266C5B}">
      <dsp:nvSpPr>
        <dsp:cNvPr id="0" name=""/>
        <dsp:cNvSpPr/>
      </dsp:nvSpPr>
      <dsp:spPr>
        <a:xfrm rot="10800000">
          <a:off x="4808881" y="1794838"/>
          <a:ext cx="323268" cy="378163"/>
        </a:xfrm>
        <a:prstGeom prst="rightArrow">
          <a:avLst>
            <a:gd name="adj1" fmla="val 60000"/>
            <a:gd name="adj2" fmla="val 50000"/>
          </a:avLst>
        </a:prstGeom>
        <a:solidFill>
          <a:srgbClr val="C82E2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 dirty="0">
            <a:latin typeface="Sora" pitchFamily="2" charset="0"/>
            <a:cs typeface="Sora" pitchFamily="2" charset="0"/>
          </a:endParaRPr>
        </a:p>
      </dsp:txBody>
      <dsp:txXfrm rot="10800000">
        <a:off x="4905861" y="1870471"/>
        <a:ext cx="226288" cy="226897"/>
      </dsp:txXfrm>
    </dsp:sp>
    <dsp:sp modelId="{096C5ED6-59A6-4643-9851-A98C678D13CC}">
      <dsp:nvSpPr>
        <dsp:cNvPr id="0" name=""/>
        <dsp:cNvSpPr/>
      </dsp:nvSpPr>
      <dsp:spPr>
        <a:xfrm>
          <a:off x="3131542" y="1526463"/>
          <a:ext cx="1524853" cy="914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10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Evaluasi Dokumen Penawaran Sampul II</a:t>
          </a:r>
          <a:endParaRPr lang="en-ID" sz="1100" u="none" strike="noStrike" kern="1200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sp:txBody>
      <dsp:txXfrm>
        <a:off x="3158339" y="1553260"/>
        <a:ext cx="1471259" cy="861318"/>
      </dsp:txXfrm>
    </dsp:sp>
    <dsp:sp modelId="{F8D2B910-1B4E-491C-8489-6DF70E29FF4A}">
      <dsp:nvSpPr>
        <dsp:cNvPr id="0" name=""/>
        <dsp:cNvSpPr/>
      </dsp:nvSpPr>
      <dsp:spPr>
        <a:xfrm rot="10800000">
          <a:off x="2674086" y="1794838"/>
          <a:ext cx="323268" cy="378163"/>
        </a:xfrm>
        <a:prstGeom prst="rightArrow">
          <a:avLst>
            <a:gd name="adj1" fmla="val 60000"/>
            <a:gd name="adj2" fmla="val 50000"/>
          </a:avLst>
        </a:prstGeom>
        <a:solidFill>
          <a:srgbClr val="C82E2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 dirty="0">
            <a:latin typeface="Sora" pitchFamily="2" charset="0"/>
            <a:cs typeface="Sora" pitchFamily="2" charset="0"/>
          </a:endParaRPr>
        </a:p>
      </dsp:txBody>
      <dsp:txXfrm rot="10800000">
        <a:off x="2771066" y="1870471"/>
        <a:ext cx="226288" cy="226897"/>
      </dsp:txXfrm>
    </dsp:sp>
    <dsp:sp modelId="{576DCBF6-8BD6-4F70-8E04-3B0424A165D2}">
      <dsp:nvSpPr>
        <dsp:cNvPr id="0" name=""/>
        <dsp:cNvSpPr/>
      </dsp:nvSpPr>
      <dsp:spPr>
        <a:xfrm>
          <a:off x="996747" y="1526463"/>
          <a:ext cx="1524853" cy="914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Negosiasi Dokumen Penawaran (dalam hal hanya terdapat satu</a:t>
          </a:r>
          <a:r>
            <a:rPr lang="en-US" sz="105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  </a:t>
          </a:r>
          <a:r>
            <a:rPr lang="id-ID" sz="105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peserta yang lulus evaluasi)</a:t>
          </a:r>
          <a:endParaRPr lang="en-ID" sz="1050" u="none" strike="noStrike" kern="1200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sp:txBody>
      <dsp:txXfrm>
        <a:off x="1023544" y="1553260"/>
        <a:ext cx="1471259" cy="861318"/>
      </dsp:txXfrm>
    </dsp:sp>
    <dsp:sp modelId="{D7C05902-A340-4551-9086-018B27594D63}">
      <dsp:nvSpPr>
        <dsp:cNvPr id="0" name=""/>
        <dsp:cNvSpPr/>
      </dsp:nvSpPr>
      <dsp:spPr>
        <a:xfrm rot="5400000">
          <a:off x="1597540" y="2548115"/>
          <a:ext cx="323268" cy="378163"/>
        </a:xfrm>
        <a:prstGeom prst="rightArrow">
          <a:avLst>
            <a:gd name="adj1" fmla="val 60000"/>
            <a:gd name="adj2" fmla="val 50000"/>
          </a:avLst>
        </a:prstGeom>
        <a:solidFill>
          <a:srgbClr val="C82E2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 dirty="0">
            <a:latin typeface="Sora" pitchFamily="2" charset="0"/>
            <a:cs typeface="Sora" pitchFamily="2" charset="0"/>
          </a:endParaRPr>
        </a:p>
      </dsp:txBody>
      <dsp:txXfrm rot="-5400000">
        <a:off x="1645726" y="2575562"/>
        <a:ext cx="226897" cy="226288"/>
      </dsp:txXfrm>
    </dsp:sp>
    <dsp:sp modelId="{3671B740-7D0D-4F5A-B227-C61D30A4BC08}">
      <dsp:nvSpPr>
        <dsp:cNvPr id="0" name=""/>
        <dsp:cNvSpPr/>
      </dsp:nvSpPr>
      <dsp:spPr>
        <a:xfrm>
          <a:off x="996747" y="3051317"/>
          <a:ext cx="1524853" cy="914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10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Penerbitan Berita Acara Hasil Pelelangan (BAHP)</a:t>
          </a:r>
          <a:endParaRPr lang="en-ID" sz="1100" u="none" strike="noStrike" kern="1200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sp:txBody>
      <dsp:txXfrm>
        <a:off x="1023544" y="3078114"/>
        <a:ext cx="1471259" cy="861318"/>
      </dsp:txXfrm>
    </dsp:sp>
    <dsp:sp modelId="{AB25BB50-DE72-4EE2-B4A8-E315416956E4}">
      <dsp:nvSpPr>
        <dsp:cNvPr id="0" name=""/>
        <dsp:cNvSpPr/>
      </dsp:nvSpPr>
      <dsp:spPr>
        <a:xfrm>
          <a:off x="2655788" y="3319691"/>
          <a:ext cx="323268" cy="378163"/>
        </a:xfrm>
        <a:prstGeom prst="rightArrow">
          <a:avLst>
            <a:gd name="adj1" fmla="val 60000"/>
            <a:gd name="adj2" fmla="val 50000"/>
          </a:avLst>
        </a:prstGeom>
        <a:solidFill>
          <a:srgbClr val="C82E2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 dirty="0">
            <a:latin typeface="Sora" pitchFamily="2" charset="0"/>
            <a:cs typeface="Sora" pitchFamily="2" charset="0"/>
          </a:endParaRPr>
        </a:p>
      </dsp:txBody>
      <dsp:txXfrm>
        <a:off x="2655788" y="3395324"/>
        <a:ext cx="226288" cy="226897"/>
      </dsp:txXfrm>
    </dsp:sp>
    <dsp:sp modelId="{D6C28852-16B0-49EE-ADC6-0EA15AF46B2A}">
      <dsp:nvSpPr>
        <dsp:cNvPr id="0" name=""/>
        <dsp:cNvSpPr/>
      </dsp:nvSpPr>
      <dsp:spPr>
        <a:xfrm>
          <a:off x="3131542" y="3051317"/>
          <a:ext cx="1524853" cy="914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10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Penetapan </a:t>
          </a:r>
          <a:r>
            <a:rPr lang="en-US" sz="110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</a:t>
          </a:r>
          <a:r>
            <a:rPr lang="id-ID" sz="110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emenang</a:t>
          </a:r>
          <a:endParaRPr lang="en-ID" sz="1100" u="none" strike="noStrike" kern="1200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sp:txBody>
      <dsp:txXfrm>
        <a:off x="3158339" y="3078114"/>
        <a:ext cx="1471259" cy="861318"/>
      </dsp:txXfrm>
    </dsp:sp>
    <dsp:sp modelId="{C5B3E062-495F-4D47-9B61-2C24E5386B4D}">
      <dsp:nvSpPr>
        <dsp:cNvPr id="0" name=""/>
        <dsp:cNvSpPr/>
      </dsp:nvSpPr>
      <dsp:spPr>
        <a:xfrm>
          <a:off x="4790583" y="3319691"/>
          <a:ext cx="323268" cy="378163"/>
        </a:xfrm>
        <a:prstGeom prst="rightArrow">
          <a:avLst>
            <a:gd name="adj1" fmla="val 60000"/>
            <a:gd name="adj2" fmla="val 50000"/>
          </a:avLst>
        </a:prstGeom>
        <a:solidFill>
          <a:srgbClr val="C82E2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 dirty="0">
            <a:latin typeface="Sora" pitchFamily="2" charset="0"/>
            <a:cs typeface="Sora" pitchFamily="2" charset="0"/>
          </a:endParaRPr>
        </a:p>
      </dsp:txBody>
      <dsp:txXfrm>
        <a:off x="4790583" y="3395324"/>
        <a:ext cx="226288" cy="226897"/>
      </dsp:txXfrm>
    </dsp:sp>
    <dsp:sp modelId="{5A1F33FB-08DB-41A7-80DF-215B67FE2297}">
      <dsp:nvSpPr>
        <dsp:cNvPr id="0" name=""/>
        <dsp:cNvSpPr/>
      </dsp:nvSpPr>
      <dsp:spPr>
        <a:xfrm>
          <a:off x="5266337" y="3051317"/>
          <a:ext cx="1524853" cy="914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10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Pengumuman </a:t>
          </a:r>
          <a:r>
            <a:rPr lang="en-US" sz="110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Hasil </a:t>
          </a:r>
          <a:r>
            <a:rPr lang="en-US" sz="1100" u="none" strike="noStrike" kern="1200" dirty="0" err="1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Pelelangan</a:t>
          </a:r>
          <a:endParaRPr lang="en-ID" sz="1100" u="none" strike="noStrike" kern="1200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sp:txBody>
      <dsp:txXfrm>
        <a:off x="5293134" y="3078114"/>
        <a:ext cx="1471259" cy="861318"/>
      </dsp:txXfrm>
    </dsp:sp>
    <dsp:sp modelId="{4E0D8475-2372-40AB-84C7-3AF4ECF2FECC}">
      <dsp:nvSpPr>
        <dsp:cNvPr id="0" name=""/>
        <dsp:cNvSpPr/>
      </dsp:nvSpPr>
      <dsp:spPr>
        <a:xfrm>
          <a:off x="6925378" y="3319691"/>
          <a:ext cx="323268" cy="378163"/>
        </a:xfrm>
        <a:prstGeom prst="rightArrow">
          <a:avLst>
            <a:gd name="adj1" fmla="val 60000"/>
            <a:gd name="adj2" fmla="val 50000"/>
          </a:avLst>
        </a:prstGeom>
        <a:solidFill>
          <a:srgbClr val="C82E2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 dirty="0">
            <a:latin typeface="Sora" pitchFamily="2" charset="0"/>
            <a:cs typeface="Sora" pitchFamily="2" charset="0"/>
          </a:endParaRPr>
        </a:p>
      </dsp:txBody>
      <dsp:txXfrm>
        <a:off x="6925378" y="3395324"/>
        <a:ext cx="226288" cy="226897"/>
      </dsp:txXfrm>
    </dsp:sp>
    <dsp:sp modelId="{6B7E49EB-6BC4-4266-9990-ABEE4AA40F9B}">
      <dsp:nvSpPr>
        <dsp:cNvPr id="0" name=""/>
        <dsp:cNvSpPr/>
      </dsp:nvSpPr>
      <dsp:spPr>
        <a:xfrm>
          <a:off x="7401132" y="3051317"/>
          <a:ext cx="1524853" cy="914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10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Sanggah Terhadap Hasil Pelelangan</a:t>
          </a:r>
          <a:endParaRPr lang="en-ID" sz="1100" u="none" strike="noStrike" kern="1200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sp:txBody>
      <dsp:txXfrm>
        <a:off x="7427929" y="3078114"/>
        <a:ext cx="1471259" cy="861318"/>
      </dsp:txXfrm>
    </dsp:sp>
    <dsp:sp modelId="{A39A2E5E-359D-441A-8B26-74038181AA88}">
      <dsp:nvSpPr>
        <dsp:cNvPr id="0" name=""/>
        <dsp:cNvSpPr/>
      </dsp:nvSpPr>
      <dsp:spPr>
        <a:xfrm>
          <a:off x="9060173" y="3319691"/>
          <a:ext cx="323268" cy="378163"/>
        </a:xfrm>
        <a:prstGeom prst="rightArrow">
          <a:avLst>
            <a:gd name="adj1" fmla="val 60000"/>
            <a:gd name="adj2" fmla="val 50000"/>
          </a:avLst>
        </a:prstGeom>
        <a:solidFill>
          <a:srgbClr val="C82E2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 dirty="0">
            <a:latin typeface="Sora" pitchFamily="2" charset="0"/>
            <a:cs typeface="Sora" pitchFamily="2" charset="0"/>
          </a:endParaRPr>
        </a:p>
      </dsp:txBody>
      <dsp:txXfrm>
        <a:off x="9060173" y="3395324"/>
        <a:ext cx="226288" cy="226897"/>
      </dsp:txXfrm>
    </dsp:sp>
    <dsp:sp modelId="{22064AEB-D3EE-4200-B44A-8CA95566D7CB}">
      <dsp:nvSpPr>
        <dsp:cNvPr id="0" name=""/>
        <dsp:cNvSpPr/>
      </dsp:nvSpPr>
      <dsp:spPr>
        <a:xfrm>
          <a:off x="9535927" y="3051317"/>
          <a:ext cx="1524853" cy="914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100" u="none" strike="noStrike" kern="1200" dirty="0">
              <a:effectLst/>
              <a:latin typeface="Sora" pitchFamily="2" charset="0"/>
              <a:ea typeface="Bookman Old Style" panose="02050604050505020204" pitchFamily="18" charset="0"/>
              <a:cs typeface="Sora" pitchFamily="2" charset="0"/>
            </a:rPr>
            <a:t>Penerbitan Surat Penunjukan Pemenang Pelelangan</a:t>
          </a:r>
          <a:endParaRPr lang="en-ID" sz="1100" u="none" strike="noStrike" kern="1200" dirty="0"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sp:txBody>
      <dsp:txXfrm>
        <a:off x="9562724" y="3078114"/>
        <a:ext cx="1471259" cy="861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77A32-D74D-48F1-99B4-CADF2BDC4B17}">
      <dsp:nvSpPr>
        <dsp:cNvPr id="0" name=""/>
        <dsp:cNvSpPr/>
      </dsp:nvSpPr>
      <dsp:spPr>
        <a:xfrm>
          <a:off x="5578" y="13738"/>
          <a:ext cx="1729222" cy="1037533"/>
        </a:xfrm>
        <a:prstGeom prst="round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prst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050" kern="1200" dirty="0">
              <a:latin typeface="Sora" pitchFamily="2" charset="0"/>
              <a:cs typeface="Sora" pitchFamily="2" charset="0"/>
            </a:rPr>
            <a:t>P</a:t>
          </a:r>
          <a:r>
            <a:rPr lang="id-ID" sz="1050" kern="1200" dirty="0">
              <a:latin typeface="Sora" pitchFamily="2" charset="0"/>
              <a:cs typeface="Sora" pitchFamily="2" charset="0"/>
            </a:rPr>
            <a:t>engumuman Pengadaan</a:t>
          </a:r>
          <a:endParaRPr lang="en-ID" sz="1050" u="none" strike="noStrik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Sora" pitchFamily="2" charset="0"/>
            <a:ea typeface="Bookman Old Style" panose="02050604050505020204" pitchFamily="18" charset="0"/>
            <a:cs typeface="Sora" pitchFamily="2" charset="0"/>
          </a:endParaRPr>
        </a:p>
      </dsp:txBody>
      <dsp:txXfrm>
        <a:off x="56226" y="64386"/>
        <a:ext cx="1627926" cy="936237"/>
      </dsp:txXfrm>
    </dsp:sp>
    <dsp:sp modelId="{A1943BC5-7FF4-48B4-94F0-A690D470C3FB}">
      <dsp:nvSpPr>
        <dsp:cNvPr id="0" name=""/>
        <dsp:cNvSpPr/>
      </dsp:nvSpPr>
      <dsp:spPr>
        <a:xfrm>
          <a:off x="1886971" y="318081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 dirty="0">
            <a:solidFill>
              <a:schemeClr val="tx1"/>
            </a:solidFill>
            <a:latin typeface="Sora" pitchFamily="2" charset="0"/>
            <a:cs typeface="Sora" pitchFamily="2" charset="0"/>
          </a:endParaRPr>
        </a:p>
      </dsp:txBody>
      <dsp:txXfrm>
        <a:off x="1886971" y="403850"/>
        <a:ext cx="256617" cy="257309"/>
      </dsp:txXfrm>
    </dsp:sp>
    <dsp:sp modelId="{4F8E3980-6BFC-4D22-B836-2C19BC080945}">
      <dsp:nvSpPr>
        <dsp:cNvPr id="0" name=""/>
        <dsp:cNvSpPr/>
      </dsp:nvSpPr>
      <dsp:spPr>
        <a:xfrm>
          <a:off x="2426489" y="13738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prst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050" kern="1200" dirty="0" err="1">
              <a:latin typeface="Sora" pitchFamily="2" charset="0"/>
              <a:cs typeface="Sora" pitchFamily="2" charset="0"/>
            </a:rPr>
            <a:t>Pendaftaran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dan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Penyampaian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Dokumen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Surat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Kerahasiaan</a:t>
          </a: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>
        <a:off x="2456877" y="44126"/>
        <a:ext cx="1668446" cy="976757"/>
      </dsp:txXfrm>
    </dsp:sp>
    <dsp:sp modelId="{7290BC8A-BC3D-4A56-A754-F22B6C0361E3}">
      <dsp:nvSpPr>
        <dsp:cNvPr id="0" name=""/>
        <dsp:cNvSpPr/>
      </dsp:nvSpPr>
      <dsp:spPr>
        <a:xfrm rot="13392">
          <a:off x="4307881" y="322756"/>
          <a:ext cx="366597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>
        <a:off x="4307881" y="408311"/>
        <a:ext cx="256618" cy="257309"/>
      </dsp:txXfrm>
    </dsp:sp>
    <dsp:sp modelId="{643D8CC7-87A3-4004-88AD-FD2F2FC11320}">
      <dsp:nvSpPr>
        <dsp:cNvPr id="0" name=""/>
        <dsp:cNvSpPr/>
      </dsp:nvSpPr>
      <dsp:spPr>
        <a:xfrm>
          <a:off x="4847400" y="23169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prst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100" b="0" kern="1200" dirty="0" err="1">
              <a:latin typeface="Sora" pitchFamily="2" charset="0"/>
              <a:cs typeface="Sora" pitchFamily="2" charset="0"/>
            </a:rPr>
            <a:t>Penyampaian</a:t>
          </a:r>
          <a:r>
            <a:rPr lang="en-ID" sz="1100" b="0" kern="1200" dirty="0">
              <a:latin typeface="Sora" pitchFamily="2" charset="0"/>
              <a:cs typeface="Sora" pitchFamily="2" charset="0"/>
            </a:rPr>
            <a:t> </a:t>
          </a:r>
          <a:r>
            <a:rPr lang="en-ID" sz="1100" b="0" kern="1200" dirty="0" err="1">
              <a:latin typeface="Sora" pitchFamily="2" charset="0"/>
              <a:cs typeface="Sora" pitchFamily="2" charset="0"/>
            </a:rPr>
            <a:t>Dokumen</a:t>
          </a:r>
          <a:r>
            <a:rPr lang="en-ID" sz="1100" b="0" kern="1200" dirty="0">
              <a:latin typeface="Sora" pitchFamily="2" charset="0"/>
              <a:cs typeface="Sora" pitchFamily="2" charset="0"/>
            </a:rPr>
            <a:t> </a:t>
          </a:r>
          <a:r>
            <a:rPr lang="en-ID" sz="1100" b="0" kern="1200" dirty="0" err="1">
              <a:latin typeface="Sora" pitchFamily="2" charset="0"/>
              <a:cs typeface="Sora" pitchFamily="2" charset="0"/>
            </a:rPr>
            <a:t>Pengadaan</a:t>
          </a:r>
          <a:endParaRPr lang="en-ID" sz="1100" b="0" kern="1200" dirty="0">
            <a:latin typeface="Sora" pitchFamily="2" charset="0"/>
            <a:cs typeface="Sora" pitchFamily="2" charset="0"/>
          </a:endParaRPr>
        </a:p>
      </dsp:txBody>
      <dsp:txXfrm>
        <a:off x="4877788" y="53557"/>
        <a:ext cx="1668446" cy="976757"/>
      </dsp:txXfrm>
    </dsp:sp>
    <dsp:sp modelId="{5AA95158-2BB7-4B30-80FE-E73CF19BC57B}">
      <dsp:nvSpPr>
        <dsp:cNvPr id="0" name=""/>
        <dsp:cNvSpPr/>
      </dsp:nvSpPr>
      <dsp:spPr>
        <a:xfrm rot="21586608">
          <a:off x="6728792" y="322837"/>
          <a:ext cx="366597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>
        <a:off x="6728792" y="408820"/>
        <a:ext cx="256618" cy="257309"/>
      </dsp:txXfrm>
    </dsp:sp>
    <dsp:sp modelId="{BEC72B61-A5AF-47F6-A09C-B492AD893A20}">
      <dsp:nvSpPr>
        <dsp:cNvPr id="0" name=""/>
        <dsp:cNvSpPr/>
      </dsp:nvSpPr>
      <dsp:spPr>
        <a:xfrm>
          <a:off x="7268311" y="13738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050" kern="1200" dirty="0" err="1">
              <a:latin typeface="Sora" pitchFamily="2" charset="0"/>
              <a:cs typeface="Sora" pitchFamily="2" charset="0"/>
            </a:rPr>
            <a:t>Pemberian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Penjelasan</a:t>
          </a: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>
        <a:off x="7298699" y="44126"/>
        <a:ext cx="1668446" cy="976757"/>
      </dsp:txXfrm>
    </dsp:sp>
    <dsp:sp modelId="{4B2B0CC1-A534-478F-AC32-202DC50EC854}">
      <dsp:nvSpPr>
        <dsp:cNvPr id="0" name=""/>
        <dsp:cNvSpPr/>
      </dsp:nvSpPr>
      <dsp:spPr>
        <a:xfrm>
          <a:off x="9149705" y="318081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>
        <a:off x="9149705" y="403850"/>
        <a:ext cx="256617" cy="257309"/>
      </dsp:txXfrm>
    </dsp:sp>
    <dsp:sp modelId="{C32F4FD2-3415-43B2-89E9-D7D19618D818}">
      <dsp:nvSpPr>
        <dsp:cNvPr id="0" name=""/>
        <dsp:cNvSpPr/>
      </dsp:nvSpPr>
      <dsp:spPr>
        <a:xfrm>
          <a:off x="9689222" y="13738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050" b="0" kern="1200" dirty="0" err="1">
              <a:latin typeface="Sora" pitchFamily="2" charset="0"/>
              <a:cs typeface="Sora" pitchFamily="2" charset="0"/>
            </a:rPr>
            <a:t>Pemasukan</a:t>
          </a:r>
          <a:r>
            <a:rPr lang="en-ID" sz="1050" b="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b="0" kern="1200" dirty="0" err="1">
              <a:latin typeface="Sora" pitchFamily="2" charset="0"/>
              <a:cs typeface="Sora" pitchFamily="2" charset="0"/>
            </a:rPr>
            <a:t>Dokumen</a:t>
          </a:r>
          <a:r>
            <a:rPr lang="en-ID" sz="1050" b="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b="0" kern="1200" dirty="0" err="1">
              <a:latin typeface="Sora" pitchFamily="2" charset="0"/>
              <a:cs typeface="Sora" pitchFamily="2" charset="0"/>
            </a:rPr>
            <a:t>Kualifikasi</a:t>
          </a:r>
          <a:r>
            <a:rPr lang="en-ID" sz="1050" b="0" kern="1200" dirty="0">
              <a:latin typeface="Sora" pitchFamily="2" charset="0"/>
              <a:cs typeface="Sora" pitchFamily="2" charset="0"/>
            </a:rPr>
            <a:t> dan </a:t>
          </a:r>
          <a:r>
            <a:rPr lang="en-ID" sz="1050" b="0" kern="1200" dirty="0" err="1">
              <a:latin typeface="Sora" pitchFamily="2" charset="0"/>
              <a:cs typeface="Sora" pitchFamily="2" charset="0"/>
            </a:rPr>
            <a:t>Dokumen</a:t>
          </a:r>
          <a:r>
            <a:rPr lang="en-ID" sz="1050" b="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b="0" kern="1200" dirty="0" err="1">
              <a:latin typeface="Sora" pitchFamily="2" charset="0"/>
              <a:cs typeface="Sora" pitchFamily="2" charset="0"/>
            </a:rPr>
            <a:t>Penawaran</a:t>
          </a:r>
          <a:endParaRPr lang="en-ID" sz="1050" b="0" kern="1200" dirty="0">
            <a:latin typeface="Sora" pitchFamily="2" charset="0"/>
            <a:cs typeface="Sora" pitchFamily="2" charset="0"/>
          </a:endParaRPr>
        </a:p>
      </dsp:txBody>
      <dsp:txXfrm>
        <a:off x="9719610" y="44126"/>
        <a:ext cx="1668446" cy="976757"/>
      </dsp:txXfrm>
    </dsp:sp>
    <dsp:sp modelId="{F22B52EA-659C-4F4C-B4DF-6A583491E28F}">
      <dsp:nvSpPr>
        <dsp:cNvPr id="0" name=""/>
        <dsp:cNvSpPr/>
      </dsp:nvSpPr>
      <dsp:spPr>
        <a:xfrm rot="5400000">
          <a:off x="10370536" y="1172317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 rot="-5400000">
        <a:off x="10425179" y="1203443"/>
        <a:ext cx="257309" cy="256617"/>
      </dsp:txXfrm>
    </dsp:sp>
    <dsp:sp modelId="{E0142F85-3EFA-4350-BB58-B4560B96E9D5}">
      <dsp:nvSpPr>
        <dsp:cNvPr id="0" name=""/>
        <dsp:cNvSpPr/>
      </dsp:nvSpPr>
      <dsp:spPr>
        <a:xfrm>
          <a:off x="9689222" y="1742960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050" kern="1200" dirty="0" err="1">
              <a:latin typeface="Sora" pitchFamily="2" charset="0"/>
              <a:cs typeface="Sora" pitchFamily="2" charset="0"/>
            </a:rPr>
            <a:t>Penyampaian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Undangan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Dan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Pembukaan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Dokumen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Kualifikasi</a:t>
          </a:r>
          <a:r>
            <a:rPr lang="en-ID" sz="1050" kern="1200" dirty="0">
              <a:latin typeface="Sora" pitchFamily="2" charset="0"/>
              <a:cs typeface="Sora" pitchFamily="2" charset="0"/>
            </a:rPr>
            <a:t> Dan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Dokumen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Penawaran</a:t>
          </a: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>
        <a:off x="9719610" y="1773348"/>
        <a:ext cx="1668446" cy="976757"/>
      </dsp:txXfrm>
    </dsp:sp>
    <dsp:sp modelId="{6B347988-A8A0-473F-A849-4077D387AFFC}">
      <dsp:nvSpPr>
        <dsp:cNvPr id="0" name=""/>
        <dsp:cNvSpPr/>
      </dsp:nvSpPr>
      <dsp:spPr>
        <a:xfrm rot="10800000">
          <a:off x="9170455" y="2047303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 rot="10800000">
        <a:off x="9280433" y="2133072"/>
        <a:ext cx="256617" cy="257309"/>
      </dsp:txXfrm>
    </dsp:sp>
    <dsp:sp modelId="{480B4CDC-8C18-4164-A496-1973493B5F26}">
      <dsp:nvSpPr>
        <dsp:cNvPr id="0" name=""/>
        <dsp:cNvSpPr/>
      </dsp:nvSpPr>
      <dsp:spPr>
        <a:xfrm>
          <a:off x="7268311" y="1742960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050" kern="1200" dirty="0" err="1">
              <a:latin typeface="Sora" pitchFamily="2" charset="0"/>
              <a:cs typeface="Sora" pitchFamily="2" charset="0"/>
            </a:rPr>
            <a:t>Evaluasi</a:t>
          </a:r>
          <a:r>
            <a:rPr lang="en-ID" sz="105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Dokumen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Kualifikasi</a:t>
          </a: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>
        <a:off x="7298699" y="1773348"/>
        <a:ext cx="1668446" cy="976757"/>
      </dsp:txXfrm>
    </dsp:sp>
    <dsp:sp modelId="{AFD1091D-CE51-495B-8969-CC38F4EF0646}">
      <dsp:nvSpPr>
        <dsp:cNvPr id="0" name=""/>
        <dsp:cNvSpPr/>
      </dsp:nvSpPr>
      <dsp:spPr>
        <a:xfrm rot="10800000">
          <a:off x="6749544" y="2047303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 rot="10800000">
        <a:off x="6859522" y="2133072"/>
        <a:ext cx="256617" cy="257309"/>
      </dsp:txXfrm>
    </dsp:sp>
    <dsp:sp modelId="{9977F14B-924C-41DB-8C10-1909B7D4E9B4}">
      <dsp:nvSpPr>
        <dsp:cNvPr id="0" name=""/>
        <dsp:cNvSpPr/>
      </dsp:nvSpPr>
      <dsp:spPr>
        <a:xfrm>
          <a:off x="4847400" y="1742960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050" kern="1200" dirty="0" err="1">
              <a:latin typeface="Sora" pitchFamily="2" charset="0"/>
              <a:cs typeface="Sora" pitchFamily="2" charset="0"/>
            </a:rPr>
            <a:t>Evaluasi</a:t>
          </a:r>
          <a:r>
            <a:rPr lang="en-ID" sz="105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Dokumen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Penawaran</a:t>
          </a: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>
        <a:off x="4877788" y="1773348"/>
        <a:ext cx="1668446" cy="976757"/>
      </dsp:txXfrm>
    </dsp:sp>
    <dsp:sp modelId="{7C7735A8-578E-48DB-940F-362068224557}">
      <dsp:nvSpPr>
        <dsp:cNvPr id="0" name=""/>
        <dsp:cNvSpPr/>
      </dsp:nvSpPr>
      <dsp:spPr>
        <a:xfrm rot="10800000">
          <a:off x="4328633" y="2047303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 rot="10800000">
        <a:off x="4438611" y="2133072"/>
        <a:ext cx="256617" cy="257309"/>
      </dsp:txXfrm>
    </dsp:sp>
    <dsp:sp modelId="{829D0681-5022-4D97-988A-66344A7336F5}">
      <dsp:nvSpPr>
        <dsp:cNvPr id="0" name=""/>
        <dsp:cNvSpPr/>
      </dsp:nvSpPr>
      <dsp:spPr>
        <a:xfrm>
          <a:off x="2426489" y="1742960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050" kern="1200" dirty="0" err="1">
              <a:latin typeface="Sora" pitchFamily="2" charset="0"/>
              <a:cs typeface="Sora" pitchFamily="2" charset="0"/>
            </a:rPr>
            <a:t>Negosiasi</a:t>
          </a:r>
          <a:r>
            <a:rPr lang="en-ID" sz="105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Dokumen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Penawaran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(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Dalam</a:t>
          </a:r>
          <a:r>
            <a:rPr lang="en-ID" sz="1050" kern="1200" dirty="0">
              <a:latin typeface="Sora" pitchFamily="2" charset="0"/>
              <a:cs typeface="Sora" pitchFamily="2" charset="0"/>
            </a:rPr>
            <a:t> Hal Hanya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Terdapat</a:t>
          </a:r>
          <a:r>
            <a:rPr lang="en-ID" sz="1050" kern="1200" dirty="0">
              <a:latin typeface="Sora" pitchFamily="2" charset="0"/>
              <a:cs typeface="Sora" pitchFamily="2" charset="0"/>
            </a:rPr>
            <a:t> 1 (Satu)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Peserta</a:t>
          </a:r>
          <a:r>
            <a:rPr lang="en-ID" sz="1050" kern="1200" dirty="0">
              <a:latin typeface="Sora" pitchFamily="2" charset="0"/>
              <a:cs typeface="Sora" pitchFamily="2" charset="0"/>
            </a:rPr>
            <a:t> Yang Lulus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Evaluasi</a:t>
          </a:r>
          <a:r>
            <a:rPr lang="en-ID" sz="105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Penawaran</a:t>
          </a:r>
          <a:r>
            <a:rPr lang="en-ID" sz="1050" kern="1200" dirty="0">
              <a:latin typeface="Sora" pitchFamily="2" charset="0"/>
              <a:cs typeface="Sora" pitchFamily="2" charset="0"/>
            </a:rPr>
            <a:t>)</a:t>
          </a:r>
        </a:p>
      </dsp:txBody>
      <dsp:txXfrm>
        <a:off x="2456877" y="1773348"/>
        <a:ext cx="1668446" cy="976757"/>
      </dsp:txXfrm>
    </dsp:sp>
    <dsp:sp modelId="{AF4B2A9B-6229-422A-A503-8CDA9E567042}">
      <dsp:nvSpPr>
        <dsp:cNvPr id="0" name=""/>
        <dsp:cNvSpPr/>
      </dsp:nvSpPr>
      <dsp:spPr>
        <a:xfrm rot="10800000">
          <a:off x="1907722" y="2047303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 rot="10800000">
        <a:off x="2017700" y="2133072"/>
        <a:ext cx="256617" cy="257309"/>
      </dsp:txXfrm>
    </dsp:sp>
    <dsp:sp modelId="{CDC42188-36B8-477D-8FFC-552994B141FC}">
      <dsp:nvSpPr>
        <dsp:cNvPr id="0" name=""/>
        <dsp:cNvSpPr/>
      </dsp:nvSpPr>
      <dsp:spPr>
        <a:xfrm>
          <a:off x="5578" y="1742960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050" kern="1200" dirty="0" err="1">
              <a:latin typeface="Sora" pitchFamily="2" charset="0"/>
              <a:cs typeface="Sora" pitchFamily="2" charset="0"/>
            </a:rPr>
            <a:t>Penerbitan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Berita</a:t>
          </a:r>
          <a:r>
            <a:rPr lang="en-ID" sz="1050" kern="1200" dirty="0">
              <a:latin typeface="Sora" pitchFamily="2" charset="0"/>
              <a:cs typeface="Sora" pitchFamily="2" charset="0"/>
            </a:rPr>
            <a:t> Acara Hasil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Pelelangan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(BAHP)</a:t>
          </a:r>
        </a:p>
      </dsp:txBody>
      <dsp:txXfrm>
        <a:off x="35966" y="1773348"/>
        <a:ext cx="1668446" cy="976757"/>
      </dsp:txXfrm>
    </dsp:sp>
    <dsp:sp modelId="{EA442BCD-5941-4985-91C6-2690AE3194F9}">
      <dsp:nvSpPr>
        <dsp:cNvPr id="0" name=""/>
        <dsp:cNvSpPr/>
      </dsp:nvSpPr>
      <dsp:spPr>
        <a:xfrm rot="5400000">
          <a:off x="686891" y="2901539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 rot="-5400000">
        <a:off x="741534" y="2932665"/>
        <a:ext cx="257309" cy="256617"/>
      </dsp:txXfrm>
    </dsp:sp>
    <dsp:sp modelId="{9C82B623-F046-46A5-AD2E-B2B51C248490}">
      <dsp:nvSpPr>
        <dsp:cNvPr id="0" name=""/>
        <dsp:cNvSpPr/>
      </dsp:nvSpPr>
      <dsp:spPr>
        <a:xfrm>
          <a:off x="5578" y="3472183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050" kern="1200" dirty="0" err="1">
              <a:latin typeface="Sora" pitchFamily="2" charset="0"/>
              <a:cs typeface="Sora" pitchFamily="2" charset="0"/>
            </a:rPr>
            <a:t>Penetapan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Pemenang</a:t>
          </a: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>
        <a:off x="35966" y="3502571"/>
        <a:ext cx="1668446" cy="976757"/>
      </dsp:txXfrm>
    </dsp:sp>
    <dsp:sp modelId="{75D4CCEF-F3F4-4B40-ACF2-F02B4AB7DF85}">
      <dsp:nvSpPr>
        <dsp:cNvPr id="0" name=""/>
        <dsp:cNvSpPr/>
      </dsp:nvSpPr>
      <dsp:spPr>
        <a:xfrm>
          <a:off x="1886971" y="3776526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>
        <a:off x="1886971" y="3862295"/>
        <a:ext cx="256617" cy="257309"/>
      </dsp:txXfrm>
    </dsp:sp>
    <dsp:sp modelId="{BAB7F148-361C-4789-AF26-FC09BD586216}">
      <dsp:nvSpPr>
        <dsp:cNvPr id="0" name=""/>
        <dsp:cNvSpPr/>
      </dsp:nvSpPr>
      <dsp:spPr>
        <a:xfrm>
          <a:off x="2426489" y="3472183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050" kern="1200" dirty="0" err="1">
              <a:latin typeface="Sora" pitchFamily="2" charset="0"/>
              <a:cs typeface="Sora" pitchFamily="2" charset="0"/>
            </a:rPr>
            <a:t>Pengumuman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Hasil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Pelelangan</a:t>
          </a: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>
        <a:off x="2456877" y="3502571"/>
        <a:ext cx="1668446" cy="976757"/>
      </dsp:txXfrm>
    </dsp:sp>
    <dsp:sp modelId="{1DCAD18A-E4B6-4006-AB76-31813858F6D6}">
      <dsp:nvSpPr>
        <dsp:cNvPr id="0" name=""/>
        <dsp:cNvSpPr/>
      </dsp:nvSpPr>
      <dsp:spPr>
        <a:xfrm>
          <a:off x="4307883" y="3776526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>
        <a:off x="4307883" y="3862295"/>
        <a:ext cx="256617" cy="257309"/>
      </dsp:txXfrm>
    </dsp:sp>
    <dsp:sp modelId="{9FD78BC9-1DE5-4F54-AD8F-DDF7D7866A77}">
      <dsp:nvSpPr>
        <dsp:cNvPr id="0" name=""/>
        <dsp:cNvSpPr/>
      </dsp:nvSpPr>
      <dsp:spPr>
        <a:xfrm>
          <a:off x="4847400" y="3472183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050" kern="1200" dirty="0" err="1">
              <a:latin typeface="Sora" pitchFamily="2" charset="0"/>
              <a:cs typeface="Sora" pitchFamily="2" charset="0"/>
            </a:rPr>
            <a:t>Sanggah</a:t>
          </a:r>
          <a:r>
            <a:rPr lang="en-ID" sz="105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Terhadap</a:t>
          </a:r>
          <a:r>
            <a:rPr lang="en-ID" sz="1050" kern="1200" dirty="0">
              <a:latin typeface="Sora" pitchFamily="2" charset="0"/>
              <a:cs typeface="Sora" pitchFamily="2" charset="0"/>
            </a:rPr>
            <a:t> Hasil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Pelelangan</a:t>
          </a: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>
        <a:off x="4877788" y="3502571"/>
        <a:ext cx="1668446" cy="976757"/>
      </dsp:txXfrm>
    </dsp:sp>
    <dsp:sp modelId="{2AC4945D-AD02-4283-841B-9862B7A943A3}">
      <dsp:nvSpPr>
        <dsp:cNvPr id="0" name=""/>
        <dsp:cNvSpPr/>
      </dsp:nvSpPr>
      <dsp:spPr>
        <a:xfrm>
          <a:off x="6728794" y="3776526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>
        <a:off x="6728794" y="3862295"/>
        <a:ext cx="256617" cy="257309"/>
      </dsp:txXfrm>
    </dsp:sp>
    <dsp:sp modelId="{7CA35238-BECC-4950-996B-2AD69EE58FB6}">
      <dsp:nvSpPr>
        <dsp:cNvPr id="0" name=""/>
        <dsp:cNvSpPr/>
      </dsp:nvSpPr>
      <dsp:spPr>
        <a:xfrm>
          <a:off x="7268311" y="3472183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1050" kern="1200" dirty="0" err="1">
              <a:latin typeface="Sora" pitchFamily="2" charset="0"/>
              <a:cs typeface="Sora" pitchFamily="2" charset="0"/>
            </a:rPr>
            <a:t>Penerbitan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Surat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Penunjukan</a:t>
          </a:r>
          <a:r>
            <a:rPr lang="en-ID" sz="105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Pemenang</a:t>
          </a:r>
          <a:r>
            <a:rPr lang="en-ID" sz="1050" kern="1200" dirty="0">
              <a:latin typeface="Sora" pitchFamily="2" charset="0"/>
              <a:cs typeface="Sora" pitchFamily="2" charset="0"/>
            </a:rPr>
            <a:t> </a:t>
          </a:r>
          <a:r>
            <a:rPr lang="en-ID" sz="1050" kern="1200" dirty="0" err="1">
              <a:latin typeface="Sora" pitchFamily="2" charset="0"/>
              <a:cs typeface="Sora" pitchFamily="2" charset="0"/>
            </a:rPr>
            <a:t>Pelelangan</a:t>
          </a:r>
          <a:endParaRPr lang="en-ID" sz="1050" kern="1200" dirty="0">
            <a:latin typeface="Sora" pitchFamily="2" charset="0"/>
            <a:cs typeface="Sora" pitchFamily="2" charset="0"/>
          </a:endParaRPr>
        </a:p>
      </dsp:txBody>
      <dsp:txXfrm>
        <a:off x="7298699" y="3502571"/>
        <a:ext cx="1668446" cy="976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77A32-D74D-48F1-99B4-CADF2BDC4B17}">
      <dsp:nvSpPr>
        <dsp:cNvPr id="0" name=""/>
        <dsp:cNvSpPr/>
      </dsp:nvSpPr>
      <dsp:spPr>
        <a:xfrm>
          <a:off x="0" y="621092"/>
          <a:ext cx="1428002" cy="85680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10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Pengiriman Undangan</a:t>
          </a:r>
          <a:endParaRPr lang="en-ID" sz="1100" kern="1200" dirty="0">
            <a:latin typeface="Sora Light" pitchFamily="2" charset="0"/>
            <a:cs typeface="Sora Light" pitchFamily="2" charset="0"/>
          </a:endParaRPr>
        </a:p>
      </dsp:txBody>
      <dsp:txXfrm>
        <a:off x="41826" y="662918"/>
        <a:ext cx="1344350" cy="773149"/>
      </dsp:txXfrm>
    </dsp:sp>
    <dsp:sp modelId="{A1943BC5-7FF4-48B4-94F0-A690D470C3FB}">
      <dsp:nvSpPr>
        <dsp:cNvPr id="0" name=""/>
        <dsp:cNvSpPr/>
      </dsp:nvSpPr>
      <dsp:spPr>
        <a:xfrm>
          <a:off x="1553667" y="872421"/>
          <a:ext cx="302736" cy="354144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900" kern="1200" dirty="0">
            <a:solidFill>
              <a:schemeClr val="tx1"/>
            </a:solidFill>
            <a:latin typeface="Sora Light" pitchFamily="2" charset="0"/>
            <a:cs typeface="Sora Light" pitchFamily="2" charset="0"/>
          </a:endParaRPr>
        </a:p>
      </dsp:txBody>
      <dsp:txXfrm>
        <a:off x="1553667" y="943250"/>
        <a:ext cx="211915" cy="212486"/>
      </dsp:txXfrm>
    </dsp:sp>
    <dsp:sp modelId="{64B08738-45B9-4F75-BC2E-4429D60A1FEE}">
      <dsp:nvSpPr>
        <dsp:cNvPr id="0" name=""/>
        <dsp:cNvSpPr/>
      </dsp:nvSpPr>
      <dsp:spPr>
        <a:xfrm>
          <a:off x="1999204" y="621092"/>
          <a:ext cx="1428002" cy="85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0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Penyampaian Dokumen Permintaan Proposal Dan Rancangan Perjanjian KPBU</a:t>
          </a:r>
          <a:endParaRPr lang="en-ID" sz="1000" u="none" strike="noStrike" kern="1200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sp:txBody>
      <dsp:txXfrm>
        <a:off x="2024299" y="646187"/>
        <a:ext cx="1377812" cy="806611"/>
      </dsp:txXfrm>
    </dsp:sp>
    <dsp:sp modelId="{F3F55CF4-3AFE-40BD-8639-5EF3A4CC40C5}">
      <dsp:nvSpPr>
        <dsp:cNvPr id="0" name=""/>
        <dsp:cNvSpPr/>
      </dsp:nvSpPr>
      <dsp:spPr>
        <a:xfrm>
          <a:off x="3552871" y="872421"/>
          <a:ext cx="302736" cy="354144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 dirty="0"/>
        </a:p>
      </dsp:txBody>
      <dsp:txXfrm>
        <a:off x="3552871" y="943250"/>
        <a:ext cx="211915" cy="212486"/>
      </dsp:txXfrm>
    </dsp:sp>
    <dsp:sp modelId="{438BAED6-CD6F-4C54-A372-6DEC6449EBBF}">
      <dsp:nvSpPr>
        <dsp:cNvPr id="0" name=""/>
        <dsp:cNvSpPr/>
      </dsp:nvSpPr>
      <dsp:spPr>
        <a:xfrm>
          <a:off x="3998408" y="621092"/>
          <a:ext cx="1428002" cy="85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10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Pemberian Penjelasan</a:t>
          </a:r>
          <a:endParaRPr lang="en-ID" sz="1100" u="none" strike="noStrike" kern="1200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sp:txBody>
      <dsp:txXfrm>
        <a:off x="4023503" y="646187"/>
        <a:ext cx="1377812" cy="806611"/>
      </dsp:txXfrm>
    </dsp:sp>
    <dsp:sp modelId="{5EE877BE-999F-4370-9E5B-C22B42D0FE38}">
      <dsp:nvSpPr>
        <dsp:cNvPr id="0" name=""/>
        <dsp:cNvSpPr/>
      </dsp:nvSpPr>
      <dsp:spPr>
        <a:xfrm>
          <a:off x="5552075" y="872421"/>
          <a:ext cx="302736" cy="354144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 dirty="0"/>
        </a:p>
      </dsp:txBody>
      <dsp:txXfrm>
        <a:off x="5552075" y="943250"/>
        <a:ext cx="211915" cy="212486"/>
      </dsp:txXfrm>
    </dsp:sp>
    <dsp:sp modelId="{6BF05143-2387-49B2-A95F-BD68206E7C10}">
      <dsp:nvSpPr>
        <dsp:cNvPr id="0" name=""/>
        <dsp:cNvSpPr/>
      </dsp:nvSpPr>
      <dsp:spPr>
        <a:xfrm>
          <a:off x="5997612" y="621092"/>
          <a:ext cx="1428002" cy="85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10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Pemasukan Dokumen Penawaran</a:t>
          </a:r>
          <a:endParaRPr lang="en-ID" sz="1100" u="none" strike="noStrike" kern="1200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sp:txBody>
      <dsp:txXfrm>
        <a:off x="6022707" y="646187"/>
        <a:ext cx="1377812" cy="806611"/>
      </dsp:txXfrm>
    </dsp:sp>
    <dsp:sp modelId="{524B4376-C44E-497B-9844-ABE4409475FC}">
      <dsp:nvSpPr>
        <dsp:cNvPr id="0" name=""/>
        <dsp:cNvSpPr/>
      </dsp:nvSpPr>
      <dsp:spPr>
        <a:xfrm>
          <a:off x="7551279" y="872421"/>
          <a:ext cx="302736" cy="354144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 dirty="0"/>
        </a:p>
      </dsp:txBody>
      <dsp:txXfrm>
        <a:off x="7551279" y="943250"/>
        <a:ext cx="211915" cy="212486"/>
      </dsp:txXfrm>
    </dsp:sp>
    <dsp:sp modelId="{36481A95-B61D-4CF6-81E1-54D7B07412C2}">
      <dsp:nvSpPr>
        <dsp:cNvPr id="0" name=""/>
        <dsp:cNvSpPr/>
      </dsp:nvSpPr>
      <dsp:spPr>
        <a:xfrm>
          <a:off x="7996816" y="621092"/>
          <a:ext cx="1428002" cy="85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0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Penyampaian </a:t>
          </a:r>
          <a:r>
            <a:rPr lang="en-US" sz="100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U</a:t>
          </a:r>
          <a:r>
            <a:rPr lang="id-ID" sz="100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ndangan </a:t>
          </a:r>
          <a:r>
            <a:rPr lang="en-US" sz="100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d</a:t>
          </a:r>
          <a:r>
            <a:rPr lang="id-ID" sz="100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an Pembukaan Dokumen Penawaran</a:t>
          </a:r>
          <a:endParaRPr lang="en-ID" sz="1000" u="none" strike="noStrike" kern="1200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sp:txBody>
      <dsp:txXfrm>
        <a:off x="8021911" y="646187"/>
        <a:ext cx="1377812" cy="806611"/>
      </dsp:txXfrm>
    </dsp:sp>
    <dsp:sp modelId="{BB9D119A-F1D2-4959-AF22-8249E504B5DD}">
      <dsp:nvSpPr>
        <dsp:cNvPr id="0" name=""/>
        <dsp:cNvSpPr/>
      </dsp:nvSpPr>
      <dsp:spPr>
        <a:xfrm>
          <a:off x="9550483" y="872421"/>
          <a:ext cx="302736" cy="354144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 dirty="0"/>
        </a:p>
      </dsp:txBody>
      <dsp:txXfrm>
        <a:off x="9550483" y="943250"/>
        <a:ext cx="211915" cy="212486"/>
      </dsp:txXfrm>
    </dsp:sp>
    <dsp:sp modelId="{3E86231F-C211-4D40-B52F-AE3BC57C92A8}">
      <dsp:nvSpPr>
        <dsp:cNvPr id="0" name=""/>
        <dsp:cNvSpPr/>
      </dsp:nvSpPr>
      <dsp:spPr>
        <a:xfrm>
          <a:off x="9996020" y="621092"/>
          <a:ext cx="1428002" cy="85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10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Evaluasi Dokumen Penawaran</a:t>
          </a:r>
          <a:endParaRPr lang="en-ID" sz="1100" u="none" strike="noStrike" kern="1200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sp:txBody>
      <dsp:txXfrm>
        <a:off x="10021115" y="646187"/>
        <a:ext cx="1377812" cy="806611"/>
      </dsp:txXfrm>
    </dsp:sp>
    <dsp:sp modelId="{FFDBD9D8-62AE-44C6-B6D6-A5A1E9A3FA76}">
      <dsp:nvSpPr>
        <dsp:cNvPr id="0" name=""/>
        <dsp:cNvSpPr/>
      </dsp:nvSpPr>
      <dsp:spPr>
        <a:xfrm rot="5400000">
          <a:off x="10558653" y="1577854"/>
          <a:ext cx="302736" cy="354144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 dirty="0"/>
        </a:p>
      </dsp:txBody>
      <dsp:txXfrm rot="-5400000">
        <a:off x="10603779" y="1603558"/>
        <a:ext cx="212486" cy="211915"/>
      </dsp:txXfrm>
    </dsp:sp>
    <dsp:sp modelId="{599B4935-D5E0-4672-B8CA-A732B02B18E5}">
      <dsp:nvSpPr>
        <dsp:cNvPr id="0" name=""/>
        <dsp:cNvSpPr/>
      </dsp:nvSpPr>
      <dsp:spPr>
        <a:xfrm>
          <a:off x="9996020" y="2049095"/>
          <a:ext cx="1428002" cy="85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Pemberitahuan Hasil Evaluasi Dokumen Penawaran</a:t>
          </a:r>
          <a:endParaRPr lang="en-ID" sz="1050" u="none" strike="noStrike" kern="1200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sp:txBody>
      <dsp:txXfrm>
        <a:off x="10021115" y="2074190"/>
        <a:ext cx="1377812" cy="806611"/>
      </dsp:txXfrm>
    </dsp:sp>
    <dsp:sp modelId="{53E4E5BC-9836-4857-82AE-5F060EAB73B9}">
      <dsp:nvSpPr>
        <dsp:cNvPr id="0" name=""/>
        <dsp:cNvSpPr/>
      </dsp:nvSpPr>
      <dsp:spPr>
        <a:xfrm rot="10800000">
          <a:off x="9567619" y="2300424"/>
          <a:ext cx="302736" cy="354144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 dirty="0"/>
        </a:p>
      </dsp:txBody>
      <dsp:txXfrm rot="10800000">
        <a:off x="9658440" y="2371253"/>
        <a:ext cx="211915" cy="212486"/>
      </dsp:txXfrm>
    </dsp:sp>
    <dsp:sp modelId="{EFAE71D9-1A43-4481-BC37-EB4D767FC713}">
      <dsp:nvSpPr>
        <dsp:cNvPr id="0" name=""/>
        <dsp:cNvSpPr/>
      </dsp:nvSpPr>
      <dsp:spPr>
        <a:xfrm>
          <a:off x="7996816" y="2049095"/>
          <a:ext cx="1428002" cy="85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Sanggah Terhadap </a:t>
          </a:r>
          <a:r>
            <a:rPr lang="en-US" sz="105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Hasil </a:t>
          </a:r>
          <a:r>
            <a:rPr lang="en-US" sz="105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Evaluasi</a:t>
          </a:r>
          <a:r>
            <a:rPr lang="en-US" sz="105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id-ID" sz="105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Dokumen Penawaran</a:t>
          </a:r>
          <a:endParaRPr lang="en-ID" sz="1050" u="none" strike="noStrike" kern="1200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sp:txBody>
      <dsp:txXfrm>
        <a:off x="8021911" y="2074190"/>
        <a:ext cx="1377812" cy="806611"/>
      </dsp:txXfrm>
    </dsp:sp>
    <dsp:sp modelId="{EBD3670C-0324-4A3D-89BD-A4352F3C81EE}">
      <dsp:nvSpPr>
        <dsp:cNvPr id="0" name=""/>
        <dsp:cNvSpPr/>
      </dsp:nvSpPr>
      <dsp:spPr>
        <a:xfrm rot="10800000">
          <a:off x="7568415" y="2300424"/>
          <a:ext cx="302736" cy="354144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 dirty="0"/>
        </a:p>
      </dsp:txBody>
      <dsp:txXfrm rot="10800000">
        <a:off x="7659236" y="2371253"/>
        <a:ext cx="211915" cy="212486"/>
      </dsp:txXfrm>
    </dsp:sp>
    <dsp:sp modelId="{35F1B9C4-503C-457D-9CB3-6BD0F546FACA}">
      <dsp:nvSpPr>
        <dsp:cNvPr id="0" name=""/>
        <dsp:cNvSpPr/>
      </dsp:nvSpPr>
      <dsp:spPr>
        <a:xfrm>
          <a:off x="5997612" y="2049095"/>
          <a:ext cx="1428002" cy="85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Undangan</a:t>
          </a:r>
          <a:r>
            <a:rPr lang="en-US" sz="1100" b="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100" b="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Kepada</a:t>
          </a:r>
          <a:r>
            <a:rPr lang="en-US" sz="1100" b="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100" b="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Peserta</a:t>
          </a:r>
          <a:r>
            <a:rPr lang="en-US" sz="1100" b="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Dialog</a:t>
          </a:r>
          <a:endParaRPr lang="en-ID" sz="1100" b="0" u="none" strike="noStrike" kern="1200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sp:txBody>
      <dsp:txXfrm>
        <a:off x="6022707" y="2074190"/>
        <a:ext cx="1377812" cy="806611"/>
      </dsp:txXfrm>
    </dsp:sp>
    <dsp:sp modelId="{7BF85ED6-F9E8-4C68-BE40-F1BA77774B77}">
      <dsp:nvSpPr>
        <dsp:cNvPr id="0" name=""/>
        <dsp:cNvSpPr/>
      </dsp:nvSpPr>
      <dsp:spPr>
        <a:xfrm rot="10800000">
          <a:off x="5569211" y="2300424"/>
          <a:ext cx="302736" cy="354144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 dirty="0"/>
        </a:p>
      </dsp:txBody>
      <dsp:txXfrm rot="10800000">
        <a:off x="5660032" y="2371253"/>
        <a:ext cx="211915" cy="212486"/>
      </dsp:txXfrm>
    </dsp:sp>
    <dsp:sp modelId="{69F1334D-7DCE-4C72-8646-09DA6743BD1C}">
      <dsp:nvSpPr>
        <dsp:cNvPr id="0" name=""/>
        <dsp:cNvSpPr/>
      </dsp:nvSpPr>
      <dsp:spPr>
        <a:xfrm>
          <a:off x="3998408" y="2049095"/>
          <a:ext cx="1428002" cy="85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050" b="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Dialog </a:t>
          </a:r>
          <a:r>
            <a:rPr lang="en-US" sz="1050" b="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Optimalisasi</a:t>
          </a:r>
          <a:r>
            <a:rPr lang="en-US" sz="1050" b="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Atas Hasil </a:t>
          </a:r>
          <a:r>
            <a:rPr lang="en-US" sz="1050" b="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Evaluasi</a:t>
          </a:r>
          <a:r>
            <a:rPr lang="en-US" sz="1050" b="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050" b="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Dokumen</a:t>
          </a:r>
          <a:r>
            <a:rPr lang="en-US" sz="1050" b="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050" b="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Penawaran</a:t>
          </a:r>
          <a:endParaRPr lang="en-ID" sz="1050" b="0" u="none" strike="noStrike" kern="1200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sp:txBody>
      <dsp:txXfrm>
        <a:off x="4023503" y="2074190"/>
        <a:ext cx="1377812" cy="806611"/>
      </dsp:txXfrm>
    </dsp:sp>
    <dsp:sp modelId="{AECC3576-EB54-40E3-9626-4FA04DF2A9F3}">
      <dsp:nvSpPr>
        <dsp:cNvPr id="0" name=""/>
        <dsp:cNvSpPr/>
      </dsp:nvSpPr>
      <dsp:spPr>
        <a:xfrm rot="10800000">
          <a:off x="3570007" y="2300424"/>
          <a:ext cx="302736" cy="354144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 dirty="0"/>
        </a:p>
      </dsp:txBody>
      <dsp:txXfrm rot="10800000">
        <a:off x="3660828" y="2371253"/>
        <a:ext cx="211915" cy="212486"/>
      </dsp:txXfrm>
    </dsp:sp>
    <dsp:sp modelId="{F50ACE84-7AC2-49EC-AE47-43B5EB6AE734}">
      <dsp:nvSpPr>
        <dsp:cNvPr id="0" name=""/>
        <dsp:cNvSpPr/>
      </dsp:nvSpPr>
      <dsp:spPr>
        <a:xfrm>
          <a:off x="1999204" y="2049095"/>
          <a:ext cx="1428002" cy="85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Pemasukan</a:t>
          </a:r>
          <a:r>
            <a:rPr lang="en-US" sz="1100" b="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id-ID" sz="1100" b="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Dokumen Penawaran</a:t>
          </a:r>
          <a:r>
            <a:rPr lang="en-US" sz="1100" b="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100" b="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Optimalisasi</a:t>
          </a:r>
          <a:endParaRPr lang="en-ID" sz="1100" b="0" u="none" strike="noStrike" kern="1200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sp:txBody>
      <dsp:txXfrm>
        <a:off x="2024299" y="2074190"/>
        <a:ext cx="1377812" cy="806611"/>
      </dsp:txXfrm>
    </dsp:sp>
    <dsp:sp modelId="{F88331B2-8978-47ED-9CCF-7CBFD12FF6D4}">
      <dsp:nvSpPr>
        <dsp:cNvPr id="0" name=""/>
        <dsp:cNvSpPr/>
      </dsp:nvSpPr>
      <dsp:spPr>
        <a:xfrm rot="10800000">
          <a:off x="1570803" y="2300424"/>
          <a:ext cx="302736" cy="354144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 dirty="0"/>
        </a:p>
      </dsp:txBody>
      <dsp:txXfrm rot="10800000">
        <a:off x="1661624" y="2371253"/>
        <a:ext cx="211915" cy="212486"/>
      </dsp:txXfrm>
    </dsp:sp>
    <dsp:sp modelId="{3E2C407E-4471-4CB5-8653-CB20BF90B045}">
      <dsp:nvSpPr>
        <dsp:cNvPr id="0" name=""/>
        <dsp:cNvSpPr/>
      </dsp:nvSpPr>
      <dsp:spPr>
        <a:xfrm>
          <a:off x="0" y="2049095"/>
          <a:ext cx="1428002" cy="85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050" b="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Pembukaan</a:t>
          </a:r>
          <a:r>
            <a:rPr lang="en-US" sz="1050" b="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id-ID" sz="1050" b="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Dokumen Penawaran</a:t>
          </a:r>
          <a:r>
            <a:rPr lang="en-US" sz="1050" b="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050" b="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Optimalisasi</a:t>
          </a:r>
          <a:endParaRPr lang="en-ID" sz="1050" b="0" u="none" strike="noStrike" kern="1200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sp:txBody>
      <dsp:txXfrm>
        <a:off x="25095" y="2074190"/>
        <a:ext cx="1377812" cy="806611"/>
      </dsp:txXfrm>
    </dsp:sp>
    <dsp:sp modelId="{BC144865-436F-43C1-8116-D37ABAFA6683}">
      <dsp:nvSpPr>
        <dsp:cNvPr id="0" name=""/>
        <dsp:cNvSpPr/>
      </dsp:nvSpPr>
      <dsp:spPr>
        <a:xfrm rot="5400000">
          <a:off x="562633" y="3005857"/>
          <a:ext cx="302736" cy="354144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 dirty="0"/>
        </a:p>
      </dsp:txBody>
      <dsp:txXfrm rot="-5400000">
        <a:off x="607759" y="3031561"/>
        <a:ext cx="212486" cy="211915"/>
      </dsp:txXfrm>
    </dsp:sp>
    <dsp:sp modelId="{FD0946AE-0D5C-4D67-BCDE-4FB7C0190F21}">
      <dsp:nvSpPr>
        <dsp:cNvPr id="0" name=""/>
        <dsp:cNvSpPr/>
      </dsp:nvSpPr>
      <dsp:spPr>
        <a:xfrm>
          <a:off x="0" y="3477098"/>
          <a:ext cx="1428002" cy="85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Evaluasi</a:t>
          </a:r>
          <a:r>
            <a:rPr lang="en-US" sz="1100" b="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id-ID" sz="1100" b="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Dokumen Penawaran</a:t>
          </a:r>
          <a:r>
            <a:rPr lang="en-US" sz="1100" b="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100" b="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Optimalisasi</a:t>
          </a:r>
          <a:endParaRPr lang="en-ID" sz="1100" b="0" u="none" strike="noStrike" kern="1200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sp:txBody>
      <dsp:txXfrm>
        <a:off x="25095" y="3502193"/>
        <a:ext cx="1377812" cy="806611"/>
      </dsp:txXfrm>
    </dsp:sp>
    <dsp:sp modelId="{ADB2173E-7914-4341-9E09-480508562430}">
      <dsp:nvSpPr>
        <dsp:cNvPr id="0" name=""/>
        <dsp:cNvSpPr/>
      </dsp:nvSpPr>
      <dsp:spPr>
        <a:xfrm>
          <a:off x="1553667" y="3728427"/>
          <a:ext cx="302736" cy="354144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 dirty="0"/>
        </a:p>
      </dsp:txBody>
      <dsp:txXfrm>
        <a:off x="1553667" y="3799256"/>
        <a:ext cx="211915" cy="212486"/>
      </dsp:txXfrm>
    </dsp:sp>
    <dsp:sp modelId="{EB459356-F006-4CFC-B562-4B3C3B966B11}">
      <dsp:nvSpPr>
        <dsp:cNvPr id="0" name=""/>
        <dsp:cNvSpPr/>
      </dsp:nvSpPr>
      <dsp:spPr>
        <a:xfrm>
          <a:off x="1999204" y="3477098"/>
          <a:ext cx="1428002" cy="85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05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Penerbitan</a:t>
          </a:r>
          <a:r>
            <a:rPr lang="en-US" sz="105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05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Berita</a:t>
          </a:r>
          <a:r>
            <a:rPr lang="en-US" sz="105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Acara Hasil </a:t>
          </a:r>
          <a:r>
            <a:rPr lang="en-US" sz="105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Pelelangan</a:t>
          </a:r>
          <a:r>
            <a:rPr lang="en-US" sz="105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(BAHP)</a:t>
          </a:r>
          <a:endParaRPr lang="en-ID" sz="1050" u="none" strike="noStrike" kern="1200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sp:txBody>
      <dsp:txXfrm>
        <a:off x="2024299" y="3502193"/>
        <a:ext cx="1377812" cy="806611"/>
      </dsp:txXfrm>
    </dsp:sp>
    <dsp:sp modelId="{5F55D89F-BE04-4E32-9EE3-15F7388C3F7E}">
      <dsp:nvSpPr>
        <dsp:cNvPr id="0" name=""/>
        <dsp:cNvSpPr/>
      </dsp:nvSpPr>
      <dsp:spPr>
        <a:xfrm>
          <a:off x="3552871" y="3728427"/>
          <a:ext cx="302736" cy="354144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 dirty="0"/>
        </a:p>
      </dsp:txBody>
      <dsp:txXfrm>
        <a:off x="3552871" y="3799256"/>
        <a:ext cx="211915" cy="212486"/>
      </dsp:txXfrm>
    </dsp:sp>
    <dsp:sp modelId="{DB51030F-785A-4573-A504-E55559E154F1}">
      <dsp:nvSpPr>
        <dsp:cNvPr id="0" name=""/>
        <dsp:cNvSpPr/>
      </dsp:nvSpPr>
      <dsp:spPr>
        <a:xfrm>
          <a:off x="3998408" y="3477098"/>
          <a:ext cx="1428002" cy="85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Penetapan</a:t>
          </a:r>
          <a:r>
            <a:rPr lang="en-US" sz="110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10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Pemenang</a:t>
          </a:r>
          <a:r>
            <a:rPr lang="en-US" sz="110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endParaRPr lang="en-ID" sz="1100" u="none" strike="noStrike" kern="1200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sp:txBody>
      <dsp:txXfrm>
        <a:off x="4023503" y="3502193"/>
        <a:ext cx="1377812" cy="806611"/>
      </dsp:txXfrm>
    </dsp:sp>
    <dsp:sp modelId="{F690AB23-BD83-43FC-896C-AA016716A67F}">
      <dsp:nvSpPr>
        <dsp:cNvPr id="0" name=""/>
        <dsp:cNvSpPr/>
      </dsp:nvSpPr>
      <dsp:spPr>
        <a:xfrm>
          <a:off x="5552075" y="3728427"/>
          <a:ext cx="302736" cy="354144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 dirty="0"/>
        </a:p>
      </dsp:txBody>
      <dsp:txXfrm>
        <a:off x="5552075" y="3799256"/>
        <a:ext cx="211915" cy="212486"/>
      </dsp:txXfrm>
    </dsp:sp>
    <dsp:sp modelId="{75B649D6-BE98-4952-A776-3D30F21B126B}">
      <dsp:nvSpPr>
        <dsp:cNvPr id="0" name=""/>
        <dsp:cNvSpPr/>
      </dsp:nvSpPr>
      <dsp:spPr>
        <a:xfrm>
          <a:off x="5997612" y="3477098"/>
          <a:ext cx="1428002" cy="85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Pengumuman</a:t>
          </a:r>
          <a:r>
            <a:rPr lang="en-US" sz="110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Hasil </a:t>
          </a:r>
          <a:r>
            <a:rPr lang="en-US" sz="110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Pelelangan</a:t>
          </a:r>
          <a:r>
            <a:rPr lang="en-US" sz="110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endParaRPr lang="en-ID" sz="1100" u="none" strike="noStrike" kern="1200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sp:txBody>
      <dsp:txXfrm>
        <a:off x="6022707" y="3502193"/>
        <a:ext cx="1377812" cy="806611"/>
      </dsp:txXfrm>
    </dsp:sp>
    <dsp:sp modelId="{2DD4D9BC-31D3-45DE-80E5-DF39B667ED01}">
      <dsp:nvSpPr>
        <dsp:cNvPr id="0" name=""/>
        <dsp:cNvSpPr/>
      </dsp:nvSpPr>
      <dsp:spPr>
        <a:xfrm>
          <a:off x="7551279" y="3728427"/>
          <a:ext cx="302736" cy="354144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 dirty="0"/>
        </a:p>
      </dsp:txBody>
      <dsp:txXfrm>
        <a:off x="7551279" y="3799256"/>
        <a:ext cx="211915" cy="212486"/>
      </dsp:txXfrm>
    </dsp:sp>
    <dsp:sp modelId="{D778D3C1-E8B2-4DE7-AB42-3C18F0812915}">
      <dsp:nvSpPr>
        <dsp:cNvPr id="0" name=""/>
        <dsp:cNvSpPr/>
      </dsp:nvSpPr>
      <dsp:spPr>
        <a:xfrm>
          <a:off x="7996816" y="3477098"/>
          <a:ext cx="1428002" cy="85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Sanggah</a:t>
          </a:r>
          <a:r>
            <a:rPr lang="en-US" sz="110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Hasil </a:t>
          </a:r>
          <a:r>
            <a:rPr lang="en-US" sz="110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Terhadap</a:t>
          </a:r>
          <a:r>
            <a:rPr lang="en-US" sz="110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10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Pelelangan</a:t>
          </a:r>
          <a:r>
            <a:rPr lang="en-US" sz="110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endParaRPr lang="en-ID" sz="1100" u="none" strike="noStrike" kern="1200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sp:txBody>
      <dsp:txXfrm>
        <a:off x="8021911" y="3502193"/>
        <a:ext cx="1377812" cy="806611"/>
      </dsp:txXfrm>
    </dsp:sp>
    <dsp:sp modelId="{95B0CCB9-1617-42A5-AD1F-6944022746A3}">
      <dsp:nvSpPr>
        <dsp:cNvPr id="0" name=""/>
        <dsp:cNvSpPr/>
      </dsp:nvSpPr>
      <dsp:spPr>
        <a:xfrm>
          <a:off x="9550483" y="3728427"/>
          <a:ext cx="302736" cy="354144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 dirty="0"/>
        </a:p>
      </dsp:txBody>
      <dsp:txXfrm>
        <a:off x="9550483" y="3799256"/>
        <a:ext cx="211915" cy="212486"/>
      </dsp:txXfrm>
    </dsp:sp>
    <dsp:sp modelId="{BF4EB2C7-AA4D-4E19-9D68-BAEA089D59EF}">
      <dsp:nvSpPr>
        <dsp:cNvPr id="0" name=""/>
        <dsp:cNvSpPr/>
      </dsp:nvSpPr>
      <dsp:spPr>
        <a:xfrm>
          <a:off x="9996020" y="3477098"/>
          <a:ext cx="1428002" cy="85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05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Penerbitan</a:t>
          </a:r>
          <a:r>
            <a:rPr lang="en-US" sz="105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Surat </a:t>
          </a:r>
          <a:r>
            <a:rPr lang="en-US" sz="105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Penunjukan</a:t>
          </a:r>
          <a:r>
            <a:rPr lang="en-US" sz="105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05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Pemenang</a:t>
          </a:r>
          <a:r>
            <a:rPr lang="en-US" sz="1050" u="none" strike="noStrike" kern="12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 </a:t>
          </a:r>
          <a:r>
            <a:rPr lang="en-US" sz="1050" u="none" strike="noStrike" kern="1200" dirty="0" err="1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rPr>
            <a:t>Pelelangan</a:t>
          </a:r>
          <a:endParaRPr lang="en-ID" sz="1050" u="none" strike="noStrike" kern="1200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sp:txBody>
      <dsp:txXfrm>
        <a:off x="10021115" y="3502193"/>
        <a:ext cx="1377812" cy="806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08738-45B9-4F75-BC2E-4429D60A1FEE}">
      <dsp:nvSpPr>
        <dsp:cNvPr id="0" name=""/>
        <dsp:cNvSpPr/>
      </dsp:nvSpPr>
      <dsp:spPr>
        <a:xfrm>
          <a:off x="5578" y="229507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 dirty="0">
              <a:latin typeface="Sora Light" pitchFamily="2" charset="0"/>
              <a:cs typeface="Sora Light" pitchFamily="2" charset="0"/>
            </a:rPr>
            <a:t>Pengumuman pengadaan</a:t>
          </a:r>
          <a:endParaRPr lang="en-ID" sz="1050" u="none" strike="noStrike" kern="1200" dirty="0">
            <a:effectLst/>
            <a:latin typeface="Sora Light" pitchFamily="2" charset="0"/>
            <a:ea typeface="Bookman Old Style" panose="02050604050505020204" pitchFamily="18" charset="0"/>
            <a:cs typeface="Sora Light" pitchFamily="2" charset="0"/>
          </a:endParaRPr>
        </a:p>
      </dsp:txBody>
      <dsp:txXfrm>
        <a:off x="35966" y="259895"/>
        <a:ext cx="1668446" cy="976757"/>
      </dsp:txXfrm>
    </dsp:sp>
    <dsp:sp modelId="{F3F55CF4-3AFE-40BD-8639-5EF3A4CC40C5}">
      <dsp:nvSpPr>
        <dsp:cNvPr id="0" name=""/>
        <dsp:cNvSpPr/>
      </dsp:nvSpPr>
      <dsp:spPr>
        <a:xfrm>
          <a:off x="1886971" y="533850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>
            <a:solidFill>
              <a:srgbClr val="CE152D"/>
            </a:solidFill>
            <a:latin typeface="Sora Light" pitchFamily="2" charset="0"/>
            <a:cs typeface="Sora Light" pitchFamily="2" charset="0"/>
          </a:endParaRPr>
        </a:p>
      </dsp:txBody>
      <dsp:txXfrm>
        <a:off x="1886971" y="619619"/>
        <a:ext cx="256617" cy="257309"/>
      </dsp:txXfrm>
    </dsp:sp>
    <dsp:sp modelId="{D4AB93FC-839B-4233-A59E-84FF48355648}">
      <dsp:nvSpPr>
        <dsp:cNvPr id="0" name=""/>
        <dsp:cNvSpPr/>
      </dsp:nvSpPr>
      <dsp:spPr>
        <a:xfrm>
          <a:off x="2426489" y="229507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>
              <a:latin typeface="Sora Light" pitchFamily="2" charset="0"/>
              <a:cs typeface="Sora Light" pitchFamily="2" charset="0"/>
            </a:rPr>
            <a:t>Pendaftaran</a:t>
          </a:r>
          <a:r>
            <a:rPr lang="en-US" sz="1050" kern="1200">
              <a:latin typeface="Sora Light" pitchFamily="2" charset="0"/>
              <a:cs typeface="Sora Light" pitchFamily="2" charset="0"/>
            </a:rPr>
            <a:t> dan penyampaian dokumen surat kerahasiaan</a:t>
          </a:r>
          <a:endParaRPr lang="en-ID" sz="1050" kern="1200" dirty="0">
            <a:latin typeface="Sora Light" pitchFamily="2" charset="0"/>
            <a:cs typeface="Sora Light" pitchFamily="2" charset="0"/>
          </a:endParaRPr>
        </a:p>
      </dsp:txBody>
      <dsp:txXfrm>
        <a:off x="2456877" y="259895"/>
        <a:ext cx="1668446" cy="976757"/>
      </dsp:txXfrm>
    </dsp:sp>
    <dsp:sp modelId="{8D15B765-D186-4C50-8B79-DC971CB84729}">
      <dsp:nvSpPr>
        <dsp:cNvPr id="0" name=""/>
        <dsp:cNvSpPr/>
      </dsp:nvSpPr>
      <dsp:spPr>
        <a:xfrm>
          <a:off x="4307883" y="533850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>
            <a:latin typeface="Sora Light" pitchFamily="2" charset="0"/>
            <a:cs typeface="Sora Light" pitchFamily="2" charset="0"/>
          </a:endParaRPr>
        </a:p>
      </dsp:txBody>
      <dsp:txXfrm>
        <a:off x="4307883" y="619619"/>
        <a:ext cx="256617" cy="257309"/>
      </dsp:txXfrm>
    </dsp:sp>
    <dsp:sp modelId="{B7D009F2-4C5A-40E0-A020-ADDDDA9DE891}">
      <dsp:nvSpPr>
        <dsp:cNvPr id="0" name=""/>
        <dsp:cNvSpPr/>
      </dsp:nvSpPr>
      <dsp:spPr>
        <a:xfrm>
          <a:off x="4847400" y="229507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>
              <a:latin typeface="Sora Light" pitchFamily="2" charset="0"/>
              <a:cs typeface="Sora Light" pitchFamily="2" charset="0"/>
            </a:rPr>
            <a:t>Penyampaian dokumen pengadaan dan akses ruangan data dan informasi</a:t>
          </a:r>
          <a:endParaRPr lang="en-ID" sz="1050" kern="1200" dirty="0">
            <a:latin typeface="Sora Light" pitchFamily="2" charset="0"/>
            <a:cs typeface="Sora Light" pitchFamily="2" charset="0"/>
          </a:endParaRPr>
        </a:p>
      </dsp:txBody>
      <dsp:txXfrm>
        <a:off x="4877788" y="259895"/>
        <a:ext cx="1668446" cy="976757"/>
      </dsp:txXfrm>
    </dsp:sp>
    <dsp:sp modelId="{9514E4CA-6CDD-488C-A19D-C9F739380E84}">
      <dsp:nvSpPr>
        <dsp:cNvPr id="0" name=""/>
        <dsp:cNvSpPr/>
      </dsp:nvSpPr>
      <dsp:spPr>
        <a:xfrm>
          <a:off x="6728794" y="533850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>
            <a:latin typeface="Sora Light" pitchFamily="2" charset="0"/>
            <a:cs typeface="Sora Light" pitchFamily="2" charset="0"/>
          </a:endParaRPr>
        </a:p>
      </dsp:txBody>
      <dsp:txXfrm>
        <a:off x="6728794" y="619619"/>
        <a:ext cx="256617" cy="257309"/>
      </dsp:txXfrm>
    </dsp:sp>
    <dsp:sp modelId="{AD76084A-7FC5-4445-BC71-C96C3C1F275E}">
      <dsp:nvSpPr>
        <dsp:cNvPr id="0" name=""/>
        <dsp:cNvSpPr/>
      </dsp:nvSpPr>
      <dsp:spPr>
        <a:xfrm>
          <a:off x="7268311" y="229507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>
              <a:latin typeface="Sora Light" pitchFamily="2" charset="0"/>
              <a:cs typeface="Sora Light" pitchFamily="2" charset="0"/>
            </a:rPr>
            <a:t>Pemberian penjelasan</a:t>
          </a:r>
          <a:endParaRPr lang="en-ID" sz="1050" kern="1200" dirty="0">
            <a:latin typeface="Sora Light" pitchFamily="2" charset="0"/>
            <a:cs typeface="Sora Light" pitchFamily="2" charset="0"/>
          </a:endParaRPr>
        </a:p>
      </dsp:txBody>
      <dsp:txXfrm>
        <a:off x="7298699" y="259895"/>
        <a:ext cx="1668446" cy="976757"/>
      </dsp:txXfrm>
    </dsp:sp>
    <dsp:sp modelId="{98AB84CB-CAA9-4C9D-87C1-22F60D72F7A3}">
      <dsp:nvSpPr>
        <dsp:cNvPr id="0" name=""/>
        <dsp:cNvSpPr/>
      </dsp:nvSpPr>
      <dsp:spPr>
        <a:xfrm>
          <a:off x="9149705" y="533850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>
            <a:latin typeface="Sora Light" pitchFamily="2" charset="0"/>
            <a:cs typeface="Sora Light" pitchFamily="2" charset="0"/>
          </a:endParaRPr>
        </a:p>
      </dsp:txBody>
      <dsp:txXfrm>
        <a:off x="9149705" y="619619"/>
        <a:ext cx="256617" cy="257309"/>
      </dsp:txXfrm>
    </dsp:sp>
    <dsp:sp modelId="{1BE402A6-19C2-4C2E-AC0D-FCFD1C6D7EA3}">
      <dsp:nvSpPr>
        <dsp:cNvPr id="0" name=""/>
        <dsp:cNvSpPr/>
      </dsp:nvSpPr>
      <dsp:spPr>
        <a:xfrm>
          <a:off x="9689222" y="229507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>
              <a:latin typeface="Sora Light" pitchFamily="2" charset="0"/>
              <a:cs typeface="Sora Light" pitchFamily="2" charset="0"/>
            </a:rPr>
            <a:t>Pemasukan dokumen kualifikasi dan dokumen penawaran</a:t>
          </a:r>
          <a:endParaRPr lang="en-US" sz="1050" kern="1200" dirty="0">
            <a:latin typeface="Sora Light" pitchFamily="2" charset="0"/>
            <a:cs typeface="Sora Light" pitchFamily="2" charset="0"/>
          </a:endParaRPr>
        </a:p>
      </dsp:txBody>
      <dsp:txXfrm>
        <a:off x="9719610" y="259895"/>
        <a:ext cx="1668446" cy="976757"/>
      </dsp:txXfrm>
    </dsp:sp>
    <dsp:sp modelId="{3088A785-977C-47E1-AF8C-D354323126D5}">
      <dsp:nvSpPr>
        <dsp:cNvPr id="0" name=""/>
        <dsp:cNvSpPr/>
      </dsp:nvSpPr>
      <dsp:spPr>
        <a:xfrm rot="5400000">
          <a:off x="10370536" y="1388086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>
            <a:latin typeface="Sora Light" pitchFamily="2" charset="0"/>
            <a:cs typeface="Sora Light" pitchFamily="2" charset="0"/>
          </a:endParaRPr>
        </a:p>
      </dsp:txBody>
      <dsp:txXfrm rot="-5400000">
        <a:off x="10425179" y="1419212"/>
        <a:ext cx="257309" cy="256617"/>
      </dsp:txXfrm>
    </dsp:sp>
    <dsp:sp modelId="{2D094F45-F1FA-40E7-9F89-B00A92BC7992}">
      <dsp:nvSpPr>
        <dsp:cNvPr id="0" name=""/>
        <dsp:cNvSpPr/>
      </dsp:nvSpPr>
      <dsp:spPr>
        <a:xfrm>
          <a:off x="9689222" y="1958729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>
              <a:latin typeface="Sora Light" pitchFamily="2" charset="0"/>
              <a:cs typeface="Sora Light" pitchFamily="2" charset="0"/>
            </a:rPr>
            <a:t>Penyampaian undangan dan pembukaan dokumen kualifikasi dan penawaran</a:t>
          </a:r>
          <a:endParaRPr lang="en-ID" sz="1050" kern="1200" dirty="0">
            <a:latin typeface="Sora Light" pitchFamily="2" charset="0"/>
            <a:cs typeface="Sora Light" pitchFamily="2" charset="0"/>
          </a:endParaRPr>
        </a:p>
      </dsp:txBody>
      <dsp:txXfrm>
        <a:off x="9719610" y="1989117"/>
        <a:ext cx="1668446" cy="976757"/>
      </dsp:txXfrm>
    </dsp:sp>
    <dsp:sp modelId="{E063F3F4-6883-4551-953B-12016E53ABDF}">
      <dsp:nvSpPr>
        <dsp:cNvPr id="0" name=""/>
        <dsp:cNvSpPr/>
      </dsp:nvSpPr>
      <dsp:spPr>
        <a:xfrm rot="10800000">
          <a:off x="9170455" y="2263072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>
            <a:latin typeface="Sora Light" pitchFamily="2" charset="0"/>
            <a:cs typeface="Sora Light" pitchFamily="2" charset="0"/>
          </a:endParaRPr>
        </a:p>
      </dsp:txBody>
      <dsp:txXfrm rot="10800000">
        <a:off x="9280433" y="2348841"/>
        <a:ext cx="256617" cy="257309"/>
      </dsp:txXfrm>
    </dsp:sp>
    <dsp:sp modelId="{3161E4C9-9916-45AE-A0E8-191473352A8B}">
      <dsp:nvSpPr>
        <dsp:cNvPr id="0" name=""/>
        <dsp:cNvSpPr/>
      </dsp:nvSpPr>
      <dsp:spPr>
        <a:xfrm>
          <a:off x="7268311" y="1958729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>
              <a:latin typeface="Sora Light" pitchFamily="2" charset="0"/>
              <a:cs typeface="Sora Light" pitchFamily="2" charset="0"/>
            </a:rPr>
            <a:t>Evaluasi dokumen kualifikasi </a:t>
          </a:r>
          <a:endParaRPr lang="en-ID" sz="1050" kern="1200" dirty="0">
            <a:latin typeface="Sora Light" pitchFamily="2" charset="0"/>
            <a:cs typeface="Sora Light" pitchFamily="2" charset="0"/>
          </a:endParaRPr>
        </a:p>
      </dsp:txBody>
      <dsp:txXfrm>
        <a:off x="7298699" y="1989117"/>
        <a:ext cx="1668446" cy="976757"/>
      </dsp:txXfrm>
    </dsp:sp>
    <dsp:sp modelId="{2072FC62-FA01-4546-BA0F-5E900BF61623}">
      <dsp:nvSpPr>
        <dsp:cNvPr id="0" name=""/>
        <dsp:cNvSpPr/>
      </dsp:nvSpPr>
      <dsp:spPr>
        <a:xfrm rot="10800000">
          <a:off x="6749544" y="2263072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>
            <a:latin typeface="Sora Light" pitchFamily="2" charset="0"/>
            <a:cs typeface="Sora Light" pitchFamily="2" charset="0"/>
          </a:endParaRPr>
        </a:p>
      </dsp:txBody>
      <dsp:txXfrm rot="10800000">
        <a:off x="6859522" y="2348841"/>
        <a:ext cx="256617" cy="257309"/>
      </dsp:txXfrm>
    </dsp:sp>
    <dsp:sp modelId="{6E724B24-CEE3-475C-84EE-F7973B53E84D}">
      <dsp:nvSpPr>
        <dsp:cNvPr id="0" name=""/>
        <dsp:cNvSpPr/>
      </dsp:nvSpPr>
      <dsp:spPr>
        <a:xfrm>
          <a:off x="4847400" y="1958729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>
              <a:latin typeface="Sora Light" pitchFamily="2" charset="0"/>
              <a:cs typeface="Sora Light" pitchFamily="2" charset="0"/>
            </a:rPr>
            <a:t>Evaluasi dokumen penawaran</a:t>
          </a:r>
          <a:endParaRPr lang="en-ID" sz="1050" kern="1200" dirty="0">
            <a:latin typeface="Sora Light" pitchFamily="2" charset="0"/>
            <a:cs typeface="Sora Light" pitchFamily="2" charset="0"/>
          </a:endParaRPr>
        </a:p>
      </dsp:txBody>
      <dsp:txXfrm>
        <a:off x="4877788" y="1989117"/>
        <a:ext cx="1668446" cy="976757"/>
      </dsp:txXfrm>
    </dsp:sp>
    <dsp:sp modelId="{6D3594D3-EF9A-4BF1-815F-8AD429E144AE}">
      <dsp:nvSpPr>
        <dsp:cNvPr id="0" name=""/>
        <dsp:cNvSpPr/>
      </dsp:nvSpPr>
      <dsp:spPr>
        <a:xfrm rot="10800000">
          <a:off x="4328633" y="2263072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>
            <a:latin typeface="Sora Light" pitchFamily="2" charset="0"/>
            <a:cs typeface="Sora Light" pitchFamily="2" charset="0"/>
          </a:endParaRPr>
        </a:p>
      </dsp:txBody>
      <dsp:txXfrm rot="10800000">
        <a:off x="4438611" y="2348841"/>
        <a:ext cx="256617" cy="257309"/>
      </dsp:txXfrm>
    </dsp:sp>
    <dsp:sp modelId="{80C30065-6DC8-4C22-BB9A-7C41C529E3F9}">
      <dsp:nvSpPr>
        <dsp:cNvPr id="0" name=""/>
        <dsp:cNvSpPr/>
      </dsp:nvSpPr>
      <dsp:spPr>
        <a:xfrm>
          <a:off x="2426489" y="1958729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>
              <a:latin typeface="Sora Light" pitchFamily="2" charset="0"/>
              <a:cs typeface="Sora Light" pitchFamily="2" charset="0"/>
            </a:rPr>
            <a:t>Negosiasi dokumen penawaran (dalam hal hanya terdapat 1 (satu) peserta yang lulus evaluasi)</a:t>
          </a:r>
          <a:endParaRPr lang="en-ID" sz="1050" kern="1200" dirty="0">
            <a:latin typeface="Sora Light" pitchFamily="2" charset="0"/>
            <a:cs typeface="Sora Light" pitchFamily="2" charset="0"/>
          </a:endParaRPr>
        </a:p>
      </dsp:txBody>
      <dsp:txXfrm>
        <a:off x="2456877" y="1989117"/>
        <a:ext cx="1668446" cy="976757"/>
      </dsp:txXfrm>
    </dsp:sp>
    <dsp:sp modelId="{B420E475-6669-44D6-829D-53312105A3D0}">
      <dsp:nvSpPr>
        <dsp:cNvPr id="0" name=""/>
        <dsp:cNvSpPr/>
      </dsp:nvSpPr>
      <dsp:spPr>
        <a:xfrm rot="10800000">
          <a:off x="1907722" y="2263072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>
            <a:latin typeface="Sora Light" pitchFamily="2" charset="0"/>
            <a:cs typeface="Sora Light" pitchFamily="2" charset="0"/>
          </a:endParaRPr>
        </a:p>
      </dsp:txBody>
      <dsp:txXfrm rot="10800000">
        <a:off x="2017700" y="2348841"/>
        <a:ext cx="256617" cy="257309"/>
      </dsp:txXfrm>
    </dsp:sp>
    <dsp:sp modelId="{590FF742-2ABE-4D29-9DE4-8032D535515D}">
      <dsp:nvSpPr>
        <dsp:cNvPr id="0" name=""/>
        <dsp:cNvSpPr/>
      </dsp:nvSpPr>
      <dsp:spPr>
        <a:xfrm>
          <a:off x="5578" y="1958729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>
              <a:latin typeface="Sora Light" pitchFamily="2" charset="0"/>
              <a:cs typeface="Sora Light" pitchFamily="2" charset="0"/>
            </a:rPr>
            <a:t>Penerbitan berita acara hasil pelelangan (BAHP)</a:t>
          </a:r>
          <a:endParaRPr lang="en-ID" sz="1050" kern="1200" dirty="0">
            <a:latin typeface="Sora Light" pitchFamily="2" charset="0"/>
            <a:cs typeface="Sora Light" pitchFamily="2" charset="0"/>
          </a:endParaRPr>
        </a:p>
      </dsp:txBody>
      <dsp:txXfrm>
        <a:off x="35966" y="1989117"/>
        <a:ext cx="1668446" cy="976757"/>
      </dsp:txXfrm>
    </dsp:sp>
    <dsp:sp modelId="{DE2CF5E8-76D8-4DC1-A579-361354A96861}">
      <dsp:nvSpPr>
        <dsp:cNvPr id="0" name=""/>
        <dsp:cNvSpPr/>
      </dsp:nvSpPr>
      <dsp:spPr>
        <a:xfrm rot="5400000">
          <a:off x="686891" y="3117308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>
            <a:latin typeface="Sora Light" pitchFamily="2" charset="0"/>
            <a:cs typeface="Sora Light" pitchFamily="2" charset="0"/>
          </a:endParaRPr>
        </a:p>
      </dsp:txBody>
      <dsp:txXfrm rot="-5400000">
        <a:off x="741534" y="3148434"/>
        <a:ext cx="257309" cy="256617"/>
      </dsp:txXfrm>
    </dsp:sp>
    <dsp:sp modelId="{53DDCBFA-99C4-4868-882C-BB5ABFDC97D4}">
      <dsp:nvSpPr>
        <dsp:cNvPr id="0" name=""/>
        <dsp:cNvSpPr/>
      </dsp:nvSpPr>
      <dsp:spPr>
        <a:xfrm>
          <a:off x="5578" y="3687952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>
              <a:latin typeface="Sora Light" pitchFamily="2" charset="0"/>
              <a:cs typeface="Sora Light" pitchFamily="2" charset="0"/>
            </a:rPr>
            <a:t>Penetapan pemenang</a:t>
          </a:r>
          <a:endParaRPr lang="en-ID" sz="1050" kern="1200" dirty="0">
            <a:latin typeface="Sora Light" pitchFamily="2" charset="0"/>
            <a:cs typeface="Sora Light" pitchFamily="2" charset="0"/>
          </a:endParaRPr>
        </a:p>
      </dsp:txBody>
      <dsp:txXfrm>
        <a:off x="35966" y="3718340"/>
        <a:ext cx="1668446" cy="976757"/>
      </dsp:txXfrm>
    </dsp:sp>
    <dsp:sp modelId="{ADFF1EDD-42C7-48FD-A1EC-156B0AC91EB1}">
      <dsp:nvSpPr>
        <dsp:cNvPr id="0" name=""/>
        <dsp:cNvSpPr/>
      </dsp:nvSpPr>
      <dsp:spPr>
        <a:xfrm>
          <a:off x="1886971" y="3992295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>
            <a:latin typeface="Sora Light" pitchFamily="2" charset="0"/>
            <a:cs typeface="Sora Light" pitchFamily="2" charset="0"/>
          </a:endParaRPr>
        </a:p>
      </dsp:txBody>
      <dsp:txXfrm>
        <a:off x="1886971" y="4078064"/>
        <a:ext cx="256617" cy="257309"/>
      </dsp:txXfrm>
    </dsp:sp>
    <dsp:sp modelId="{8C7275F5-8427-43CD-B640-41FD4AB98E25}">
      <dsp:nvSpPr>
        <dsp:cNvPr id="0" name=""/>
        <dsp:cNvSpPr/>
      </dsp:nvSpPr>
      <dsp:spPr>
        <a:xfrm>
          <a:off x="2426489" y="3687952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>
              <a:latin typeface="Sora Light" pitchFamily="2" charset="0"/>
              <a:cs typeface="Sora Light" pitchFamily="2" charset="0"/>
            </a:rPr>
            <a:t>Pengumuman hasil pelelangan</a:t>
          </a:r>
          <a:endParaRPr lang="en-ID" sz="1050" kern="1200" dirty="0">
            <a:latin typeface="Sora Light" pitchFamily="2" charset="0"/>
            <a:cs typeface="Sora Light" pitchFamily="2" charset="0"/>
          </a:endParaRPr>
        </a:p>
      </dsp:txBody>
      <dsp:txXfrm>
        <a:off x="2456877" y="3718340"/>
        <a:ext cx="1668446" cy="976757"/>
      </dsp:txXfrm>
    </dsp:sp>
    <dsp:sp modelId="{71AC256A-E5D5-4A6E-8158-858F798B333E}">
      <dsp:nvSpPr>
        <dsp:cNvPr id="0" name=""/>
        <dsp:cNvSpPr/>
      </dsp:nvSpPr>
      <dsp:spPr>
        <a:xfrm>
          <a:off x="4307883" y="3992295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>
            <a:latin typeface="Sora Light" pitchFamily="2" charset="0"/>
            <a:cs typeface="Sora Light" pitchFamily="2" charset="0"/>
          </a:endParaRPr>
        </a:p>
      </dsp:txBody>
      <dsp:txXfrm>
        <a:off x="4307883" y="4078064"/>
        <a:ext cx="256617" cy="257309"/>
      </dsp:txXfrm>
    </dsp:sp>
    <dsp:sp modelId="{8F95AE6F-A750-44A8-88C5-D879FF9030D1}">
      <dsp:nvSpPr>
        <dsp:cNvPr id="0" name=""/>
        <dsp:cNvSpPr/>
      </dsp:nvSpPr>
      <dsp:spPr>
        <a:xfrm>
          <a:off x="4847400" y="3687952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>
              <a:latin typeface="Sora Light" pitchFamily="2" charset="0"/>
              <a:cs typeface="Sora Light" pitchFamily="2" charset="0"/>
            </a:rPr>
            <a:t>Sanggah terhadap hasil pelelangan</a:t>
          </a:r>
          <a:endParaRPr lang="en-ID" sz="1050" kern="1200" dirty="0">
            <a:latin typeface="Sora Light" pitchFamily="2" charset="0"/>
            <a:cs typeface="Sora Light" pitchFamily="2" charset="0"/>
          </a:endParaRPr>
        </a:p>
      </dsp:txBody>
      <dsp:txXfrm>
        <a:off x="4877788" y="3718340"/>
        <a:ext cx="1668446" cy="976757"/>
      </dsp:txXfrm>
    </dsp:sp>
    <dsp:sp modelId="{156F1A04-EE83-44A0-9089-654009A38CAE}">
      <dsp:nvSpPr>
        <dsp:cNvPr id="0" name=""/>
        <dsp:cNvSpPr/>
      </dsp:nvSpPr>
      <dsp:spPr>
        <a:xfrm>
          <a:off x="6728794" y="3992295"/>
          <a:ext cx="366595" cy="428847"/>
        </a:xfrm>
        <a:prstGeom prst="rightArrow">
          <a:avLst>
            <a:gd name="adj1" fmla="val 60000"/>
            <a:gd name="adj2" fmla="val 50000"/>
          </a:avLst>
        </a:prstGeom>
        <a:solidFill>
          <a:srgbClr val="CE1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50" kern="1200">
            <a:latin typeface="Sora Light" pitchFamily="2" charset="0"/>
            <a:cs typeface="Sora Light" pitchFamily="2" charset="0"/>
          </a:endParaRPr>
        </a:p>
      </dsp:txBody>
      <dsp:txXfrm>
        <a:off x="6728794" y="4078064"/>
        <a:ext cx="256617" cy="257309"/>
      </dsp:txXfrm>
    </dsp:sp>
    <dsp:sp modelId="{9BEC6FCA-8016-4F35-8912-B6D2390AC2E9}">
      <dsp:nvSpPr>
        <dsp:cNvPr id="0" name=""/>
        <dsp:cNvSpPr/>
      </dsp:nvSpPr>
      <dsp:spPr>
        <a:xfrm>
          <a:off x="7268311" y="3687952"/>
          <a:ext cx="1729222" cy="1037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050" kern="1200">
              <a:latin typeface="Sora Light" pitchFamily="2" charset="0"/>
              <a:cs typeface="Sora Light" pitchFamily="2" charset="0"/>
            </a:rPr>
            <a:t>Penerbitan surat penunjukan pemenang pelelangan</a:t>
          </a:r>
          <a:endParaRPr lang="en-ID" sz="1050" kern="1200" dirty="0">
            <a:latin typeface="Sora Light" pitchFamily="2" charset="0"/>
            <a:cs typeface="Sora Light" pitchFamily="2" charset="0"/>
          </a:endParaRPr>
        </a:p>
      </dsp:txBody>
      <dsp:txXfrm>
        <a:off x="7298699" y="3718340"/>
        <a:ext cx="1668446" cy="976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ACFC3-6669-486E-B0A1-497BE9D2C3F2}" type="datetimeFigureOut">
              <a:rPr lang="en-ID" smtClean="0"/>
              <a:t>31/08/25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B8B94-4737-4E62-A524-C9C4C06F9E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348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3307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65E16-751E-ED95-102C-C27F93973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F59493-5CB8-54C7-23F1-4BDEAFF29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C0FC2-6719-2877-EA6B-126684E6F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“Pada proses penandatanganan </a:t>
            </a:r>
            <a:r>
              <a:rPr lang="id-ID" dirty="0" err="1"/>
              <a:t>kpbu</a:t>
            </a:r>
            <a:r>
              <a:rPr lang="id-ID" dirty="0"/>
              <a:t>... </a:t>
            </a:r>
            <a:r>
              <a:rPr lang="id-ID" dirty="0" err="1"/>
              <a:t>Dst</a:t>
            </a:r>
            <a:r>
              <a:rPr lang="id-ID" dirty="0"/>
              <a:t>” tidak diposisi ini</a:t>
            </a:r>
            <a:br>
              <a:rPr lang="id-ID" dirty="0"/>
            </a:br>
            <a:r>
              <a:rPr lang="id-ID" dirty="0"/>
              <a:t>Persiapan penandatanganan di buat </a:t>
            </a:r>
            <a:r>
              <a:rPr lang="id-ID" dirty="0" err="1"/>
              <a:t>slide</a:t>
            </a:r>
            <a:r>
              <a:rPr lang="id-ID" dirty="0"/>
              <a:t> tersendiri setelah PL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4CE74-4185-F84C-80BA-73B4225E0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29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4242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C211E-66CC-80D3-3BE4-CF030CA6F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E3162E-EFD8-26DD-B25A-BFC51F96B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57D3D-E806-B609-BEED-46A2ABCCD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“Pada proses penandatanganan </a:t>
            </a:r>
            <a:r>
              <a:rPr lang="id-ID" dirty="0" err="1"/>
              <a:t>kpbu</a:t>
            </a:r>
            <a:r>
              <a:rPr lang="id-ID" dirty="0"/>
              <a:t>... </a:t>
            </a:r>
            <a:r>
              <a:rPr lang="id-ID" dirty="0" err="1"/>
              <a:t>Dst</a:t>
            </a:r>
            <a:r>
              <a:rPr lang="id-ID" dirty="0"/>
              <a:t>” tidak diposisi ini</a:t>
            </a:r>
            <a:br>
              <a:rPr lang="id-ID" dirty="0"/>
            </a:br>
            <a:r>
              <a:rPr lang="id-ID" dirty="0"/>
              <a:t>Persiapan penandatanganan di buat </a:t>
            </a:r>
            <a:r>
              <a:rPr lang="id-ID" dirty="0" err="1"/>
              <a:t>slide</a:t>
            </a:r>
            <a:r>
              <a:rPr lang="id-ID" dirty="0"/>
              <a:t> tersendiri setelah PL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BFC6B-426B-1DFB-4E39-8340D68D5C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30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0625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206A2-447F-F3D3-2106-159133453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386CA3-06B1-82E9-BEA2-835FC578B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F63822-7571-4CA2-F7D7-331C3F240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“Pada proses penandatanganan </a:t>
            </a:r>
            <a:r>
              <a:rPr lang="id-ID" dirty="0" err="1"/>
              <a:t>kpbu</a:t>
            </a:r>
            <a:r>
              <a:rPr lang="id-ID" dirty="0"/>
              <a:t>... </a:t>
            </a:r>
            <a:r>
              <a:rPr lang="id-ID" dirty="0" err="1"/>
              <a:t>Dst</a:t>
            </a:r>
            <a:r>
              <a:rPr lang="id-ID" dirty="0"/>
              <a:t>” tidak diposisi ini</a:t>
            </a:r>
            <a:br>
              <a:rPr lang="id-ID" dirty="0"/>
            </a:br>
            <a:r>
              <a:rPr lang="id-ID" dirty="0"/>
              <a:t>Persiapan penandatanganan di buat </a:t>
            </a:r>
            <a:r>
              <a:rPr lang="id-ID" dirty="0" err="1"/>
              <a:t>slide</a:t>
            </a:r>
            <a:r>
              <a:rPr lang="id-ID" dirty="0"/>
              <a:t> tersendiri setelah PL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F79B3-97C0-5771-26A6-700C3EA61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31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4196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9FA4C-F111-80B0-3A64-D0105C237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BCA98C-6650-A4F6-6439-6DB0413AE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774868-F396-465D-FF36-EFB2FF443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“Pada proses penandatanganan </a:t>
            </a:r>
            <a:r>
              <a:rPr lang="id-ID" dirty="0" err="1"/>
              <a:t>kpbu</a:t>
            </a:r>
            <a:r>
              <a:rPr lang="id-ID" dirty="0"/>
              <a:t>... </a:t>
            </a:r>
            <a:r>
              <a:rPr lang="id-ID" dirty="0" err="1"/>
              <a:t>Dst</a:t>
            </a:r>
            <a:r>
              <a:rPr lang="id-ID" dirty="0"/>
              <a:t>” tidak diposisi ini</a:t>
            </a:r>
            <a:br>
              <a:rPr lang="id-ID" dirty="0"/>
            </a:br>
            <a:r>
              <a:rPr lang="id-ID" dirty="0"/>
              <a:t>Persiapan penandatanganan di buat </a:t>
            </a:r>
            <a:r>
              <a:rPr lang="id-ID" dirty="0" err="1"/>
              <a:t>slide</a:t>
            </a:r>
            <a:r>
              <a:rPr lang="id-ID" dirty="0"/>
              <a:t> tersendiri setelah PL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92EE5-8207-05C5-F4FB-A7B858E54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32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3922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CB720-44AA-3263-3CD2-158DB448E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B8E3F5-F1E5-7875-20FC-CB18CB6F54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5ABD3F-8E10-A9B4-7EB5-FFC927446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“Pada proses penandatanganan </a:t>
            </a:r>
            <a:r>
              <a:rPr lang="id-ID" dirty="0" err="1"/>
              <a:t>kpbu</a:t>
            </a:r>
            <a:r>
              <a:rPr lang="id-ID" dirty="0"/>
              <a:t>... </a:t>
            </a:r>
            <a:r>
              <a:rPr lang="id-ID" dirty="0" err="1"/>
              <a:t>Dst</a:t>
            </a:r>
            <a:r>
              <a:rPr lang="id-ID" dirty="0"/>
              <a:t>” tidak diposisi ini</a:t>
            </a:r>
            <a:br>
              <a:rPr lang="id-ID" dirty="0"/>
            </a:br>
            <a:r>
              <a:rPr lang="id-ID" dirty="0"/>
              <a:t>Persiapan penandatanganan di buat </a:t>
            </a:r>
            <a:r>
              <a:rPr lang="id-ID" dirty="0" err="1"/>
              <a:t>slide</a:t>
            </a:r>
            <a:r>
              <a:rPr lang="id-ID" dirty="0"/>
              <a:t> tersendiri setelah PL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7680F-6DA1-53E9-DAD0-CE24D5E3F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33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7752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F7568-64E5-C230-03C5-C202B5942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42AB8E-F76B-8AE3-3111-4C3BAEB1E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6BCC8D-3189-138D-AF2D-EFEB7D2F2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C802F-9B41-DFDE-3B58-B8CF8CF19F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39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550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82E31-C679-07B6-9EF7-8B7698603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DE62A0-5480-EE84-A57E-2EE1ACE22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4DE67-5297-0E56-90F9-4467A55C8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EC87C-4758-C17D-31DC-91F391609E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40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3102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48BAF-16B4-FCE0-7572-C19AA0FF4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31E115-2827-F87F-891E-6D0BAEEF3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1DFF64-E66E-0F06-30BF-BE754531C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6944-61F6-5702-A6DC-DA2BA515F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41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0556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B9300-15DC-77C2-006F-614FEDC18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43A739-B840-00A8-763B-4AC668A56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227A3B-6E13-781F-E165-AAFC7C331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956D1-5557-6A93-4952-4E8988727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42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9827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22F75-D36B-3593-C229-CF6964995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4188B7-A984-DD99-9252-775DCFBA0C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16813-8BA4-DEE0-D7C2-729FD4E1C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CB7F7-641F-4C89-3205-8719A5A94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43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224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3504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7F92E-7FF6-E96C-6903-3C05BAEAB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694BFD-2F71-0F9D-FE64-787DC28FA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5D18EB-602E-FC19-119C-9EFE20C2F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BF508-E510-D9D4-E2D3-89E8AB009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45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2619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CCA31-D3B7-9191-21F5-7752E83E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99E64A-0C26-536C-4E69-C00C5F4A2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B6E83B-9B97-C667-53AA-D38859318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23A9C-9949-AFA9-7F5D-04E222ACB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47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3098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99D25-E711-3D08-B62C-D57A0876B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956A7D-0B91-2E0F-019B-26146C9B0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35EE61-6951-C7EC-4143-42EA34C97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61E8D-7A0F-620B-DAA3-41C584381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48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7990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101A5-A97C-CBF6-668E-AEE42B4B8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E0C305-4AFB-9FB6-A25B-B5E87DD60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F1CD25-8496-8BDD-AFE8-1A2AC878B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8E256-CB22-C633-29B3-CDD338980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50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6483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5A10C-6795-2FE3-B514-6AFCE41C0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5C6300-2AB1-BDB3-E3EA-B2659D1CD7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57B5C-C8FB-19C8-2688-6DCEEFF6A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A4F9E-CF9E-C09C-03C6-3F4051D49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52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342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A8991-C0E2-5B15-D606-038B8915B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89EF8A-0301-E09E-54C6-3DB088BD5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58783B-6B78-6D9F-5CB1-2BE20E97D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B311C-5C04-628B-9C61-A27CA55AF5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53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8444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No. 4 apa? Sepertinya bukan </a:t>
            </a:r>
            <a:r>
              <a:rPr lang="id-ID" dirty="0" err="1"/>
              <a:t>disini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84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4457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Judulnya </a:t>
            </a:r>
            <a:r>
              <a:rPr lang="id-ID" dirty="0" err="1"/>
              <a:t>jgn</a:t>
            </a:r>
            <a:r>
              <a:rPr lang="id-ID" dirty="0"/>
              <a:t> kontak LKPP.</a:t>
            </a:r>
          </a:p>
          <a:p>
            <a:r>
              <a:rPr lang="id-ID"/>
              <a:t>Tambah IG </a:t>
            </a:r>
            <a:r>
              <a:rPr lang="id-ID" dirty="0"/>
              <a:t>D12 dan LKPP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87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980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021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021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5000"/>
              </a:lnSpc>
            </a:pPr>
            <a:r>
              <a:rPr lang="id-ID" sz="12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Revisi Peraturan lembaga kebijakan pengadaan barang/jasa pemerintah tentang tata cara pengadaan untuk kerja sama pemerintah </a:t>
            </a:r>
            <a:r>
              <a:rPr lang="en-US" sz="12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dan</a:t>
            </a:r>
            <a:r>
              <a:rPr lang="id-ID" sz="12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badan usaha dalam penyediaan infrastruktur</a:t>
            </a:r>
            <a:r>
              <a:rPr lang="en-US" sz="12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200" b="1" spc="300" dirty="0" err="1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dibuat</a:t>
            </a:r>
            <a:r>
              <a:rPr lang="en-US" sz="1200" b="1" spc="300" dirty="0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sz="1200" b="1" spc="300" dirty="0" err="1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dalam</a:t>
            </a:r>
            <a:r>
              <a:rPr lang="en-US" sz="1200" b="1" spc="300" dirty="0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sz="1200" b="1" spc="300" dirty="0" err="1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upaya</a:t>
            </a:r>
            <a:r>
              <a:rPr lang="en-US" sz="1200" b="1" spc="300" dirty="0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sz="1200" b="1" spc="300" dirty="0" err="1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mendorong</a:t>
            </a:r>
            <a:r>
              <a:rPr lang="en-US" sz="1200" b="1" spc="300" dirty="0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sz="1200" b="1" spc="300" dirty="0" err="1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percepatan</a:t>
            </a:r>
            <a:r>
              <a:rPr lang="en-US" sz="1200" b="1" spc="300" dirty="0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sz="1200" b="1" spc="300" dirty="0" err="1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pembangunan</a:t>
            </a:r>
            <a:r>
              <a:rPr lang="en-US" sz="1200" spc="300" dirty="0">
                <a:solidFill>
                  <a:srgbClr val="0A0A0A"/>
                </a:solidFill>
                <a:latin typeface="Sora SemiBold" pitchFamily="2" charset="0"/>
                <a:cs typeface="Sora SemiBold" pitchFamily="2" charset="0"/>
              </a:rPr>
              <a:t> </a:t>
            </a:r>
            <a:r>
              <a:rPr lang="id-ID" sz="1200" spc="300" dirty="0">
                <a:solidFill>
                  <a:srgbClr val="0A0A0A"/>
                </a:solidFill>
                <a:latin typeface="Sora SemiBold" pitchFamily="2" charset="0"/>
                <a:cs typeface="Sora SemiBold" pitchFamily="2" charset="0"/>
              </a:rPr>
              <a:t>melalui inovasi percepatan pengadaan, </a:t>
            </a:r>
            <a:r>
              <a:rPr lang="en-US" sz="12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serta</a:t>
            </a:r>
            <a:r>
              <a:rPr lang="en-US" sz="12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2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memenuhi</a:t>
            </a:r>
            <a:r>
              <a:rPr lang="en-US" sz="12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2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perkembangan</a:t>
            </a:r>
            <a:r>
              <a:rPr lang="id-ID" sz="12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sesuai </a:t>
            </a:r>
            <a:r>
              <a:rPr lang="id-ID" sz="12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praktek</a:t>
            </a:r>
            <a:r>
              <a:rPr lang="id-ID" sz="12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di lapangan</a:t>
            </a:r>
            <a:r>
              <a:rPr lang="en-US" sz="12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dan </a:t>
            </a:r>
            <a:r>
              <a:rPr lang="en-US" sz="12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kebutuhan</a:t>
            </a:r>
            <a:r>
              <a:rPr lang="en-US" sz="12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2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hukum</a:t>
            </a:r>
            <a:r>
              <a:rPr lang="en-US" sz="12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. </a:t>
            </a:r>
            <a:endParaRPr lang="id-ID" sz="1200" spc="300" dirty="0">
              <a:solidFill>
                <a:srgbClr val="0A0A0A"/>
              </a:solidFill>
              <a:latin typeface="Sora Light" pitchFamily="2" charset="0"/>
              <a:cs typeface="Sora Light" pitchFamily="2" charset="0"/>
            </a:endParaRPr>
          </a:p>
          <a:p>
            <a:pPr algn="just">
              <a:lnSpc>
                <a:spcPct val="125000"/>
              </a:lnSpc>
            </a:pPr>
            <a:endParaRPr lang="id-ID" sz="1200" spc="300" dirty="0">
              <a:solidFill>
                <a:srgbClr val="0A0A0A"/>
              </a:solidFill>
              <a:latin typeface="Sora Light" pitchFamily="2" charset="0"/>
              <a:cs typeface="Sora Light" pitchFamily="2" charset="0"/>
            </a:endParaRPr>
          </a:p>
          <a:p>
            <a:pPr algn="just">
              <a:lnSpc>
                <a:spcPct val="125000"/>
              </a:lnSpc>
            </a:pPr>
            <a:r>
              <a:rPr lang="id-ID" sz="12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Secara umum Peraturan LKPP 1 Tahun 2025 mengadopsi inovasi percepatan pengadaan yang diatur pada Peraturan LKPP 1 Tahun 2023 untuk Pengadaan KPBU IKN.</a:t>
            </a:r>
            <a:endParaRPr lang="en-ID" sz="1200" spc="300" dirty="0">
              <a:solidFill>
                <a:srgbClr val="0A0A0A"/>
              </a:solidFill>
              <a:latin typeface="Sora Light" pitchFamily="2" charset="0"/>
              <a:cs typeface="Sora Light" pitchFamily="2" charset="0"/>
            </a:endParaRP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9551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d-ID" sz="12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Penyempurnaan pada Lampiran 1 dilakukan dengan mendetailkan tahapan seleksi dan seleksi langsung sehingga dapat dilaksanakan</a:t>
            </a:r>
          </a:p>
          <a:p>
            <a:pPr marL="228600" indent="-228600">
              <a:buAutoNum type="arabicPeriod"/>
            </a:pPr>
            <a:r>
              <a:rPr lang="id-ID" sz="1200" spc="300" dirty="0">
                <a:solidFill>
                  <a:srgbClr val="0A0A0A"/>
                </a:solidFill>
                <a:latin typeface="Sora Light" pitchFamily="2" charset="0"/>
              </a:rPr>
              <a:t>Penyempurnaan pada Lampiran 3 dalam hal tugas panitia membantu PJPK pada evaluasi pemrakarsa, sinkronisasi kompensasi pemrakarsa dengan metode evaluasi penawaran, jaminan penawaran dan pelaksanaan, Pemrakarsa dianggap lulus Prakualifikasi.</a:t>
            </a:r>
          </a:p>
          <a:p>
            <a:pPr marL="228600" indent="-228600">
              <a:buAutoNum type="arabicPeriod"/>
            </a:pPr>
            <a:r>
              <a:rPr lang="id-ID" sz="1200" spc="300" dirty="0">
                <a:solidFill>
                  <a:srgbClr val="0A0A0A"/>
                </a:solidFill>
                <a:latin typeface="Sora Light" pitchFamily="2" charset="0"/>
              </a:rPr>
              <a:t>Swiss </a:t>
            </a:r>
            <a:r>
              <a:rPr lang="id-ID" sz="1200" spc="300" dirty="0" err="1">
                <a:solidFill>
                  <a:srgbClr val="0A0A0A"/>
                </a:solidFill>
                <a:latin typeface="Sora Light" pitchFamily="2" charset="0"/>
              </a:rPr>
              <a:t>Challenge</a:t>
            </a:r>
            <a:r>
              <a:rPr lang="id-ID" sz="1200" spc="300" dirty="0">
                <a:solidFill>
                  <a:srgbClr val="0A0A0A"/>
                </a:solidFill>
                <a:latin typeface="Sora Light" pitchFamily="2" charset="0"/>
              </a:rPr>
              <a:t> adalah metode baru yang diperkenalkan dalam hal pemrakarsa memberikan minta sekaligus penawarannya</a:t>
            </a:r>
          </a:p>
          <a:p>
            <a:pPr marL="228600" indent="-228600">
              <a:buAutoNum type="arabicPeriod"/>
            </a:pPr>
            <a:r>
              <a:rPr lang="id-ID" sz="1200" spc="300" dirty="0">
                <a:solidFill>
                  <a:srgbClr val="0A0A0A"/>
                </a:solidFill>
                <a:latin typeface="Sora Light" pitchFamily="2" charset="0"/>
              </a:rPr>
              <a:t>Metode penggabungan prakualifikasi dan pelelangan, untuk mendorong percepatan proses dan kepastian bagi calon investor</a:t>
            </a:r>
          </a:p>
          <a:p>
            <a:pPr marL="228600" indent="-228600">
              <a:buAutoNum type="arabicPeriod"/>
            </a:pPr>
            <a:r>
              <a:rPr lang="id-ID" sz="1200" spc="300" dirty="0">
                <a:solidFill>
                  <a:srgbClr val="0A0A0A"/>
                </a:solidFill>
                <a:latin typeface="Sora Light" pitchFamily="2" charset="0"/>
              </a:rPr>
              <a:t>Panel dibentuk untuk memangkas proses Prakualifikasi tidak dilakukan berulang pada sektor yang sama</a:t>
            </a:r>
          </a:p>
          <a:p>
            <a:pPr marL="228600" indent="-228600">
              <a:buAutoNum type="arabicPeriod"/>
            </a:pPr>
            <a:r>
              <a:rPr lang="id-ID" sz="1200" spc="300" dirty="0">
                <a:solidFill>
                  <a:srgbClr val="0A0A0A"/>
                </a:solidFill>
                <a:latin typeface="Sora Light" pitchFamily="2" charset="0"/>
              </a:rPr>
              <a:t>Penasihat Proses merupakan pelaku baru, untuk mengawal PJPK dan Peserta pada proses pengadaan untuk menjaga </a:t>
            </a:r>
            <a:r>
              <a:rPr lang="id-ID" sz="1200" spc="300" dirty="0" err="1">
                <a:solidFill>
                  <a:srgbClr val="0A0A0A"/>
                </a:solidFill>
                <a:latin typeface="Sora Light" pitchFamily="2" charset="0"/>
              </a:rPr>
              <a:t>fairness</a:t>
            </a:r>
            <a:r>
              <a:rPr lang="id-ID" sz="1200" spc="300" dirty="0">
                <a:solidFill>
                  <a:srgbClr val="0A0A0A"/>
                </a:solidFill>
                <a:latin typeface="Sora Light" pitchFamily="2" charset="0"/>
              </a:rPr>
              <a:t> dan akuntabilitas.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0451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4811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26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4651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“Pada proses penandatanganan </a:t>
            </a:r>
            <a:r>
              <a:rPr lang="id-ID" dirty="0" err="1"/>
              <a:t>kpbu</a:t>
            </a:r>
            <a:r>
              <a:rPr lang="id-ID" dirty="0"/>
              <a:t>... </a:t>
            </a:r>
            <a:r>
              <a:rPr lang="id-ID" dirty="0" err="1"/>
              <a:t>Dst</a:t>
            </a:r>
            <a:r>
              <a:rPr lang="id-ID" dirty="0"/>
              <a:t>” tidak diposisi ini</a:t>
            </a:r>
            <a:br>
              <a:rPr lang="id-ID" dirty="0"/>
            </a:br>
            <a:r>
              <a:rPr lang="id-ID" dirty="0"/>
              <a:t>Persiapan penandatanganan di buat </a:t>
            </a:r>
            <a:r>
              <a:rPr lang="id-ID" dirty="0" err="1"/>
              <a:t>slide</a:t>
            </a:r>
            <a:r>
              <a:rPr lang="id-ID" dirty="0"/>
              <a:t> tersendiri setelah 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8B94-4737-4E62-A524-C9C4C06F9EB6}" type="slidenum">
              <a:rPr lang="en-ID" smtClean="0"/>
              <a:t>28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814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E4008D9-4255-487B-8F97-E5ED27BCD2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38175" y="723900"/>
            <a:ext cx="4876800" cy="5464174"/>
          </a:xfrm>
          <a:prstGeom prst="roundRect">
            <a:avLst>
              <a:gd name="adj" fmla="val 10641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EA189CD-05E3-4E12-81A3-A06E30EC70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60819" y="1465594"/>
            <a:ext cx="1417306" cy="2682380"/>
          </a:xfrm>
          <a:prstGeom prst="roundRect">
            <a:avLst>
              <a:gd name="adj" fmla="val 15345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948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50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C0FEE49A-D8AB-493C-A41E-FE775D4385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8451" y="2838449"/>
            <a:ext cx="1948898" cy="3228975"/>
          </a:xfrm>
          <a:prstGeom prst="roundRect">
            <a:avLst>
              <a:gd name="adj" fmla="val 15581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EAD776F-F9AB-4E77-8E9D-2D5B2C69E4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39199" y="752375"/>
            <a:ext cx="2733675" cy="3713262"/>
          </a:xfrm>
          <a:prstGeom prst="roundRect">
            <a:avLst>
              <a:gd name="adj" fmla="val 16046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664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80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2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AEA1B3C-C8AA-423F-B2B5-FF8C71916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621" y="3004972"/>
            <a:ext cx="4358429" cy="2814263"/>
          </a:xfrm>
          <a:prstGeom prst="roundRect">
            <a:avLst>
              <a:gd name="adj" fmla="val 13790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88912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7509123-286F-4F58-8CBC-B6522EC19C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710" y="3733011"/>
            <a:ext cx="10934580" cy="3124989"/>
          </a:xfrm>
          <a:prstGeom prst="round2SameRect">
            <a:avLst>
              <a:gd name="adj1" fmla="val 16261"/>
              <a:gd name="adj2" fmla="val 0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9600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45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E41F1251-0C31-4646-A85D-CD83826DE1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0450" y="3588678"/>
            <a:ext cx="7261361" cy="2247900"/>
          </a:xfrm>
          <a:prstGeom prst="roundRect">
            <a:avLst>
              <a:gd name="adj" fmla="val 9270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9302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450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09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577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519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A92A899-2692-4168-9FFD-5EFC20347F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00" y="1893796"/>
            <a:ext cx="2716201" cy="3887879"/>
          </a:xfrm>
          <a:prstGeom prst="roundRect">
            <a:avLst>
              <a:gd name="adj" fmla="val 9270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59801608-FA3E-476F-89AA-8DC8A429FA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19373" y="1893796"/>
            <a:ext cx="2875451" cy="3887879"/>
          </a:xfrm>
          <a:prstGeom prst="roundRect">
            <a:avLst>
              <a:gd name="adj" fmla="val 9270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563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215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766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594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04BEB222-3E46-4B33-B73E-01C059BF6C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71253" y="897601"/>
            <a:ext cx="3598859" cy="4917658"/>
          </a:xfrm>
          <a:prstGeom prst="roundRect">
            <a:avLst>
              <a:gd name="adj" fmla="val 10047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9338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4076CD3-F78B-440C-ABA7-6077E70EC6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160" y="2168525"/>
            <a:ext cx="2738039" cy="3543300"/>
          </a:xfrm>
          <a:prstGeom prst="roundRect">
            <a:avLst>
              <a:gd name="adj" fmla="val 12517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7D2C2B-A968-4FCC-9D5B-B565200263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17113" y="2168525"/>
            <a:ext cx="2738039" cy="3543300"/>
          </a:xfrm>
          <a:prstGeom prst="roundRect">
            <a:avLst>
              <a:gd name="adj" fmla="val 12517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805BB89-0A94-4F24-9E60-F27B38A24D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1937" y="2168525"/>
            <a:ext cx="2738039" cy="3543300"/>
          </a:xfrm>
          <a:prstGeom prst="roundRect">
            <a:avLst>
              <a:gd name="adj" fmla="val 12517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1014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AFACF438-D2D1-4BB2-9D97-27BF9111C2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62950" y="1270871"/>
            <a:ext cx="4254499" cy="3886197"/>
          </a:xfrm>
          <a:prstGeom prst="roundRect">
            <a:avLst>
              <a:gd name="adj" fmla="val 10047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9036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34A75469-D1DF-471A-BE9F-C383F18A81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97911" y="1174750"/>
            <a:ext cx="3260664" cy="4724400"/>
          </a:xfrm>
          <a:prstGeom prst="roundRect">
            <a:avLst>
              <a:gd name="adj" fmla="val 11605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246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68A3EB37-3451-4666-AEAE-0DD140FE6C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31800" y="984250"/>
            <a:ext cx="4451350" cy="4819650"/>
          </a:xfrm>
          <a:prstGeom prst="roundRect">
            <a:avLst>
              <a:gd name="adj" fmla="val 8601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461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E805131-70CF-4908-AF88-218F183C9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26600" y="-334476"/>
            <a:ext cx="2870200" cy="3666569"/>
          </a:xfrm>
          <a:prstGeom prst="roundRect">
            <a:avLst>
              <a:gd name="adj" fmla="val 12358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0CB108A-0911-4096-B301-605BB360CA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3800" y="-381000"/>
            <a:ext cx="3009900" cy="5421488"/>
          </a:xfrm>
          <a:prstGeom prst="roundRect">
            <a:avLst>
              <a:gd name="adj" fmla="val 12358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2221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728CCDAE-CA3C-4ED4-8F67-F0FA55B599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18122" y="723900"/>
            <a:ext cx="3733800" cy="5391150"/>
          </a:xfrm>
          <a:prstGeom prst="roundRect">
            <a:avLst>
              <a:gd name="adj" fmla="val 10047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6872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E4008D9-4255-487B-8F97-E5ED27BCD2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38175" y="723900"/>
            <a:ext cx="4876800" cy="5464174"/>
          </a:xfrm>
          <a:prstGeom prst="roundRect">
            <a:avLst>
              <a:gd name="adj" fmla="val 10641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EA189CD-05E3-4E12-81A3-A06E30EC70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60819" y="1465594"/>
            <a:ext cx="1417306" cy="2682380"/>
          </a:xfrm>
          <a:prstGeom prst="roundRect">
            <a:avLst>
              <a:gd name="adj" fmla="val 15345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2044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18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E805131-70CF-4908-AF88-218F183C9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26600" y="-334476"/>
            <a:ext cx="2870200" cy="3666569"/>
          </a:xfrm>
          <a:prstGeom prst="roundRect">
            <a:avLst>
              <a:gd name="adj" fmla="val 12358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0CB108A-0911-4096-B301-605BB360CA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3800" y="-381000"/>
            <a:ext cx="3009900" cy="5421488"/>
          </a:xfrm>
          <a:prstGeom prst="roundRect">
            <a:avLst>
              <a:gd name="adj" fmla="val 12358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0083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436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BBE3C2-DA39-4608-88CC-AB862937A7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700" y="841373"/>
            <a:ext cx="5448300" cy="3365199"/>
          </a:xfrm>
          <a:prstGeom prst="roundRect">
            <a:avLst>
              <a:gd name="adj" fmla="val 9716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08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186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575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41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65B3F4F-3A63-4C2A-9D10-C9E2AC4445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419101" y="742951"/>
            <a:ext cx="3728358" cy="5181600"/>
          </a:xfrm>
          <a:prstGeom prst="roundRect">
            <a:avLst>
              <a:gd name="adj" fmla="val 9716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260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1616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026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C0FEE49A-D8AB-493C-A41E-FE775D4385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8451" y="2838449"/>
            <a:ext cx="1948898" cy="3228975"/>
          </a:xfrm>
          <a:prstGeom prst="roundRect">
            <a:avLst>
              <a:gd name="adj" fmla="val 15581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EAD776F-F9AB-4E77-8E9D-2D5B2C69E4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39199" y="752375"/>
            <a:ext cx="2733675" cy="3713262"/>
          </a:xfrm>
          <a:prstGeom prst="roundRect">
            <a:avLst>
              <a:gd name="adj" fmla="val 16046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7028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13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808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AEA1B3C-C8AA-423F-B2B5-FF8C71916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621" y="3004972"/>
            <a:ext cx="4358429" cy="2814263"/>
          </a:xfrm>
          <a:prstGeom prst="roundRect">
            <a:avLst>
              <a:gd name="adj" fmla="val 13790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7882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7509123-286F-4F58-8CBC-B6522EC19C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710" y="3733011"/>
            <a:ext cx="10934580" cy="3124989"/>
          </a:xfrm>
          <a:prstGeom prst="round2SameRect">
            <a:avLst>
              <a:gd name="adj1" fmla="val 16261"/>
              <a:gd name="adj2" fmla="val 0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24147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6767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E41F1251-0C31-4646-A85D-CD83826DE1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0450" y="3588678"/>
            <a:ext cx="7261361" cy="2247900"/>
          </a:xfrm>
          <a:prstGeom prst="roundRect">
            <a:avLst>
              <a:gd name="adj" fmla="val 9270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1684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936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5BBE3C2-DA39-4608-88CC-AB862937A7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700" y="841373"/>
            <a:ext cx="5448300" cy="3365199"/>
          </a:xfrm>
          <a:prstGeom prst="roundRect">
            <a:avLst>
              <a:gd name="adj" fmla="val 9716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2656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31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A92A899-2692-4168-9FFD-5EFC20347F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00" y="1893796"/>
            <a:ext cx="2716201" cy="3887879"/>
          </a:xfrm>
          <a:prstGeom prst="roundRect">
            <a:avLst>
              <a:gd name="adj" fmla="val 9270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59801608-FA3E-476F-89AA-8DC8A429FA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19373" y="1893796"/>
            <a:ext cx="2875451" cy="3887879"/>
          </a:xfrm>
          <a:prstGeom prst="roundRect">
            <a:avLst>
              <a:gd name="adj" fmla="val 9270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09695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459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1771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04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04BEB222-3E46-4B33-B73E-01C059BF6C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71253" y="897601"/>
            <a:ext cx="3598859" cy="4917658"/>
          </a:xfrm>
          <a:prstGeom prst="roundRect">
            <a:avLst>
              <a:gd name="adj" fmla="val 10047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5017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4076CD3-F78B-440C-ABA7-6077E70EC6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160" y="2168525"/>
            <a:ext cx="2738039" cy="3543300"/>
          </a:xfrm>
          <a:prstGeom prst="roundRect">
            <a:avLst>
              <a:gd name="adj" fmla="val 12517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7D2C2B-A968-4FCC-9D5B-B565200263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17113" y="2168525"/>
            <a:ext cx="2738039" cy="3543300"/>
          </a:xfrm>
          <a:prstGeom prst="roundRect">
            <a:avLst>
              <a:gd name="adj" fmla="val 12517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805BB89-0A94-4F24-9E60-F27B38A24D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1937" y="2168525"/>
            <a:ext cx="2738039" cy="3543300"/>
          </a:xfrm>
          <a:prstGeom prst="roundRect">
            <a:avLst>
              <a:gd name="adj" fmla="val 12517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27804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AFACF438-D2D1-4BB2-9D97-27BF9111C2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62950" y="1270871"/>
            <a:ext cx="4254499" cy="3886197"/>
          </a:xfrm>
          <a:prstGeom prst="roundRect">
            <a:avLst>
              <a:gd name="adj" fmla="val 10047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5197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34A75469-D1DF-471A-BE9F-C383F18A81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97911" y="1174750"/>
            <a:ext cx="3260664" cy="4724400"/>
          </a:xfrm>
          <a:prstGeom prst="roundRect">
            <a:avLst>
              <a:gd name="adj" fmla="val 11605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1230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68A3EB37-3451-4666-AEAE-0DD140FE6C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31800" y="984250"/>
            <a:ext cx="4451350" cy="4819650"/>
          </a:xfrm>
          <a:prstGeom prst="roundRect">
            <a:avLst>
              <a:gd name="adj" fmla="val 8601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897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833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728CCDAE-CA3C-4ED4-8F67-F0FA55B599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18122" y="723900"/>
            <a:ext cx="3733800" cy="5391150"/>
          </a:xfrm>
          <a:prstGeom prst="roundRect">
            <a:avLst>
              <a:gd name="adj" fmla="val 10047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5531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A6447-F324-20EC-2EC1-F6A6B579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8AD1-80F5-4770-BDE4-FB055B428904}" type="datetimeFigureOut">
              <a:rPr lang="en-ID" smtClean="0"/>
              <a:t>31/08/25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74E40-6EDC-5CDB-6F3C-EBF6A5A5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1F4A1-5F95-7744-68DE-633C73C2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FE2C-32B2-492E-BCCC-4BF43462E57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159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94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59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65B3F4F-3A63-4C2A-9D10-C9E2AC4445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419101" y="742951"/>
            <a:ext cx="3728358" cy="5181600"/>
          </a:xfrm>
          <a:prstGeom prst="roundRect">
            <a:avLst>
              <a:gd name="adj" fmla="val 9716"/>
            </a:avLst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721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AC836A-B55C-4CF3-8CE1-03098ACB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E67EA-3094-4D63-A7CE-AEEA1BDA9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CBDE8-CC4B-4073-B29B-F55F6FBB6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ra" pitchFamily="2" charset="0"/>
              </a:defRPr>
            </a:lvl1pPr>
          </a:lstStyle>
          <a:p>
            <a:fld id="{495FA2B9-2592-48C8-AF93-B52509DE3D8A}" type="datetimeFigureOut">
              <a:rPr lang="en-ID" smtClean="0"/>
              <a:pPr/>
              <a:t>31/08/25</a:t>
            </a:fld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91609-D955-42E0-97EA-F483459EC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ra" pitchFamily="2" charset="0"/>
              </a:defRPr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BE041-8E00-4ED2-AD5B-756BF6070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ra" pitchFamily="2" charset="0"/>
              </a:defRPr>
            </a:lvl1pPr>
          </a:lstStyle>
          <a:p>
            <a:fld id="{D31A810F-824D-4244-9BF4-28C8894AD299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3270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r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r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r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r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r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r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AC836A-B55C-4CF3-8CE1-03098ACB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E67EA-3094-4D63-A7CE-AEEA1BDA9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CBDE8-CC4B-4073-B29B-F55F6FBB6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A2B9-2592-48C8-AF93-B52509DE3D8A}" type="datetimeFigureOut">
              <a:rPr lang="en-ID" smtClean="0"/>
              <a:t>31/08/25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91609-D955-42E0-97EA-F483459EC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BE041-8E00-4ED2-AD5B-756BF6070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A810F-824D-4244-9BF4-28C8894AD2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328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slide" Target="slide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slide" Target="slide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slide" Target="slide4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6" Type="http://schemas.openxmlformats.org/officeDocument/2006/relationships/slide" Target="slide38.xml"/><Relationship Id="rId5" Type="http://schemas.openxmlformats.org/officeDocument/2006/relationships/slide" Target="slide40.xml"/><Relationship Id="rId4" Type="http://schemas.openxmlformats.org/officeDocument/2006/relationships/slide" Target="slide3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image" Target="../media/image9.png"/><Relationship Id="rId7" Type="http://schemas.openxmlformats.org/officeDocument/2006/relationships/slide" Target="slide4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4" Type="http://schemas.openxmlformats.org/officeDocument/2006/relationships/slide" Target="slide41.xml"/><Relationship Id="rId9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slide" Target="slide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slide" Target="slide7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62;p1">
            <a:extLst>
              <a:ext uri="{FF2B5EF4-FFF2-40B4-BE49-F238E27FC236}">
                <a16:creationId xmlns:a16="http://schemas.microsoft.com/office/drawing/2014/main" id="{7CB67CB8-9577-E4CE-8BCC-9A9E09D5E5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9458" y="-39838"/>
            <a:ext cx="2978405" cy="9960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자유형: 도형 22">
            <a:extLst>
              <a:ext uri="{FF2B5EF4-FFF2-40B4-BE49-F238E27FC236}">
                <a16:creationId xmlns:a16="http://schemas.microsoft.com/office/drawing/2014/main" id="{E32033F1-FE4D-ECFD-D116-49EDDCE2B2A4}"/>
              </a:ext>
            </a:extLst>
          </p:cNvPr>
          <p:cNvSpPr/>
          <p:nvPr/>
        </p:nvSpPr>
        <p:spPr>
          <a:xfrm>
            <a:off x="5589767" y="4659181"/>
            <a:ext cx="6164911" cy="671467"/>
          </a:xfrm>
          <a:custGeom>
            <a:avLst/>
            <a:gdLst>
              <a:gd name="connsiteX0" fmla="*/ 9824531 w 9824532"/>
              <a:gd name="connsiteY0" fmla="*/ 0 h 914400"/>
              <a:gd name="connsiteX1" fmla="*/ 9824532 w 9824532"/>
              <a:gd name="connsiteY1" fmla="*/ 0 h 914400"/>
              <a:gd name="connsiteX2" fmla="*/ 9824532 w 9824532"/>
              <a:gd name="connsiteY2" fmla="*/ 914400 h 914400"/>
              <a:gd name="connsiteX3" fmla="*/ 9824531 w 9824532"/>
              <a:gd name="connsiteY3" fmla="*/ 914400 h 914400"/>
              <a:gd name="connsiteX4" fmla="*/ 0 w 9824532"/>
              <a:gd name="connsiteY4" fmla="*/ 0 h 914400"/>
              <a:gd name="connsiteX5" fmla="*/ 9768475 w 9824532"/>
              <a:gd name="connsiteY5" fmla="*/ 0 h 914400"/>
              <a:gd name="connsiteX6" fmla="*/ 9418125 w 9824532"/>
              <a:gd name="connsiteY6" fmla="*/ 457200 h 914400"/>
              <a:gd name="connsiteX7" fmla="*/ 9768475 w 9824532"/>
              <a:gd name="connsiteY7" fmla="*/ 914400 h 914400"/>
              <a:gd name="connsiteX8" fmla="*/ 0 w 9824532"/>
              <a:gd name="connsiteY8" fmla="*/ 914400 h 914400"/>
              <a:gd name="connsiteX9" fmla="*/ 350350 w 9824532"/>
              <a:gd name="connsiteY9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24532" h="914400">
                <a:moveTo>
                  <a:pt x="9824531" y="0"/>
                </a:moveTo>
                <a:lnTo>
                  <a:pt x="9824532" y="0"/>
                </a:lnTo>
                <a:lnTo>
                  <a:pt x="9824532" y="914400"/>
                </a:lnTo>
                <a:lnTo>
                  <a:pt x="9824531" y="914400"/>
                </a:lnTo>
                <a:close/>
                <a:moveTo>
                  <a:pt x="0" y="0"/>
                </a:moveTo>
                <a:lnTo>
                  <a:pt x="9768475" y="0"/>
                </a:lnTo>
                <a:lnTo>
                  <a:pt x="9418125" y="457200"/>
                </a:lnTo>
                <a:lnTo>
                  <a:pt x="9768475" y="914400"/>
                </a:lnTo>
                <a:lnTo>
                  <a:pt x="0" y="914400"/>
                </a:lnTo>
                <a:lnTo>
                  <a:pt x="350350" y="4572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bg2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6E5764-8777-9A7D-4F83-B34EE07ACC12}"/>
              </a:ext>
            </a:extLst>
          </p:cNvPr>
          <p:cNvSpPr txBox="1"/>
          <p:nvPr/>
        </p:nvSpPr>
        <p:spPr>
          <a:xfrm>
            <a:off x="5411003" y="2420237"/>
            <a:ext cx="6164911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altLang="ko-KR" sz="4800" b="1" dirty="0">
                <a:latin typeface="+mj-lt"/>
                <a:cs typeface="Segoe UI" panose="020B0502040204020203" pitchFamily="34" charset="0"/>
              </a:rPr>
              <a:t>Strategi </a:t>
            </a:r>
            <a:r>
              <a:rPr lang="en-US" altLang="ko-KR" sz="4800" b="1" dirty="0" err="1">
                <a:latin typeface="+mj-lt"/>
                <a:cs typeface="Segoe UI" panose="020B0502040204020203" pitchFamily="34" charset="0"/>
              </a:rPr>
              <a:t>Pengadaan</a:t>
            </a:r>
            <a:r>
              <a:rPr lang="en-US" altLang="ko-KR" sz="4800" b="1" dirty="0">
                <a:latin typeface="+mj-lt"/>
                <a:cs typeface="Segoe UI" panose="020B0502040204020203" pitchFamily="34" charset="0"/>
              </a:rPr>
              <a:t> </a:t>
            </a:r>
            <a:r>
              <a:rPr lang="en-US" altLang="ko-KR" sz="4800" b="1" dirty="0" err="1">
                <a:latin typeface="+mj-lt"/>
                <a:cs typeface="Segoe UI" panose="020B0502040204020203" pitchFamily="34" charset="0"/>
              </a:rPr>
              <a:t>Melalui</a:t>
            </a:r>
            <a:r>
              <a:rPr lang="en-US" altLang="ko-KR" sz="4800" b="1" dirty="0">
                <a:latin typeface="+mj-lt"/>
                <a:cs typeface="Segoe UI" panose="020B0502040204020203" pitchFamily="34" charset="0"/>
              </a:rPr>
              <a:t> Skema KPBU</a:t>
            </a:r>
            <a:endParaRPr lang="ko-KR" altLang="en-US" sz="4800" b="1" dirty="0"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8" name="그룹 9">
            <a:extLst>
              <a:ext uri="{FF2B5EF4-FFF2-40B4-BE49-F238E27FC236}">
                <a16:creationId xmlns:a16="http://schemas.microsoft.com/office/drawing/2014/main" id="{56228AE7-4E0D-ECD7-6DEF-036FCB215D84}"/>
              </a:ext>
            </a:extLst>
          </p:cNvPr>
          <p:cNvGrpSpPr/>
          <p:nvPr/>
        </p:nvGrpSpPr>
        <p:grpSpPr>
          <a:xfrm>
            <a:off x="11378823" y="166090"/>
            <a:ext cx="584200" cy="584200"/>
            <a:chOff x="7505700" y="927100"/>
            <a:chExt cx="584200" cy="584200"/>
          </a:xfrm>
        </p:grpSpPr>
        <p:cxnSp>
          <p:nvCxnSpPr>
            <p:cNvPr id="9" name="직선 연결선 10">
              <a:extLst>
                <a:ext uri="{FF2B5EF4-FFF2-40B4-BE49-F238E27FC236}">
                  <a16:creationId xmlns:a16="http://schemas.microsoft.com/office/drawing/2014/main" id="{1AF9B9D0-3986-D859-1430-8AFB76E8E1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97800" y="927100"/>
              <a:ext cx="0" cy="584200"/>
            </a:xfrm>
            <a:prstGeom prst="line">
              <a:avLst/>
            </a:prstGeom>
            <a:ln>
              <a:solidFill>
                <a:srgbClr val="D55E2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직선 연결선 11">
              <a:extLst>
                <a:ext uri="{FF2B5EF4-FFF2-40B4-BE49-F238E27FC236}">
                  <a16:creationId xmlns:a16="http://schemas.microsoft.com/office/drawing/2014/main" id="{6A646A03-88C9-8E02-5356-DC7E763B4266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797800" y="927100"/>
              <a:ext cx="0" cy="584200"/>
            </a:xfrm>
            <a:prstGeom prst="line">
              <a:avLst/>
            </a:prstGeom>
            <a:ln>
              <a:solidFill>
                <a:srgbClr val="D55E2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F309F29-B797-8000-AA63-7A422CD13A4D}"/>
              </a:ext>
            </a:extLst>
          </p:cNvPr>
          <p:cNvSpPr txBox="1"/>
          <p:nvPr/>
        </p:nvSpPr>
        <p:spPr>
          <a:xfrm>
            <a:off x="5698089" y="4644884"/>
            <a:ext cx="587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solidFill>
                  <a:schemeClr val="bg2"/>
                </a:solidFill>
                <a:latin typeface="+mj-lt"/>
              </a:rPr>
              <a:t>Direktorat</a:t>
            </a:r>
            <a:r>
              <a:rPr lang="en-US" altLang="ko-KR" sz="1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ko-KR" sz="1600" dirty="0" err="1">
                <a:solidFill>
                  <a:schemeClr val="bg2"/>
                </a:solidFill>
                <a:latin typeface="+mj-lt"/>
              </a:rPr>
              <a:t>Pengembangan</a:t>
            </a:r>
            <a:r>
              <a:rPr lang="en-US" altLang="ko-KR" sz="1600" dirty="0">
                <a:solidFill>
                  <a:schemeClr val="bg2"/>
                </a:solidFill>
                <a:latin typeface="+mj-lt"/>
              </a:rPr>
              <a:t> Strategi dan </a:t>
            </a:r>
            <a:r>
              <a:rPr lang="en-US" altLang="ko-KR" sz="1600" dirty="0" err="1">
                <a:solidFill>
                  <a:schemeClr val="bg2"/>
                </a:solidFill>
                <a:latin typeface="+mj-lt"/>
              </a:rPr>
              <a:t>Kebijakan</a:t>
            </a:r>
            <a:r>
              <a:rPr lang="en-US" altLang="ko-KR" sz="1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ko-KR" sz="1600" dirty="0" err="1">
                <a:solidFill>
                  <a:schemeClr val="bg2"/>
                </a:solidFill>
                <a:latin typeface="+mj-lt"/>
              </a:rPr>
              <a:t>Pengadaan</a:t>
            </a:r>
            <a:r>
              <a:rPr lang="en-US" altLang="ko-KR" sz="1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ko-KR" sz="1600" dirty="0" err="1">
                <a:solidFill>
                  <a:schemeClr val="bg2"/>
                </a:solidFill>
                <a:latin typeface="+mj-lt"/>
              </a:rPr>
              <a:t>Khusus</a:t>
            </a:r>
            <a:endParaRPr lang="en-US" altLang="ko-KR" sz="16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en-US" altLang="ko-KR" sz="1600" dirty="0">
                <a:solidFill>
                  <a:schemeClr val="bg2"/>
                </a:solidFill>
                <a:latin typeface="+mj-lt"/>
              </a:rPr>
              <a:t>Lembaga </a:t>
            </a:r>
            <a:r>
              <a:rPr lang="en-US" altLang="ko-KR" sz="1600" dirty="0" err="1">
                <a:solidFill>
                  <a:schemeClr val="bg2"/>
                </a:solidFill>
                <a:latin typeface="+mj-lt"/>
              </a:rPr>
              <a:t>Kebijakan</a:t>
            </a:r>
            <a:r>
              <a:rPr lang="en-US" altLang="ko-KR" sz="1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ko-KR" sz="1600" dirty="0" err="1">
                <a:solidFill>
                  <a:schemeClr val="bg2"/>
                </a:solidFill>
                <a:latin typeface="+mj-lt"/>
              </a:rPr>
              <a:t>Pengadaan</a:t>
            </a:r>
            <a:r>
              <a:rPr lang="en-US" altLang="ko-KR" sz="1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ko-KR" sz="1600" dirty="0" err="1">
                <a:solidFill>
                  <a:schemeClr val="bg2"/>
                </a:solidFill>
                <a:latin typeface="+mj-lt"/>
              </a:rPr>
              <a:t>Barang</a:t>
            </a:r>
            <a:r>
              <a:rPr lang="en-US" altLang="ko-KR" sz="1600" dirty="0">
                <a:solidFill>
                  <a:schemeClr val="bg2"/>
                </a:solidFill>
                <a:latin typeface="+mj-lt"/>
              </a:rPr>
              <a:t>/Jasa </a:t>
            </a:r>
            <a:r>
              <a:rPr lang="en-US" altLang="ko-KR" sz="1600" dirty="0" err="1">
                <a:solidFill>
                  <a:schemeClr val="bg2"/>
                </a:solidFill>
                <a:latin typeface="+mj-lt"/>
              </a:rPr>
              <a:t>Pemerintah</a:t>
            </a:r>
            <a:endParaRPr lang="ko-KR" altLang="en-US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123634-A794-8BAF-28F6-BDCA6889FA34}"/>
              </a:ext>
            </a:extLst>
          </p:cNvPr>
          <p:cNvSpPr txBox="1"/>
          <p:nvPr/>
        </p:nvSpPr>
        <p:spPr>
          <a:xfrm>
            <a:off x="7568000" y="6210781"/>
            <a:ext cx="5378912" cy="671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altLang="ko-KR" b="1" dirty="0">
                <a:latin typeface="+mj-lt"/>
                <a:cs typeface="Segoe UI" panose="020B0502040204020203" pitchFamily="34" charset="0"/>
              </a:rPr>
              <a:t>Kalimantan Tengah, 3 September 2025</a:t>
            </a:r>
            <a:endParaRPr lang="ko-KR" altLang="en-US" b="1" dirty="0">
              <a:latin typeface="+mj-lt"/>
              <a:cs typeface="Segoe UI" panose="020B0502040204020203" pitchFamily="34" charset="0"/>
            </a:endParaRPr>
          </a:p>
        </p:txBody>
      </p:sp>
      <p:pic>
        <p:nvPicPr>
          <p:cNvPr id="12" name="Picture Placeholder 13">
            <a:extLst>
              <a:ext uri="{FF2B5EF4-FFF2-40B4-BE49-F238E27FC236}">
                <a16:creationId xmlns:a16="http://schemas.microsoft.com/office/drawing/2014/main" id="{1BCE4036-D706-710C-AECB-5E6571727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9938"/>
          <a:stretch>
            <a:fillRect/>
          </a:stretch>
        </p:blipFill>
        <p:spPr>
          <a:xfrm>
            <a:off x="179971" y="1004423"/>
            <a:ext cx="5877824" cy="5877824"/>
          </a:xfrm>
          <a:prstGeom prst="rect">
            <a:avLst/>
          </a:prstGeom>
        </p:spPr>
      </p:pic>
      <p:grpSp>
        <p:nvGrpSpPr>
          <p:cNvPr id="15" name="그룹 9">
            <a:extLst>
              <a:ext uri="{FF2B5EF4-FFF2-40B4-BE49-F238E27FC236}">
                <a16:creationId xmlns:a16="http://schemas.microsoft.com/office/drawing/2014/main" id="{D83C9BA7-75F4-D8B8-D785-CF84AADBEC99}"/>
              </a:ext>
            </a:extLst>
          </p:cNvPr>
          <p:cNvGrpSpPr/>
          <p:nvPr/>
        </p:nvGrpSpPr>
        <p:grpSpPr>
          <a:xfrm>
            <a:off x="323986" y="4937271"/>
            <a:ext cx="584200" cy="584200"/>
            <a:chOff x="7505700" y="927100"/>
            <a:chExt cx="584200" cy="584200"/>
          </a:xfrm>
        </p:grpSpPr>
        <p:cxnSp>
          <p:nvCxnSpPr>
            <p:cNvPr id="16" name="직선 연결선 10">
              <a:extLst>
                <a:ext uri="{FF2B5EF4-FFF2-40B4-BE49-F238E27FC236}">
                  <a16:creationId xmlns:a16="http://schemas.microsoft.com/office/drawing/2014/main" id="{4574998E-CCA5-08EE-9AFF-3DEF872B41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97800" y="927100"/>
              <a:ext cx="0" cy="584200"/>
            </a:xfrm>
            <a:prstGeom prst="line">
              <a:avLst/>
            </a:prstGeom>
            <a:ln>
              <a:solidFill>
                <a:srgbClr val="D55E2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직선 연결선 11">
              <a:extLst>
                <a:ext uri="{FF2B5EF4-FFF2-40B4-BE49-F238E27FC236}">
                  <a16:creationId xmlns:a16="http://schemas.microsoft.com/office/drawing/2014/main" id="{57426E82-CF6C-13C4-C8E9-A168CBC1EC6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797800" y="927100"/>
              <a:ext cx="0" cy="584200"/>
            </a:xfrm>
            <a:prstGeom prst="line">
              <a:avLst/>
            </a:prstGeom>
            <a:ln>
              <a:solidFill>
                <a:srgbClr val="D55E2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2430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0DAA26-A5CB-F545-F65F-B36A68EB4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DFDB79E-BD85-37A6-6B78-2727FC56B34B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C81890C-19BF-032C-FE4D-97DC3797118B}"/>
              </a:ext>
            </a:extLst>
          </p:cNvPr>
          <p:cNvSpPr txBox="1"/>
          <p:nvPr/>
        </p:nvSpPr>
        <p:spPr>
          <a:xfrm>
            <a:off x="5125975" y="2008259"/>
            <a:ext cx="6568719" cy="2841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Pelaksanaan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Proyek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KPBU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dapat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dibantu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oleh Badan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Penyiapan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. </a:t>
            </a:r>
          </a:p>
          <a:p>
            <a:pPr>
              <a:lnSpc>
                <a:spcPct val="125000"/>
              </a:lnSpc>
            </a:pPr>
            <a:endParaRPr lang="en-US" sz="1600" b="1" spc="300" dirty="0">
              <a:solidFill>
                <a:srgbClr val="0A0A0A"/>
              </a:solidFill>
              <a:latin typeface="Sora Light" pitchFamily="2" charset="0"/>
              <a:cs typeface="Sora Light" pitchFamily="2" charset="0"/>
            </a:endParaRPr>
          </a:p>
          <a:p>
            <a:pPr algn="just">
              <a:lnSpc>
                <a:spcPct val="125000"/>
              </a:lnSpc>
            </a:pP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Badan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Penyiapan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yang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dimaksud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adalah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b="1" spc="300" dirty="0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Badan Usaha </a:t>
            </a:r>
            <a:r>
              <a:rPr lang="en-US" sz="1600" b="1" spc="300" dirty="0" err="1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atau</a:t>
            </a:r>
            <a:r>
              <a:rPr lang="en-US" sz="1600" b="1" spc="300" dirty="0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Lembaga/ </a:t>
            </a:r>
            <a:r>
              <a:rPr lang="en-US" sz="1600" b="1" spc="300" dirty="0" err="1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Institusi</a:t>
            </a:r>
            <a:r>
              <a:rPr lang="en-US" sz="1600" b="1" spc="300" dirty="0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/ </a:t>
            </a:r>
            <a:r>
              <a:rPr lang="en-US" sz="1600" b="1" spc="300" dirty="0" err="1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Organisasi</a:t>
            </a:r>
            <a:r>
              <a:rPr lang="en-US" sz="1600" b="1" spc="300" dirty="0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sz="1600" b="1" spc="300" dirty="0" err="1">
                <a:solidFill>
                  <a:srgbClr val="0A0A0A"/>
                </a:solidFill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Internasional</a:t>
            </a:r>
            <a:r>
              <a:rPr lang="en-US" sz="1600" spc="300" dirty="0">
                <a:solidFill>
                  <a:srgbClr val="0A0A0A"/>
                </a:solidFill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yang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dipilih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untuk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melaksanakan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pendampingan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pada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tahap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penyiapan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hingga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transaksi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atau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tahap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transaksi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Proyek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 KPBU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B4DFF6-6FBA-B0BF-5937-7ED56A90C7E0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661811-7C61-FA8C-BC4C-6F5634434825}"/>
              </a:ext>
            </a:extLst>
          </p:cNvPr>
          <p:cNvGrpSpPr/>
          <p:nvPr/>
        </p:nvGrpSpPr>
        <p:grpSpPr>
          <a:xfrm>
            <a:off x="409075" y="2444087"/>
            <a:ext cx="4624611" cy="1969827"/>
            <a:chOff x="409075" y="2762184"/>
            <a:chExt cx="4624611" cy="19698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6E864C-67BC-DB79-3458-ADC280D2F8F3}"/>
                </a:ext>
              </a:extLst>
            </p:cNvPr>
            <p:cNvSpPr txBox="1"/>
            <p:nvPr/>
          </p:nvSpPr>
          <p:spPr>
            <a:xfrm>
              <a:off x="409075" y="2762184"/>
              <a:ext cx="45248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Penjelasan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Umum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514B50-311B-58B1-6E87-339E413F176A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Badan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Penyiapan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pic>
        <p:nvPicPr>
          <p:cNvPr id="5" name="Picture 2">
            <a:hlinkClick r:id="" action="ppaction://noaction"/>
            <a:extLst>
              <a:ext uri="{FF2B5EF4-FFF2-40B4-BE49-F238E27FC236}">
                <a16:creationId xmlns:a16="http://schemas.microsoft.com/office/drawing/2014/main" id="{820158EA-AF47-DB6A-6FE0-196AECBE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799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338004-424B-6B78-10DA-B8E441DB4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6A39D90-3524-85A0-3222-52069FE76A09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6DBD1DF-0D57-0DAE-21E5-BD3ADBD9F9F6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92CE41-F816-A95F-39E5-79BD8ADDBF50}"/>
              </a:ext>
            </a:extLst>
          </p:cNvPr>
          <p:cNvSpPr txBox="1"/>
          <p:nvPr/>
        </p:nvSpPr>
        <p:spPr>
          <a:xfrm>
            <a:off x="0" y="108635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300" dirty="0">
                <a:solidFill>
                  <a:srgbClr val="0A0A0A"/>
                </a:solidFill>
                <a:latin typeface="Cocogoose" panose="02000000000000000000" pitchFamily="2" charset="0"/>
              </a:rPr>
              <a:t>Badan </a:t>
            </a:r>
            <a:r>
              <a:rPr lang="en-US" sz="3200" spc="300" dirty="0" err="1">
                <a:solidFill>
                  <a:srgbClr val="0A0A0A"/>
                </a:solidFill>
                <a:latin typeface="Cocogoose" panose="02000000000000000000" pitchFamily="2" charset="0"/>
              </a:rPr>
              <a:t>Penyiapan</a:t>
            </a:r>
            <a:endParaRPr lang="en-US" sz="3200" spc="300" dirty="0">
              <a:solidFill>
                <a:srgbClr val="0A0A0A"/>
              </a:solidFill>
              <a:latin typeface="Cocogoose Light" panose="020000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F9A286B-2803-1DC1-E6FD-77E96EC1AB35}"/>
              </a:ext>
            </a:extLst>
          </p:cNvPr>
          <p:cNvSpPr txBox="1"/>
          <p:nvPr/>
        </p:nvSpPr>
        <p:spPr>
          <a:xfrm>
            <a:off x="1596854" y="4839233"/>
            <a:ext cx="180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latin typeface="Sora SemiBold" pitchFamily="2" charset="0"/>
                <a:cs typeface="Sora SemiBold" pitchFamily="2" charset="0"/>
              </a:rPr>
              <a:t>Badan </a:t>
            </a:r>
          </a:p>
          <a:p>
            <a:pPr algn="ctr"/>
            <a:r>
              <a:rPr lang="en-US" sz="1600" spc="300" dirty="0" err="1">
                <a:latin typeface="Sora SemiBold" pitchFamily="2" charset="0"/>
                <a:cs typeface="Sora SemiBold" pitchFamily="2" charset="0"/>
              </a:rPr>
              <a:t>Penyiapan</a:t>
            </a:r>
            <a:endParaRPr lang="en-ID" sz="1600" spc="300" dirty="0">
              <a:latin typeface="Sora SemiBold" pitchFamily="2" charset="0"/>
              <a:cs typeface="Sora SemiBold" pitchFamily="2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11ED262-21C7-E5D5-6DF8-CE125F42BE99}"/>
              </a:ext>
            </a:extLst>
          </p:cNvPr>
          <p:cNvGrpSpPr/>
          <p:nvPr/>
        </p:nvGrpSpPr>
        <p:grpSpPr>
          <a:xfrm>
            <a:off x="4895414" y="4561474"/>
            <a:ext cx="5850702" cy="1531445"/>
            <a:chOff x="5960530" y="5308089"/>
            <a:chExt cx="5822395" cy="1531445"/>
          </a:xfrm>
        </p:grpSpPr>
        <p:sp>
          <p:nvSpPr>
            <p:cNvPr id="93" name="Oval 92">
              <a:hlinkClick r:id="rId4" action="ppaction://hlinksldjump"/>
              <a:extLst>
                <a:ext uri="{FF2B5EF4-FFF2-40B4-BE49-F238E27FC236}">
                  <a16:creationId xmlns:a16="http://schemas.microsoft.com/office/drawing/2014/main" id="{E668B348-460C-C22F-7147-AAE9B1A22367}"/>
                </a:ext>
              </a:extLst>
            </p:cNvPr>
            <p:cNvSpPr/>
            <p:nvPr/>
          </p:nvSpPr>
          <p:spPr>
            <a:xfrm>
              <a:off x="5960530" y="5356951"/>
              <a:ext cx="280859" cy="280859"/>
            </a:xfrm>
            <a:prstGeom prst="ellipse">
              <a:avLst/>
            </a:prstGeom>
            <a:solidFill>
              <a:srgbClr val="DEEB3A"/>
            </a:solidFill>
            <a:ln>
              <a:solidFill>
                <a:srgbClr val="DEEB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1268BE4-D74A-888F-0614-68DFBA434708}"/>
                </a:ext>
              </a:extLst>
            </p:cNvPr>
            <p:cNvSpPr txBox="1"/>
            <p:nvPr/>
          </p:nvSpPr>
          <p:spPr>
            <a:xfrm>
              <a:off x="6286501" y="5308089"/>
              <a:ext cx="5496424" cy="153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Badan Penyiapan m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embantu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PJPK me</a:t>
              </a:r>
              <a:r>
                <a:rPr lang="id-ID" sz="1600" spc="300" dirty="0" err="1">
                  <a:latin typeface="Sora Light" pitchFamily="2" charset="0"/>
                  <a:cs typeface="Sora Light" pitchFamily="2" charset="0"/>
                </a:rPr>
                <a:t>mbiayai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 terlebih dahulu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Penyiapan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Proyek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KPBU dengan hasil keluaran yaitu kepastian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mendapatkan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BUP</a:t>
              </a:r>
              <a:endParaRPr lang="en-ID" sz="1600" spc="300" dirty="0">
                <a:latin typeface="Sora Light" pitchFamily="2" charset="0"/>
                <a:cs typeface="Sora Light" pitchFamily="2" charset="0"/>
              </a:endParaRPr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DDF857-B33A-BD4D-73B3-3D78872D8596}"/>
              </a:ext>
            </a:extLst>
          </p:cNvPr>
          <p:cNvCxnSpPr>
            <a:cxnSpLocks/>
          </p:cNvCxnSpPr>
          <p:nvPr/>
        </p:nvCxnSpPr>
        <p:spPr>
          <a:xfrm>
            <a:off x="2485589" y="3505377"/>
            <a:ext cx="370863" cy="0"/>
          </a:xfrm>
          <a:prstGeom prst="line">
            <a:avLst/>
          </a:prstGeom>
          <a:ln w="57150">
            <a:solidFill>
              <a:srgbClr val="DEEB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2125CAB-3ED0-B3DD-B81A-BCB44A3539F3}"/>
              </a:ext>
            </a:extLst>
          </p:cNvPr>
          <p:cNvGrpSpPr/>
          <p:nvPr/>
        </p:nvGrpSpPr>
        <p:grpSpPr>
          <a:xfrm>
            <a:off x="75764" y="2069089"/>
            <a:ext cx="12030511" cy="2719822"/>
            <a:chOff x="75764" y="2069089"/>
            <a:chExt cx="12030511" cy="271982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8D7533C-26B2-371B-54F8-6E3422AC18B4}"/>
                </a:ext>
              </a:extLst>
            </p:cNvPr>
            <p:cNvGrpSpPr/>
            <p:nvPr/>
          </p:nvGrpSpPr>
          <p:grpSpPr>
            <a:xfrm>
              <a:off x="75764" y="2069089"/>
              <a:ext cx="12030511" cy="2719822"/>
              <a:chOff x="75764" y="2588359"/>
              <a:chExt cx="12030511" cy="2719822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086D8E18-99CA-33A8-8F46-710D2DBC2CC6}"/>
                  </a:ext>
                </a:extLst>
              </p:cNvPr>
              <p:cNvGrpSpPr/>
              <p:nvPr/>
            </p:nvGrpSpPr>
            <p:grpSpPr>
              <a:xfrm>
                <a:off x="75764" y="2588359"/>
                <a:ext cx="12030511" cy="2248884"/>
                <a:chOff x="75764" y="2943225"/>
                <a:chExt cx="12030511" cy="2248884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DCBD60EE-CD1F-A45F-D5CB-E25BC24E9A3D}"/>
                    </a:ext>
                  </a:extLst>
                </p:cNvPr>
                <p:cNvGrpSpPr/>
                <p:nvPr/>
              </p:nvGrpSpPr>
              <p:grpSpPr>
                <a:xfrm>
                  <a:off x="75764" y="3433172"/>
                  <a:ext cx="12030511" cy="1758937"/>
                  <a:chOff x="75764" y="3433172"/>
                  <a:chExt cx="12030511" cy="1758937"/>
                </a:xfrm>
              </p:grpSpPr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FB355494-64CA-3283-CCB8-C8D8E174823E}"/>
                      </a:ext>
                    </a:extLst>
                  </p:cNvPr>
                  <p:cNvGrpSpPr/>
                  <p:nvPr/>
                </p:nvGrpSpPr>
                <p:grpSpPr>
                  <a:xfrm>
                    <a:off x="453190" y="4153569"/>
                    <a:ext cx="11285619" cy="1038540"/>
                    <a:chOff x="409075" y="3205693"/>
                    <a:chExt cx="11285619" cy="1038540"/>
                  </a:xfrm>
                </p:grpSpPr>
                <p:cxnSp>
                  <p:nvCxnSpPr>
                    <p:cNvPr id="49" name="Straight Connector 48">
                      <a:extLst>
                        <a:ext uri="{FF2B5EF4-FFF2-40B4-BE49-F238E27FC236}">
                          <a16:creationId xmlns:a16="http://schemas.microsoft.com/office/drawing/2014/main" id="{BE20A960-2CB7-4B19-52DD-DEE301AD2CB1}"/>
                        </a:ext>
                      </a:extLst>
                    </p:cNvPr>
                    <p:cNvCxnSpPr>
                      <a:cxnSpLocks/>
                      <a:stCxn id="4" idx="6"/>
                      <a:endCxn id="15" idx="2"/>
                    </p:cNvCxnSpPr>
                    <p:nvPr/>
                  </p:nvCxnSpPr>
                  <p:spPr>
                    <a:xfrm>
                      <a:off x="880013" y="3441162"/>
                      <a:ext cx="730693" cy="0"/>
                    </a:xfrm>
                    <a:prstGeom prst="line">
                      <a:avLst/>
                    </a:prstGeom>
                    <a:ln w="19050">
                      <a:solidFill>
                        <a:srgbClr val="CE152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6" name="Group 45">
                      <a:extLst>
                        <a:ext uri="{FF2B5EF4-FFF2-40B4-BE49-F238E27FC236}">
                          <a16:creationId xmlns:a16="http://schemas.microsoft.com/office/drawing/2014/main" id="{1BB6657D-EF4D-8A2D-B505-D24CB545B6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9075" y="3205693"/>
                      <a:ext cx="11285619" cy="470938"/>
                      <a:chOff x="409075" y="3205693"/>
                      <a:chExt cx="11285619" cy="470938"/>
                    </a:xfrm>
                  </p:grpSpPr>
                  <p:grpSp>
                    <p:nvGrpSpPr>
                      <p:cNvPr id="2" name="Group 1">
                        <a:extLst>
                          <a:ext uri="{FF2B5EF4-FFF2-40B4-BE49-F238E27FC236}">
                            <a16:creationId xmlns:a16="http://schemas.microsoft.com/office/drawing/2014/main" id="{31FB2679-85F6-8869-01B0-F6BD307A87B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9075" y="3205693"/>
                        <a:ext cx="470938" cy="470938"/>
                        <a:chOff x="4661644" y="3790082"/>
                        <a:chExt cx="894778" cy="894778"/>
                      </a:xfrm>
                    </p:grpSpPr>
                    <p:sp>
                      <p:nvSpPr>
                        <p:cNvPr id="4" name="Oval 3">
                          <a:extLst>
                            <a:ext uri="{FF2B5EF4-FFF2-40B4-BE49-F238E27FC236}">
                              <a16:creationId xmlns:a16="http://schemas.microsoft.com/office/drawing/2014/main" id="{08745DF4-D820-6C59-40F9-EB1043E5D2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61644" y="3790082"/>
                          <a:ext cx="894778" cy="894778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Urbanis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" name="Oval 4">
                          <a:hlinkClick r:id="rId4" action="ppaction://hlinksldjump"/>
                          <a:extLst>
                            <a:ext uri="{FF2B5EF4-FFF2-40B4-BE49-F238E27FC236}">
                              <a16:creationId xmlns:a16="http://schemas.microsoft.com/office/drawing/2014/main" id="{E09E1BEC-9E85-5769-29DE-6BF7BEB9BC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05" y="3881943"/>
                          <a:ext cx="711055" cy="711055"/>
                        </a:xfrm>
                        <a:prstGeom prst="ellipse">
                          <a:avLst/>
                        </a:prstGeom>
                        <a:solidFill>
                          <a:srgbClr val="CE152D"/>
                        </a:solidFill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Sora ExtraBold" pitchFamily="2" charset="0"/>
                            <a:ea typeface="+mn-ea"/>
                            <a:cs typeface="Sora ExtraBold" pitchFamily="2" charset="0"/>
                          </a:endParaRPr>
                        </a:p>
                      </p:txBody>
                    </p:sp>
                  </p:grpSp>
                  <p:grpSp>
                    <p:nvGrpSpPr>
                      <p:cNvPr id="14" name="Group 13">
                        <a:extLst>
                          <a:ext uri="{FF2B5EF4-FFF2-40B4-BE49-F238E27FC236}">
                            <a16:creationId xmlns:a16="http://schemas.microsoft.com/office/drawing/2014/main" id="{1F6185A1-2774-24E6-BA0C-37156194076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10706" y="3205693"/>
                        <a:ext cx="470938" cy="470938"/>
                        <a:chOff x="4661644" y="3790082"/>
                        <a:chExt cx="894778" cy="894778"/>
                      </a:xfrm>
                    </p:grpSpPr>
                    <p:sp>
                      <p:nvSpPr>
                        <p:cNvPr id="15" name="Oval 14">
                          <a:extLst>
                            <a:ext uri="{FF2B5EF4-FFF2-40B4-BE49-F238E27FC236}">
                              <a16:creationId xmlns:a16="http://schemas.microsoft.com/office/drawing/2014/main" id="{5084D2CC-5A6F-5350-91AF-0016B36EA1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61644" y="3790082"/>
                          <a:ext cx="894778" cy="894778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Urbanis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" name="Oval 15">
                          <a:hlinkClick r:id="rId4" action="ppaction://hlinksldjump"/>
                          <a:extLst>
                            <a:ext uri="{FF2B5EF4-FFF2-40B4-BE49-F238E27FC236}">
                              <a16:creationId xmlns:a16="http://schemas.microsoft.com/office/drawing/2014/main" id="{991D0EE8-F8DD-B3AC-F5B7-6012BF16B5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05" y="3881943"/>
                          <a:ext cx="711055" cy="711055"/>
                        </a:xfrm>
                        <a:prstGeom prst="ellipse">
                          <a:avLst/>
                        </a:prstGeom>
                        <a:solidFill>
                          <a:srgbClr val="CE152D"/>
                        </a:solidFill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Sora ExtraBold" pitchFamily="2" charset="0"/>
                            <a:ea typeface="+mn-ea"/>
                            <a:cs typeface="Sora ExtraBold" pitchFamily="2" charset="0"/>
                          </a:endParaRPr>
                        </a:p>
                      </p:txBody>
                    </p:sp>
                  </p:grpSp>
                  <p:grpSp>
                    <p:nvGrpSpPr>
                      <p:cNvPr id="17" name="Group 16">
                        <a:extLst>
                          <a:ext uri="{FF2B5EF4-FFF2-40B4-BE49-F238E27FC236}">
                            <a16:creationId xmlns:a16="http://schemas.microsoft.com/office/drawing/2014/main" id="{DEA2CC18-F14B-5D92-02AF-1FF512F590D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12337" y="3205693"/>
                        <a:ext cx="470938" cy="470938"/>
                        <a:chOff x="4661644" y="3790082"/>
                        <a:chExt cx="894778" cy="894778"/>
                      </a:xfrm>
                    </p:grpSpPr>
                    <p:sp>
                      <p:nvSpPr>
                        <p:cNvPr id="18" name="Oval 17">
                          <a:extLst>
                            <a:ext uri="{FF2B5EF4-FFF2-40B4-BE49-F238E27FC236}">
                              <a16:creationId xmlns:a16="http://schemas.microsoft.com/office/drawing/2014/main" id="{02866CFF-CA66-DE99-2DAE-ECA5684774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61644" y="3790082"/>
                          <a:ext cx="894778" cy="894778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Urbanis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" name="Oval 18">
                          <a:hlinkClick r:id="rId4" action="ppaction://hlinksldjump"/>
                          <a:extLst>
                            <a:ext uri="{FF2B5EF4-FFF2-40B4-BE49-F238E27FC236}">
                              <a16:creationId xmlns:a16="http://schemas.microsoft.com/office/drawing/2014/main" id="{4335DAF6-E352-E2BB-D1A5-72E915BC0E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05" y="3881943"/>
                          <a:ext cx="711055" cy="711055"/>
                        </a:xfrm>
                        <a:prstGeom prst="ellipse">
                          <a:avLst/>
                        </a:prstGeom>
                        <a:solidFill>
                          <a:srgbClr val="CE152D"/>
                        </a:solidFill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Sora ExtraBold" pitchFamily="2" charset="0"/>
                            <a:ea typeface="+mn-ea"/>
                            <a:cs typeface="Sora ExtraBold" pitchFamily="2" charset="0"/>
                          </a:endParaRPr>
                        </a:p>
                      </p:txBody>
                    </p:sp>
                  </p:grpSp>
                  <p:grpSp>
                    <p:nvGrpSpPr>
                      <p:cNvPr id="20" name="Group 19">
                        <a:extLst>
                          <a:ext uri="{FF2B5EF4-FFF2-40B4-BE49-F238E27FC236}">
                            <a16:creationId xmlns:a16="http://schemas.microsoft.com/office/drawing/2014/main" id="{EDEC3E7E-8AE7-F828-0F1C-D2006C00F32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13968" y="3205693"/>
                        <a:ext cx="470938" cy="470938"/>
                        <a:chOff x="4661644" y="3790082"/>
                        <a:chExt cx="894778" cy="894778"/>
                      </a:xfrm>
                    </p:grpSpPr>
                    <p:sp>
                      <p:nvSpPr>
                        <p:cNvPr id="21" name="Oval 20">
                          <a:extLst>
                            <a:ext uri="{FF2B5EF4-FFF2-40B4-BE49-F238E27FC236}">
                              <a16:creationId xmlns:a16="http://schemas.microsoft.com/office/drawing/2014/main" id="{8A331DF5-B3AD-01B0-7494-2D01870756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61644" y="3790082"/>
                          <a:ext cx="894778" cy="894778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Urbanis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" name="Oval 21">
                          <a:hlinkClick r:id="rId4" action="ppaction://hlinksldjump"/>
                          <a:extLst>
                            <a:ext uri="{FF2B5EF4-FFF2-40B4-BE49-F238E27FC236}">
                              <a16:creationId xmlns:a16="http://schemas.microsoft.com/office/drawing/2014/main" id="{0F30B153-8659-1D8D-8EDE-7B91D08204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05" y="3881943"/>
                          <a:ext cx="711055" cy="711055"/>
                        </a:xfrm>
                        <a:prstGeom prst="ellipse">
                          <a:avLst/>
                        </a:prstGeom>
                        <a:solidFill>
                          <a:srgbClr val="CE152D"/>
                        </a:solidFill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Sora ExtraBold" pitchFamily="2" charset="0"/>
                            <a:ea typeface="+mn-ea"/>
                            <a:cs typeface="Sora ExtraBold" pitchFamily="2" charset="0"/>
                          </a:endParaRPr>
                        </a:p>
                      </p:txBody>
                    </p:sp>
                  </p:grpSp>
                  <p:grpSp>
                    <p:nvGrpSpPr>
                      <p:cNvPr id="23" name="Group 22">
                        <a:extLst>
                          <a:ext uri="{FF2B5EF4-FFF2-40B4-BE49-F238E27FC236}">
                            <a16:creationId xmlns:a16="http://schemas.microsoft.com/office/drawing/2014/main" id="{7C5B2DCB-1D05-9C64-7316-D4CB02F78C2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15599" y="3205693"/>
                        <a:ext cx="470938" cy="470938"/>
                        <a:chOff x="4661644" y="3790082"/>
                        <a:chExt cx="894778" cy="894778"/>
                      </a:xfrm>
                    </p:grpSpPr>
                    <p:sp>
                      <p:nvSpPr>
                        <p:cNvPr id="24" name="Oval 23">
                          <a:extLst>
                            <a:ext uri="{FF2B5EF4-FFF2-40B4-BE49-F238E27FC236}">
                              <a16:creationId xmlns:a16="http://schemas.microsoft.com/office/drawing/2014/main" id="{045B2C30-1B2E-3B85-D724-5D076158C9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61644" y="3790082"/>
                          <a:ext cx="894778" cy="894778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Urbanis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" name="Oval 24">
                          <a:hlinkClick r:id="rId4" action="ppaction://hlinksldjump"/>
                          <a:extLst>
                            <a:ext uri="{FF2B5EF4-FFF2-40B4-BE49-F238E27FC236}">
                              <a16:creationId xmlns:a16="http://schemas.microsoft.com/office/drawing/2014/main" id="{B15DCABD-D8C2-514C-EEFE-9CBDDD0DC4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05" y="3881943"/>
                          <a:ext cx="711055" cy="711055"/>
                        </a:xfrm>
                        <a:prstGeom prst="ellipse">
                          <a:avLst/>
                        </a:prstGeom>
                        <a:solidFill>
                          <a:srgbClr val="CE152D"/>
                        </a:solidFill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Sora ExtraBold" pitchFamily="2" charset="0"/>
                            <a:ea typeface="+mn-ea"/>
                            <a:cs typeface="Sora ExtraBold" pitchFamily="2" charset="0"/>
                          </a:endParaRPr>
                        </a:p>
                      </p:txBody>
                    </p:sp>
                  </p:grpSp>
                  <p:grpSp>
                    <p:nvGrpSpPr>
                      <p:cNvPr id="26" name="Group 25">
                        <a:extLst>
                          <a:ext uri="{FF2B5EF4-FFF2-40B4-BE49-F238E27FC236}">
                            <a16:creationId xmlns:a16="http://schemas.microsoft.com/office/drawing/2014/main" id="{FB8C19CE-7730-556D-6547-64DAFA0EFCB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417230" y="3205693"/>
                        <a:ext cx="470938" cy="470938"/>
                        <a:chOff x="4661644" y="3790082"/>
                        <a:chExt cx="894778" cy="894778"/>
                      </a:xfrm>
                    </p:grpSpPr>
                    <p:sp>
                      <p:nvSpPr>
                        <p:cNvPr id="27" name="Oval 26">
                          <a:extLst>
                            <a:ext uri="{FF2B5EF4-FFF2-40B4-BE49-F238E27FC236}">
                              <a16:creationId xmlns:a16="http://schemas.microsoft.com/office/drawing/2014/main" id="{1F3A173C-590B-B338-706D-E0DBB6D259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61644" y="3790082"/>
                          <a:ext cx="894778" cy="894778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Urbanis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8" name="Oval 27">
                          <a:hlinkClick r:id="rId4" action="ppaction://hlinksldjump"/>
                          <a:extLst>
                            <a:ext uri="{FF2B5EF4-FFF2-40B4-BE49-F238E27FC236}">
                              <a16:creationId xmlns:a16="http://schemas.microsoft.com/office/drawing/2014/main" id="{3FCD8E30-A9F1-3973-2161-30430B6411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05" y="3881943"/>
                          <a:ext cx="711055" cy="711055"/>
                        </a:xfrm>
                        <a:prstGeom prst="ellipse">
                          <a:avLst/>
                        </a:prstGeom>
                        <a:solidFill>
                          <a:srgbClr val="CE152D"/>
                        </a:solidFill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Sora ExtraBold" pitchFamily="2" charset="0"/>
                            <a:ea typeface="+mn-ea"/>
                            <a:cs typeface="Sora ExtraBold" pitchFamily="2" charset="0"/>
                          </a:endParaRPr>
                        </a:p>
                      </p:txBody>
                    </p:sp>
                  </p:grpSp>
                  <p:grpSp>
                    <p:nvGrpSpPr>
                      <p:cNvPr id="29" name="Group 28">
                        <a:extLst>
                          <a:ext uri="{FF2B5EF4-FFF2-40B4-BE49-F238E27FC236}">
                            <a16:creationId xmlns:a16="http://schemas.microsoft.com/office/drawing/2014/main" id="{7F9D061A-0518-DCF2-A01E-4BF60A6CA94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618861" y="3205693"/>
                        <a:ext cx="470938" cy="470938"/>
                        <a:chOff x="4661644" y="3790082"/>
                        <a:chExt cx="894778" cy="894778"/>
                      </a:xfrm>
                    </p:grpSpPr>
                    <p:sp>
                      <p:nvSpPr>
                        <p:cNvPr id="30" name="Oval 29">
                          <a:extLst>
                            <a:ext uri="{FF2B5EF4-FFF2-40B4-BE49-F238E27FC236}">
                              <a16:creationId xmlns:a16="http://schemas.microsoft.com/office/drawing/2014/main" id="{4DD69358-3C07-79EE-21E0-95AB843844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61644" y="3790082"/>
                          <a:ext cx="894778" cy="894778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Urbanis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1" name="Oval 30">
                          <a:hlinkClick r:id="rId4" action="ppaction://hlinksldjump"/>
                          <a:extLst>
                            <a:ext uri="{FF2B5EF4-FFF2-40B4-BE49-F238E27FC236}">
                              <a16:creationId xmlns:a16="http://schemas.microsoft.com/office/drawing/2014/main" id="{149F7E53-453D-9CB1-0E45-F374F7797B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05" y="3881943"/>
                          <a:ext cx="711055" cy="711055"/>
                        </a:xfrm>
                        <a:prstGeom prst="ellipse">
                          <a:avLst/>
                        </a:prstGeom>
                        <a:solidFill>
                          <a:srgbClr val="CE152D"/>
                        </a:solidFill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Sora ExtraBold" pitchFamily="2" charset="0"/>
                            <a:ea typeface="+mn-ea"/>
                            <a:cs typeface="Sora ExtraBold" pitchFamily="2" charset="0"/>
                          </a:endParaRPr>
                        </a:p>
                      </p:txBody>
                    </p:sp>
                  </p:grpSp>
                  <p:grpSp>
                    <p:nvGrpSpPr>
                      <p:cNvPr id="32" name="Group 31">
                        <a:extLst>
                          <a:ext uri="{FF2B5EF4-FFF2-40B4-BE49-F238E27FC236}">
                            <a16:creationId xmlns:a16="http://schemas.microsoft.com/office/drawing/2014/main" id="{DF685AFD-65DD-12E6-2203-EDE6ADD55E5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820492" y="3205693"/>
                        <a:ext cx="470938" cy="470938"/>
                        <a:chOff x="4661644" y="3790082"/>
                        <a:chExt cx="894778" cy="894778"/>
                      </a:xfrm>
                    </p:grpSpPr>
                    <p:sp>
                      <p:nvSpPr>
                        <p:cNvPr id="33" name="Oval 32">
                          <a:extLst>
                            <a:ext uri="{FF2B5EF4-FFF2-40B4-BE49-F238E27FC236}">
                              <a16:creationId xmlns:a16="http://schemas.microsoft.com/office/drawing/2014/main" id="{867CB310-6787-7372-29F8-3E43E4933E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61644" y="3790082"/>
                          <a:ext cx="894778" cy="894778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Urbanis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4" name="Oval 33">
                          <a:hlinkClick r:id="rId4" action="ppaction://hlinksldjump"/>
                          <a:extLst>
                            <a:ext uri="{FF2B5EF4-FFF2-40B4-BE49-F238E27FC236}">
                              <a16:creationId xmlns:a16="http://schemas.microsoft.com/office/drawing/2014/main" id="{65398562-4B79-1232-EF14-6416B1B627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05" y="3881943"/>
                          <a:ext cx="711055" cy="711055"/>
                        </a:xfrm>
                        <a:prstGeom prst="ellipse">
                          <a:avLst/>
                        </a:prstGeom>
                        <a:solidFill>
                          <a:srgbClr val="CE152D"/>
                        </a:solidFill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Sora ExtraBold" pitchFamily="2" charset="0"/>
                            <a:ea typeface="+mn-ea"/>
                            <a:cs typeface="Sora ExtraBold" pitchFamily="2" charset="0"/>
                          </a:endParaRPr>
                        </a:p>
                      </p:txBody>
                    </p:sp>
                  </p:grpSp>
                  <p:grpSp>
                    <p:nvGrpSpPr>
                      <p:cNvPr id="35" name="Group 34">
                        <a:extLst>
                          <a:ext uri="{FF2B5EF4-FFF2-40B4-BE49-F238E27FC236}">
                            <a16:creationId xmlns:a16="http://schemas.microsoft.com/office/drawing/2014/main" id="{82202AE0-4D5D-50E0-1208-C32B3FC43A6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022123" y="3205693"/>
                        <a:ext cx="470938" cy="470938"/>
                        <a:chOff x="4661644" y="3790082"/>
                        <a:chExt cx="894778" cy="894778"/>
                      </a:xfrm>
                    </p:grpSpPr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85A6B76D-F857-8F90-2115-589938926D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61644" y="3790082"/>
                          <a:ext cx="894778" cy="894778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Urbanis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7" name="Oval 36">
                          <a:hlinkClick r:id="rId4" action="ppaction://hlinksldjump"/>
                          <a:extLst>
                            <a:ext uri="{FF2B5EF4-FFF2-40B4-BE49-F238E27FC236}">
                              <a16:creationId xmlns:a16="http://schemas.microsoft.com/office/drawing/2014/main" id="{2EA89AC1-D7CE-26FA-0CCD-885DAC3087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05" y="3881943"/>
                          <a:ext cx="711055" cy="711055"/>
                        </a:xfrm>
                        <a:prstGeom prst="ellipse">
                          <a:avLst/>
                        </a:prstGeom>
                        <a:solidFill>
                          <a:srgbClr val="CE152D"/>
                        </a:solidFill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Sora ExtraBold" pitchFamily="2" charset="0"/>
                            <a:ea typeface="+mn-ea"/>
                            <a:cs typeface="Sora ExtraBold" pitchFamily="2" charset="0"/>
                          </a:endParaRPr>
                        </a:p>
                      </p:txBody>
                    </p:sp>
                  </p:grpSp>
                  <p:grpSp>
                    <p:nvGrpSpPr>
                      <p:cNvPr id="38" name="Group 37">
                        <a:extLst>
                          <a:ext uri="{FF2B5EF4-FFF2-40B4-BE49-F238E27FC236}">
                            <a16:creationId xmlns:a16="http://schemas.microsoft.com/office/drawing/2014/main" id="{049AF58F-ADA5-AB40-47F2-66880753CA0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223756" y="3205693"/>
                        <a:ext cx="470938" cy="470938"/>
                        <a:chOff x="4661644" y="3790082"/>
                        <a:chExt cx="894778" cy="894778"/>
                      </a:xfrm>
                    </p:grpSpPr>
                    <p:sp>
                      <p:nvSpPr>
                        <p:cNvPr id="39" name="Oval 38">
                          <a:extLst>
                            <a:ext uri="{FF2B5EF4-FFF2-40B4-BE49-F238E27FC236}">
                              <a16:creationId xmlns:a16="http://schemas.microsoft.com/office/drawing/2014/main" id="{16878ADE-55C7-FD33-C34F-AB2144449C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61644" y="3790082"/>
                          <a:ext cx="894778" cy="894778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Urbanis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" name="Oval 39">
                          <a:hlinkClick r:id="rId4" action="ppaction://hlinksldjump"/>
                          <a:extLst>
                            <a:ext uri="{FF2B5EF4-FFF2-40B4-BE49-F238E27FC236}">
                              <a16:creationId xmlns:a16="http://schemas.microsoft.com/office/drawing/2014/main" id="{961D265C-965E-1969-5AD9-AC931C5D68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05" y="3881943"/>
                          <a:ext cx="711055" cy="711055"/>
                        </a:xfrm>
                        <a:prstGeom prst="ellipse">
                          <a:avLst/>
                        </a:prstGeom>
                        <a:solidFill>
                          <a:srgbClr val="CE152D"/>
                        </a:solidFill>
                        <a:ln>
                          <a:solidFill>
                            <a:srgbClr val="CE152D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ID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8F8F8"/>
                            </a:solidFill>
                            <a:effectLst/>
                            <a:uLnTx/>
                            <a:uFillTx/>
                            <a:latin typeface="Sora ExtraBold" pitchFamily="2" charset="0"/>
                            <a:ea typeface="+mn-ea"/>
                            <a:cs typeface="Sora ExtraBold" pitchFamily="2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1" name="Straight Connector 50">
                      <a:extLst>
                        <a:ext uri="{FF2B5EF4-FFF2-40B4-BE49-F238E27FC236}">
                          <a16:creationId xmlns:a16="http://schemas.microsoft.com/office/drawing/2014/main" id="{8238970A-E7CF-F0BA-691B-57FDD8CD60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81644" y="3441162"/>
                      <a:ext cx="730693" cy="0"/>
                    </a:xfrm>
                    <a:prstGeom prst="line">
                      <a:avLst/>
                    </a:prstGeom>
                    <a:ln w="19050">
                      <a:solidFill>
                        <a:srgbClr val="CE152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6B67195C-F7D1-0599-3748-064FD7D8F87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291432" y="3441162"/>
                      <a:ext cx="730693" cy="0"/>
                    </a:xfrm>
                    <a:prstGeom prst="line">
                      <a:avLst/>
                    </a:prstGeom>
                    <a:ln w="19050">
                      <a:solidFill>
                        <a:srgbClr val="CE152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FFF28F18-C7A1-8EC0-3BA6-AFCFE848D4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493063" y="3441162"/>
                      <a:ext cx="730693" cy="0"/>
                    </a:xfrm>
                    <a:prstGeom prst="line">
                      <a:avLst/>
                    </a:prstGeom>
                    <a:ln w="19050">
                      <a:solidFill>
                        <a:srgbClr val="CE152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B9B2FEEF-2C77-57A7-818E-0F778331A832}"/>
                        </a:ext>
                      </a:extLst>
                    </p:cNvPr>
                    <p:cNvCxnSpPr>
                      <a:cxnSpLocks/>
                      <a:stCxn id="86" idx="0"/>
                    </p:cNvCxnSpPr>
                    <p:nvPr/>
                  </p:nvCxnSpPr>
                  <p:spPr>
                    <a:xfrm flipH="1" flipV="1">
                      <a:off x="2437454" y="3431637"/>
                      <a:ext cx="9536" cy="812596"/>
                    </a:xfrm>
                    <a:prstGeom prst="line">
                      <a:avLst/>
                    </a:prstGeom>
                    <a:ln w="57150">
                      <a:solidFill>
                        <a:srgbClr val="DEEB3A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2F11DA08-BA46-AAEA-FA52-ACC05DCB887A}"/>
                      </a:ext>
                    </a:extLst>
                  </p:cNvPr>
                  <p:cNvGrpSpPr/>
                  <p:nvPr/>
                </p:nvGrpSpPr>
                <p:grpSpPr>
                  <a:xfrm>
                    <a:off x="75764" y="3433172"/>
                    <a:ext cx="12030511" cy="619593"/>
                    <a:chOff x="75764" y="3433172"/>
                    <a:chExt cx="12030511" cy="619593"/>
                  </a:xfrm>
                </p:grpSpPr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71493BD6-AE96-BC62-6D2A-858CBA9E7A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764" y="3433172"/>
                      <a:ext cx="1238250" cy="6195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 err="1">
                          <a:latin typeface="Sora" pitchFamily="2" charset="0"/>
                          <a:cs typeface="Sora" pitchFamily="2" charset="0"/>
                        </a:rPr>
                        <a:t>Identifikasi</a:t>
                      </a:r>
                      <a:r>
                        <a:rPr lang="en-US" sz="1200" dirty="0">
                          <a:latin typeface="Sora" pitchFamily="2" charset="0"/>
                          <a:cs typeface="Sora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 err="1">
                          <a:latin typeface="Sora" pitchFamily="2" charset="0"/>
                          <a:cs typeface="Sora" pitchFamily="2" charset="0"/>
                        </a:rPr>
                        <a:t>Proyek</a:t>
                      </a:r>
                      <a:endParaRPr lang="en-ID" sz="1200" dirty="0">
                        <a:latin typeface="Sora" pitchFamily="2" charset="0"/>
                        <a:cs typeface="Sora" pitchFamily="2" charset="0"/>
                      </a:endParaRPr>
                    </a:p>
                  </p:txBody>
                </p:sp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EFF6BAD3-B67A-0DA6-6068-11EC564A07B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14014" y="3433172"/>
                      <a:ext cx="1238250" cy="6195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 err="1">
                          <a:latin typeface="Sora" pitchFamily="2" charset="0"/>
                          <a:cs typeface="Sora" pitchFamily="2" charset="0"/>
                        </a:rPr>
                        <a:t>Studi</a:t>
                      </a:r>
                      <a:r>
                        <a:rPr lang="en-US" sz="1200" dirty="0">
                          <a:latin typeface="Sora" pitchFamily="2" charset="0"/>
                          <a:cs typeface="Sora" pitchFamily="2" charset="0"/>
                        </a:rPr>
                        <a:t> </a:t>
                      </a:r>
                      <a:r>
                        <a:rPr lang="en-US" sz="1200" dirty="0" err="1">
                          <a:latin typeface="Sora" pitchFamily="2" charset="0"/>
                          <a:cs typeface="Sora" pitchFamily="2" charset="0"/>
                        </a:rPr>
                        <a:t>Pendahuluan</a:t>
                      </a:r>
                      <a:endParaRPr lang="en-ID" sz="1200" dirty="0">
                        <a:latin typeface="Sora" pitchFamily="2" charset="0"/>
                        <a:cs typeface="Sora" pitchFamily="2" charset="0"/>
                      </a:endParaRPr>
                    </a:p>
                  </p:txBody>
                </p:sp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632F5F41-057B-17CC-4CC0-432AD3FDD9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85589" y="3433172"/>
                      <a:ext cx="1238250" cy="6195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 err="1">
                          <a:latin typeface="Sora" pitchFamily="2" charset="0"/>
                          <a:cs typeface="Sora" pitchFamily="2" charset="0"/>
                        </a:rPr>
                        <a:t>Prastudi</a:t>
                      </a:r>
                      <a:r>
                        <a:rPr lang="en-US" sz="1200" dirty="0">
                          <a:latin typeface="Sora" pitchFamily="2" charset="0"/>
                          <a:cs typeface="Sora" pitchFamily="2" charset="0"/>
                        </a:rPr>
                        <a:t> </a:t>
                      </a:r>
                      <a:r>
                        <a:rPr lang="en-US" sz="1200" dirty="0" err="1">
                          <a:latin typeface="Sora" pitchFamily="2" charset="0"/>
                          <a:cs typeface="Sora" pitchFamily="2" charset="0"/>
                        </a:rPr>
                        <a:t>Kelayakan</a:t>
                      </a:r>
                      <a:endParaRPr lang="en-ID" sz="1200" dirty="0">
                        <a:latin typeface="Sora" pitchFamily="2" charset="0"/>
                        <a:cs typeface="Sora" pitchFamily="2" charset="0"/>
                      </a:endParaRPr>
                    </a:p>
                  </p:txBody>
                </p:sp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AB615916-2C4E-C681-D1A9-A49240A96D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3839" y="3433172"/>
                      <a:ext cx="1238250" cy="6195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 err="1">
                          <a:latin typeface="Sora" pitchFamily="2" charset="0"/>
                          <a:cs typeface="Sora" pitchFamily="2" charset="0"/>
                        </a:rPr>
                        <a:t>Persiapan</a:t>
                      </a:r>
                      <a:r>
                        <a:rPr lang="en-US" sz="1200" dirty="0">
                          <a:latin typeface="Sora" pitchFamily="2" charset="0"/>
                          <a:cs typeface="Sora" pitchFamily="2" charset="0"/>
                        </a:rPr>
                        <a:t> </a:t>
                      </a:r>
                      <a:r>
                        <a:rPr lang="en-US" sz="1200" dirty="0" err="1">
                          <a:latin typeface="Sora" pitchFamily="2" charset="0"/>
                          <a:cs typeface="Sora" pitchFamily="2" charset="0"/>
                        </a:rPr>
                        <a:t>Pengadaan</a:t>
                      </a:r>
                      <a:endParaRPr lang="en-ID" sz="1200" dirty="0">
                        <a:latin typeface="Sora" pitchFamily="2" charset="0"/>
                        <a:cs typeface="Sora" pitchFamily="2" charset="0"/>
                      </a:endParaRPr>
                    </a:p>
                  </p:txBody>
                </p:sp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5061785D-6192-A2AC-234D-7D6888B3A7C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95414" y="3433172"/>
                      <a:ext cx="1238250" cy="6195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200" dirty="0">
                        <a:latin typeface="Sora" pitchFamily="2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 err="1">
                          <a:latin typeface="Sora" pitchFamily="2" charset="0"/>
                          <a:cs typeface="Sora" pitchFamily="2" charset="0"/>
                        </a:rPr>
                        <a:t>Prakualifikasi</a:t>
                      </a:r>
                      <a:endParaRPr lang="en-ID" sz="1200" dirty="0">
                        <a:latin typeface="Sora" pitchFamily="2" charset="0"/>
                        <a:cs typeface="Sora" pitchFamily="2" charset="0"/>
                      </a:endParaRPr>
                    </a:p>
                  </p:txBody>
                </p:sp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E4A9AABF-1CE2-D4FC-1059-83B8A7DA68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33664" y="3433172"/>
                      <a:ext cx="1238250" cy="6195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200" dirty="0">
                        <a:latin typeface="Sora" pitchFamily="2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 err="1">
                          <a:latin typeface="Sora" pitchFamily="2" charset="0"/>
                          <a:cs typeface="Sora" pitchFamily="2" charset="0"/>
                        </a:rPr>
                        <a:t>Pelelangan</a:t>
                      </a:r>
                      <a:endParaRPr lang="en-ID" sz="1200" dirty="0">
                        <a:latin typeface="Sora" pitchFamily="2" charset="0"/>
                        <a:cs typeface="Sora" pitchFamily="2" charset="0"/>
                      </a:endParaRPr>
                    </a:p>
                  </p:txBody>
                </p:sp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5C5C520A-3873-6D65-23AE-46B8CF15CD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8564" y="3433172"/>
                      <a:ext cx="1238250" cy="6195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 err="1">
                          <a:latin typeface="Sora" pitchFamily="2" charset="0"/>
                          <a:cs typeface="Sora" pitchFamily="2" charset="0"/>
                        </a:rPr>
                        <a:t>Tandatangan</a:t>
                      </a:r>
                      <a:endParaRPr lang="en-US" sz="1200" dirty="0">
                        <a:latin typeface="Sora" pitchFamily="2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 err="1">
                          <a:latin typeface="Sora" pitchFamily="2" charset="0"/>
                          <a:cs typeface="Sora" pitchFamily="2" charset="0"/>
                        </a:rPr>
                        <a:t>Perjanjian</a:t>
                      </a:r>
                      <a:endParaRPr lang="en-ID" sz="1200" dirty="0">
                        <a:latin typeface="Sora" pitchFamily="2" charset="0"/>
                        <a:cs typeface="Sora" pitchFamily="2" charset="0"/>
                      </a:endParaRPr>
                    </a:p>
                  </p:txBody>
                </p:sp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77A7153C-F561-281B-B73E-C04604EF3B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58200" y="3433172"/>
                      <a:ext cx="1238250" cy="6195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i="1" dirty="0">
                          <a:latin typeface="Sora" pitchFamily="2" charset="0"/>
                          <a:cs typeface="Sora" pitchFamily="2" charset="0"/>
                        </a:rPr>
                        <a:t>Financial Close</a:t>
                      </a:r>
                      <a:endParaRPr lang="en-ID" sz="1200" i="1" dirty="0">
                        <a:latin typeface="Sora" pitchFamily="2" charset="0"/>
                        <a:cs typeface="Sora" pitchFamily="2" charset="0"/>
                      </a:endParaRPr>
                    </a:p>
                  </p:txBody>
                </p: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D5302E06-7B94-FFA3-C04C-8FD910B4CF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29775" y="3433172"/>
                      <a:ext cx="1238250" cy="6195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200" dirty="0">
                        <a:latin typeface="Sora" pitchFamily="2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 err="1">
                          <a:latin typeface="Sora" pitchFamily="2" charset="0"/>
                          <a:cs typeface="Sora" pitchFamily="2" charset="0"/>
                        </a:rPr>
                        <a:t>Kontruksi</a:t>
                      </a:r>
                      <a:endParaRPr lang="en-ID" sz="1200" dirty="0">
                        <a:latin typeface="Sora" pitchFamily="2" charset="0"/>
                        <a:cs typeface="Sora" pitchFamily="2" charset="0"/>
                      </a:endParaRPr>
                    </a:p>
                  </p:txBody>
                </p:sp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680E2160-F1EB-88E0-E2D3-C754EF8513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868025" y="3433172"/>
                      <a:ext cx="1238250" cy="6195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200" dirty="0">
                        <a:latin typeface="Sora" pitchFamily="2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 err="1">
                          <a:latin typeface="Sora" pitchFamily="2" charset="0"/>
                          <a:cs typeface="Sora" pitchFamily="2" charset="0"/>
                        </a:rPr>
                        <a:t>Operasi</a:t>
                      </a:r>
                      <a:endParaRPr lang="en-ID" sz="1200" dirty="0">
                        <a:latin typeface="Sora" pitchFamily="2" charset="0"/>
                        <a:cs typeface="Sora" pitchFamily="2" charset="0"/>
                      </a:endParaRPr>
                    </a:p>
                  </p:txBody>
                </p:sp>
              </p:grp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5D4B52D4-2BCD-C515-55E6-F9C04A3DEBB7}"/>
                    </a:ext>
                  </a:extLst>
                </p:cNvPr>
                <p:cNvGrpSpPr/>
                <p:nvPr/>
              </p:nvGrpSpPr>
              <p:grpSpPr>
                <a:xfrm>
                  <a:off x="409075" y="2943225"/>
                  <a:ext cx="11329733" cy="316644"/>
                  <a:chOff x="409075" y="2847975"/>
                  <a:chExt cx="11329733" cy="316644"/>
                </a:xfrm>
              </p:grpSpPr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5C8DAB1E-1509-9BA1-4A82-0EB3AF3E63FD}"/>
                      </a:ext>
                    </a:extLst>
                  </p:cNvPr>
                  <p:cNvSpPr/>
                  <p:nvPr/>
                </p:nvSpPr>
                <p:spPr>
                  <a:xfrm>
                    <a:off x="409075" y="2847975"/>
                    <a:ext cx="2143189" cy="316644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E152D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latin typeface="Sora SemiBold" pitchFamily="2" charset="0"/>
                        <a:cs typeface="Sora SemiBold" pitchFamily="2" charset="0"/>
                      </a:rPr>
                      <a:t>PERENCANAAN</a:t>
                    </a:r>
                    <a:endParaRPr lang="en-ID" sz="1100" dirty="0">
                      <a:latin typeface="Sora SemiBold" pitchFamily="2" charset="0"/>
                      <a:cs typeface="Sora SemiBold" pitchFamily="2" charset="0"/>
                    </a:endParaRPr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199C520E-AD29-8539-E524-352C1834AE47}"/>
                      </a:ext>
                    </a:extLst>
                  </p:cNvPr>
                  <p:cNvSpPr/>
                  <p:nvPr/>
                </p:nvSpPr>
                <p:spPr>
                  <a:xfrm>
                    <a:off x="2652245" y="2847975"/>
                    <a:ext cx="1071594" cy="316644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E152D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latin typeface="Sora SemiBold" pitchFamily="2" charset="0"/>
                        <a:cs typeface="Sora SemiBold" pitchFamily="2" charset="0"/>
                      </a:rPr>
                      <a:t>PENYIAPAN</a:t>
                    </a:r>
                    <a:endParaRPr lang="en-ID" sz="1100" dirty="0">
                      <a:latin typeface="Sora SemiBold" pitchFamily="2" charset="0"/>
                      <a:cs typeface="Sora SemiBold" pitchFamily="2" charset="0"/>
                    </a:endParaRPr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299DF3B9-8776-0CF1-A9DC-1267443A4EF9}"/>
                      </a:ext>
                    </a:extLst>
                  </p:cNvPr>
                  <p:cNvSpPr/>
                  <p:nvPr/>
                </p:nvSpPr>
                <p:spPr>
                  <a:xfrm>
                    <a:off x="3823820" y="2847975"/>
                    <a:ext cx="3414744" cy="316644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E152D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latin typeface="Sora SemiBold" pitchFamily="2" charset="0"/>
                        <a:cs typeface="Sora SemiBold" pitchFamily="2" charset="0"/>
                      </a:rPr>
                      <a:t>TRANSAKSI</a:t>
                    </a:r>
                    <a:endParaRPr lang="en-ID" sz="1100" dirty="0">
                      <a:latin typeface="Sora SemiBold" pitchFamily="2" charset="0"/>
                      <a:cs typeface="Sora SemiBold" pitchFamily="2" charset="0"/>
                    </a:endParaRPr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E253323C-479A-55C8-9A2B-22D75FEF556C}"/>
                      </a:ext>
                    </a:extLst>
                  </p:cNvPr>
                  <p:cNvSpPr/>
                  <p:nvPr/>
                </p:nvSpPr>
                <p:spPr>
                  <a:xfrm>
                    <a:off x="7342839" y="2847975"/>
                    <a:ext cx="4395969" cy="316644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E152D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latin typeface="Sora SemiBold" pitchFamily="2" charset="0"/>
                        <a:cs typeface="Sora SemiBold" pitchFamily="2" charset="0"/>
                      </a:rPr>
                      <a:t>PELAKSANAAN PERJANJIAN</a:t>
                    </a:r>
                    <a:endParaRPr lang="en-ID" sz="1100" dirty="0">
                      <a:latin typeface="Sora SemiBold" pitchFamily="2" charset="0"/>
                      <a:cs typeface="Sora SemiBold" pitchFamily="2" charset="0"/>
                    </a:endParaRPr>
                  </a:p>
                </p:txBody>
              </p:sp>
            </p:grp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C954E26-531B-E749-1C40-64FD1A6B66AA}"/>
                  </a:ext>
                </a:extLst>
              </p:cNvPr>
              <p:cNvGrpSpPr/>
              <p:nvPr/>
            </p:nvGrpSpPr>
            <p:grpSpPr>
              <a:xfrm>
                <a:off x="2255636" y="4837243"/>
                <a:ext cx="470938" cy="470938"/>
                <a:chOff x="605590" y="4989328"/>
                <a:chExt cx="470938" cy="470938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7793A3B4-0ADC-037B-7A8D-AF12DC0C3375}"/>
                    </a:ext>
                  </a:extLst>
                </p:cNvPr>
                <p:cNvSpPr/>
                <p:nvPr/>
              </p:nvSpPr>
              <p:spPr>
                <a:xfrm>
                  <a:off x="605590" y="4989328"/>
                  <a:ext cx="470938" cy="470938"/>
                </a:xfrm>
                <a:prstGeom prst="ellipse">
                  <a:avLst/>
                </a:prstGeom>
                <a:noFill/>
                <a:ln>
                  <a:solidFill>
                    <a:srgbClr val="DEEB3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latin typeface="Urbanist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6EBB8265-A195-B07E-1F68-2DD87C2A0383}"/>
                    </a:ext>
                  </a:extLst>
                </p:cNvPr>
                <p:cNvSpPr/>
                <p:nvPr/>
              </p:nvSpPr>
              <p:spPr>
                <a:xfrm>
                  <a:off x="653938" y="5037676"/>
                  <a:ext cx="374241" cy="374241"/>
                </a:xfrm>
                <a:prstGeom prst="ellipse">
                  <a:avLst/>
                </a:prstGeom>
                <a:solidFill>
                  <a:srgbClr val="DEEB3A"/>
                </a:solidFill>
                <a:ln>
                  <a:solidFill>
                    <a:srgbClr val="DEEB3A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ora ExtraBold" pitchFamily="2" charset="0"/>
                    <a:ea typeface="+mn-ea"/>
                    <a:cs typeface="Sora ExtraBold" pitchFamily="2" charset="0"/>
                  </a:endParaRPr>
                </a:p>
              </p:txBody>
            </p:sp>
          </p:grp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0C2C8D4-C71A-D16A-25EB-42381A709D7A}"/>
                </a:ext>
              </a:extLst>
            </p:cNvPr>
            <p:cNvGrpSpPr/>
            <p:nvPr/>
          </p:nvGrpSpPr>
          <p:grpSpPr>
            <a:xfrm>
              <a:off x="2469092" y="3505377"/>
              <a:ext cx="6395517" cy="9525"/>
              <a:chOff x="2469092" y="3505377"/>
              <a:chExt cx="6395517" cy="9525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5374738-6EC9-0543-47A8-821C325E47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9021" y="3505377"/>
                <a:ext cx="730693" cy="0"/>
              </a:xfrm>
              <a:prstGeom prst="line">
                <a:avLst/>
              </a:prstGeom>
              <a:ln w="57150">
                <a:solidFill>
                  <a:srgbClr val="DEEB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5D851CD7-1F2B-F610-EC47-7A05E647C2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0652" y="3505377"/>
                <a:ext cx="730693" cy="0"/>
              </a:xfrm>
              <a:prstGeom prst="line">
                <a:avLst/>
              </a:prstGeom>
              <a:ln w="57150">
                <a:solidFill>
                  <a:srgbClr val="DEEB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1F4811BD-C0EE-AFEE-0CEE-44F5E9E3CA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283" y="3505377"/>
                <a:ext cx="730693" cy="0"/>
              </a:xfrm>
              <a:prstGeom prst="line">
                <a:avLst/>
              </a:prstGeom>
              <a:ln w="57150">
                <a:solidFill>
                  <a:srgbClr val="DEEB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AA16195-9403-7256-40B5-C2832BA6E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3916" y="3514902"/>
                <a:ext cx="730693" cy="0"/>
              </a:xfrm>
              <a:prstGeom prst="line">
                <a:avLst/>
              </a:prstGeom>
              <a:ln w="57150">
                <a:solidFill>
                  <a:srgbClr val="DEEB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5064E2D4-C3D0-2CA8-6F5C-D994D16845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7390" y="3505377"/>
                <a:ext cx="730693" cy="0"/>
              </a:xfrm>
              <a:prstGeom prst="line">
                <a:avLst/>
              </a:prstGeom>
              <a:ln w="57150">
                <a:solidFill>
                  <a:srgbClr val="DEEB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CD514C1D-3C49-E6C9-7574-6E597C09D16E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2469092" y="3505377"/>
                <a:ext cx="387360" cy="9525"/>
              </a:xfrm>
              <a:prstGeom prst="line">
                <a:avLst/>
              </a:prstGeom>
              <a:ln w="57150">
                <a:solidFill>
                  <a:srgbClr val="DEEB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7" name="Picture 2">
            <a:hlinkClick r:id="" action="ppaction://noaction"/>
            <a:extLst>
              <a:ext uri="{FF2B5EF4-FFF2-40B4-BE49-F238E27FC236}">
                <a16:creationId xmlns:a16="http://schemas.microsoft.com/office/drawing/2014/main" id="{1161B927-2801-5858-38F1-CAAC415E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12FFB32-85F6-B39A-4D72-8FC2B76BA251}"/>
              </a:ext>
            </a:extLst>
          </p:cNvPr>
          <p:cNvSpPr/>
          <p:nvPr/>
        </p:nvSpPr>
        <p:spPr>
          <a:xfrm>
            <a:off x="4792678" y="4514491"/>
            <a:ext cx="470938" cy="470938"/>
          </a:xfrm>
          <a:prstGeom prst="ellipse">
            <a:avLst/>
          </a:prstGeom>
          <a:noFill/>
          <a:ln>
            <a:solidFill>
              <a:srgbClr val="DEEB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Urbanis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05847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A73879-A263-5ED0-9FBC-1A43C4940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D4E4EB0-BA24-9463-4E5F-915DD5D5927D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B07E8A-2466-B1A8-8B5B-D0A113A0BA33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E7EC73-167B-D7C5-43F0-5CCE8D45D0D6}"/>
              </a:ext>
            </a:extLst>
          </p:cNvPr>
          <p:cNvGrpSpPr/>
          <p:nvPr/>
        </p:nvGrpSpPr>
        <p:grpSpPr>
          <a:xfrm>
            <a:off x="1051277" y="1828802"/>
            <a:ext cx="10089446" cy="3852393"/>
            <a:chOff x="1366948" y="1828802"/>
            <a:chExt cx="10089446" cy="385239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A812B1D-6B2B-5C4D-B41D-BD30CE3C3D18}"/>
                </a:ext>
              </a:extLst>
            </p:cNvPr>
            <p:cNvSpPr txBox="1"/>
            <p:nvPr/>
          </p:nvSpPr>
          <p:spPr>
            <a:xfrm>
              <a:off x="1366948" y="2400113"/>
              <a:ext cx="1637859" cy="44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>
                  <a:latin typeface="Sora ExtraBold" pitchFamily="2" charset="0"/>
                  <a:cs typeface="Sora ExtraBold" pitchFamily="2" charset="0"/>
                </a:rPr>
                <a:t>Syarat</a:t>
              </a:r>
              <a:endParaRPr lang="en-ID" dirty="0">
                <a:latin typeface="Sora ExtraBold" pitchFamily="2" charset="0"/>
                <a:cs typeface="Sora ExtraBold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985B26-5C4D-E724-3468-89F96EE858B5}"/>
                </a:ext>
              </a:extLst>
            </p:cNvPr>
            <p:cNvSpPr txBox="1"/>
            <p:nvPr/>
          </p:nvSpPr>
          <p:spPr>
            <a:xfrm>
              <a:off x="1401667" y="3458865"/>
              <a:ext cx="160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Sora ExtraBold" pitchFamily="2" charset="0"/>
                  <a:cs typeface="Sora ExtraBold" pitchFamily="2" charset="0"/>
                </a:rPr>
                <a:t>Keputusan</a:t>
              </a:r>
              <a:endParaRPr lang="en-ID" dirty="0">
                <a:latin typeface="Sora ExtraBold" pitchFamily="2" charset="0"/>
                <a:cs typeface="Sora ExtraBold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FD62EF-FF8B-DC50-91D2-4BF9C819E863}"/>
                </a:ext>
              </a:extLst>
            </p:cNvPr>
            <p:cNvSpPr txBox="1"/>
            <p:nvPr/>
          </p:nvSpPr>
          <p:spPr>
            <a:xfrm>
              <a:off x="1536953" y="5139074"/>
              <a:ext cx="1467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>
                  <a:latin typeface="Sora ExtraBold" pitchFamily="2" charset="0"/>
                  <a:cs typeface="Sora ExtraBold" pitchFamily="2" charset="0"/>
                </a:rPr>
                <a:t>Personil</a:t>
              </a:r>
              <a:r>
                <a:rPr lang="en-US" dirty="0">
                  <a:latin typeface="Sora ExtraBold" pitchFamily="2" charset="0"/>
                  <a:cs typeface="Sora ExtraBold" pitchFamily="2" charset="0"/>
                </a:rPr>
                <a:t> </a:t>
              </a:r>
              <a:endParaRPr lang="en-ID" dirty="0">
                <a:latin typeface="Sora ExtraBold" pitchFamily="2" charset="0"/>
                <a:cs typeface="Sora ExtraBold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385E9E-E376-10A1-BFCC-A8A9607C6D20}"/>
                </a:ext>
              </a:extLst>
            </p:cNvPr>
            <p:cNvSpPr txBox="1"/>
            <p:nvPr/>
          </p:nvSpPr>
          <p:spPr>
            <a:xfrm>
              <a:off x="3420191" y="1828802"/>
              <a:ext cx="803620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Personil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Panitia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b="1" spc="300" dirty="0">
                  <a:solidFill>
                    <a:schemeClr val="tx1"/>
                  </a:solidFill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min 3 orang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dengan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b="1" spc="300" dirty="0" err="1">
                  <a:solidFill>
                    <a:schemeClr val="tx1"/>
                  </a:solidFill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syarat</a:t>
              </a:r>
              <a:r>
                <a:rPr lang="en-US" sz="1600" b="1" spc="300" dirty="0">
                  <a:solidFill>
                    <a:schemeClr val="tx1"/>
                  </a:solidFill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b="1" spc="300" dirty="0" err="1">
                  <a:solidFill>
                    <a:schemeClr val="tx1"/>
                  </a:solidFill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memahami</a:t>
              </a:r>
              <a:r>
                <a:rPr lang="en-US" sz="1600" b="1" spc="300" dirty="0">
                  <a:solidFill>
                    <a:schemeClr val="tx1"/>
                  </a:solidFill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pengadaan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,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lingkup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proyek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,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hukum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perjanjian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&amp;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ketentuan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peraturan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perundang-undangan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proyek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KPBU.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4D5B94F-7475-74BF-2F7A-3251CF8B9997}"/>
                </a:ext>
              </a:extLst>
            </p:cNvPr>
            <p:cNvSpPr txBox="1"/>
            <p:nvPr/>
          </p:nvSpPr>
          <p:spPr>
            <a:xfrm>
              <a:off x="3420191" y="3034989"/>
              <a:ext cx="8036203" cy="12900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Keputusan yang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diambil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oleh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Panitia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Pengadaan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Badan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Penyiapan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melalui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b="1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musyawarah</a:t>
              </a:r>
              <a:r>
                <a:rPr lang="en-US" sz="1600" b="1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b="1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mufakat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,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namun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jika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tidak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dapat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diambil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melalui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musyawarah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mufakat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pengambilan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keputusan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berdasarkan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b="1" spc="300" dirty="0" err="1"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hasil</a:t>
              </a:r>
              <a:r>
                <a:rPr lang="en-US" sz="1600" b="1" spc="300" dirty="0"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b="1" spc="300" dirty="0" err="1">
                  <a:solidFill>
                    <a:schemeClr val="tx1"/>
                  </a:solidFill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suara</a:t>
              </a:r>
              <a:r>
                <a:rPr lang="en-US" sz="1600" b="1" spc="300" dirty="0">
                  <a:solidFill>
                    <a:schemeClr val="tx1"/>
                  </a:solidFill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b="1" spc="300" dirty="0" err="1">
                  <a:solidFill>
                    <a:schemeClr val="tx1"/>
                  </a:solidFill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terbanyak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E0AACDA-3F98-ECE4-1365-F476BE9DEC1A}"/>
                </a:ext>
              </a:extLst>
            </p:cNvPr>
            <p:cNvSpPr txBox="1"/>
            <p:nvPr/>
          </p:nvSpPr>
          <p:spPr>
            <a:xfrm>
              <a:off x="3420191" y="4567763"/>
              <a:ext cx="803620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Panitia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Pengadaan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Badan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Penyiapan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bisa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merangkap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menjadi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person</a:t>
              </a:r>
              <a:r>
                <a:rPr lang="id-ID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i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l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Panitia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Pengadaan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Badan Usaha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Pelaksana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. 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Panitia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Pengadaan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Badan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Penyiapan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id-ID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dapat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b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erkoordinasi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dengan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Simpul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KPB</a:t>
              </a:r>
              <a:r>
                <a:rPr lang="id-ID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U</a:t>
              </a:r>
              <a:endPara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2F85FB8-7027-7480-DB86-AF362D3229CA}"/>
                </a:ext>
              </a:extLst>
            </p:cNvPr>
            <p:cNvCxnSpPr>
              <a:cxnSpLocks/>
            </p:cNvCxnSpPr>
            <p:nvPr/>
          </p:nvCxnSpPr>
          <p:spPr>
            <a:xfrm>
              <a:off x="3329623" y="1890428"/>
              <a:ext cx="0" cy="775135"/>
            </a:xfrm>
            <a:prstGeom prst="line">
              <a:avLst/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0F66F6-EA04-5EA4-D425-3B5280E442C7}"/>
                </a:ext>
              </a:extLst>
            </p:cNvPr>
            <p:cNvCxnSpPr>
              <a:cxnSpLocks/>
            </p:cNvCxnSpPr>
            <p:nvPr/>
          </p:nvCxnSpPr>
          <p:spPr>
            <a:xfrm>
              <a:off x="3329623" y="3091430"/>
              <a:ext cx="8680" cy="1001670"/>
            </a:xfrm>
            <a:prstGeom prst="line">
              <a:avLst/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25F9226-E1A7-A80E-1D0E-ECCFD82F664E}"/>
                </a:ext>
              </a:extLst>
            </p:cNvPr>
            <p:cNvCxnSpPr>
              <a:cxnSpLocks/>
            </p:cNvCxnSpPr>
            <p:nvPr/>
          </p:nvCxnSpPr>
          <p:spPr>
            <a:xfrm>
              <a:off x="3329623" y="4679525"/>
              <a:ext cx="8680" cy="1001670"/>
            </a:xfrm>
            <a:prstGeom prst="line">
              <a:avLst/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DFBA81E-7129-A3C4-D3D8-6C533A3B32F2}"/>
              </a:ext>
            </a:extLst>
          </p:cNvPr>
          <p:cNvSpPr txBox="1"/>
          <p:nvPr/>
        </p:nvSpPr>
        <p:spPr>
          <a:xfrm>
            <a:off x="391958" y="1128392"/>
            <a:ext cx="11408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Panitia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Pengadaan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 Badan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Penyiapan</a:t>
            </a:r>
            <a:endParaRPr kumimoji="0" lang="en-US" sz="28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Cocogoose Light" panose="020000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hlinkClick r:id="" action="ppaction://noaction"/>
            <a:extLst>
              <a:ext uri="{FF2B5EF4-FFF2-40B4-BE49-F238E27FC236}">
                <a16:creationId xmlns:a16="http://schemas.microsoft.com/office/drawing/2014/main" id="{B7FE79F6-21FB-434F-A09D-BA98C148C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1734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500BA-50BA-B486-304F-A0822F10E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5CE32F-BC4D-4A72-4C90-0B467A1B44DE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1A9A13A-A032-1F73-EA22-153D7B3FE250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4D685E-5329-F8CE-EE73-8B5AD6D6FBC0}"/>
              </a:ext>
            </a:extLst>
          </p:cNvPr>
          <p:cNvSpPr txBox="1"/>
          <p:nvPr/>
        </p:nvSpPr>
        <p:spPr>
          <a:xfrm>
            <a:off x="1410165" y="937322"/>
            <a:ext cx="93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Tugas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 &amp;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Tanggung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 Jawab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Panitia</a:t>
            </a:r>
            <a:endParaRPr kumimoji="0" lang="en-US" sz="28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Cocogoose Light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28E51-06E2-7045-8C09-E63D2FA1422B}"/>
              </a:ext>
            </a:extLst>
          </p:cNvPr>
          <p:cNvGrpSpPr/>
          <p:nvPr/>
        </p:nvGrpSpPr>
        <p:grpSpPr>
          <a:xfrm>
            <a:off x="442106" y="1538587"/>
            <a:ext cx="11612596" cy="5087096"/>
            <a:chOff x="176282" y="1744774"/>
            <a:chExt cx="10862980" cy="508709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45FC610-8E80-5288-F25C-C0690D65602F}"/>
                </a:ext>
              </a:extLst>
            </p:cNvPr>
            <p:cNvGrpSpPr/>
            <p:nvPr/>
          </p:nvGrpSpPr>
          <p:grpSpPr>
            <a:xfrm>
              <a:off x="176282" y="1744774"/>
              <a:ext cx="7240255" cy="4471543"/>
              <a:chOff x="4836462" y="1141137"/>
              <a:chExt cx="7240255" cy="4471543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CB52EEE-349A-7177-3D07-BB655D24FCB1}"/>
                  </a:ext>
                </a:extLst>
              </p:cNvPr>
              <p:cNvSpPr txBox="1"/>
              <p:nvPr/>
            </p:nvSpPr>
            <p:spPr>
              <a:xfrm>
                <a:off x="4836462" y="1141137"/>
                <a:ext cx="3485027" cy="25958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ct val="125000"/>
                  </a:lnSpc>
                  <a:defRPr sz="1600" spc="300">
                    <a:latin typeface="Sora Light" pitchFamily="2" charset="0"/>
                    <a:cs typeface="Sora Light" pitchFamily="2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01. </a:t>
                </a:r>
                <a:r>
                  <a:rPr lang="id-ID" dirty="0">
                    <a:solidFill>
                      <a:srgbClr val="0A0A0A"/>
                    </a:solidFill>
                  </a:rPr>
                  <a:t>Menyusun surat kebutuhan penggunaan badan penyiapan lembaga/ organisasi internasional untuk ditandatangani oleh PJPK</a:t>
                </a:r>
                <a:endParaRPr lang="en-ID" dirty="0">
                  <a:solidFill>
                    <a:srgbClr val="0A0A0A"/>
                  </a:solidFill>
                </a:endParaRPr>
              </a:p>
              <a:p>
                <a:endParaRPr lang="en-ID" dirty="0"/>
              </a:p>
              <a:p>
                <a:endParaRPr kumimoji="0" lang="en-ID" sz="1600" b="0" i="0" u="none" strike="noStrike" kern="1200" cap="none" spc="80" normalizeH="0" baseline="0" noProof="0" dirty="0">
                  <a:ln>
                    <a:noFill/>
                  </a:ln>
                  <a:solidFill>
                    <a:srgbClr val="0A0A0A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619D22A-C9C6-E6E3-38FA-7F991E12686E}"/>
                  </a:ext>
                </a:extLst>
              </p:cNvPr>
              <p:cNvSpPr txBox="1"/>
              <p:nvPr/>
            </p:nvSpPr>
            <p:spPr>
              <a:xfrm>
                <a:off x="4836462" y="3020531"/>
                <a:ext cx="3485027" cy="1493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1" algn="l" defTabSz="622300" rtl="0" eaLnBrk="1" fontAlgn="auto" latinLnBrk="0" hangingPunct="1">
                  <a:lnSpc>
                    <a:spcPct val="125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tabLst/>
                  <a:defRPr/>
                </a:pPr>
                <a:r>
                  <a:rPr kumimoji="0" lang="en-US" sz="24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04. </a:t>
                </a:r>
                <a:r>
                  <a:rPr lang="id-ID" sz="1600" spc="300" dirty="0">
                    <a:solidFill>
                      <a:srgbClr val="0A0A0A"/>
                    </a:solidFill>
                    <a:latin typeface="Sora Light" pitchFamily="2" charset="0"/>
                    <a:cs typeface="Sora Light" pitchFamily="2" charset="0"/>
                  </a:rPr>
                  <a:t>Mengumumkan pelaksanaan pengadaan badan penyiapan</a:t>
                </a:r>
                <a:endParaRPr lang="en-ID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FD6681E-6078-D71C-1D12-FB7308D42ED8}"/>
                  </a:ext>
                </a:extLst>
              </p:cNvPr>
              <p:cNvSpPr txBox="1"/>
              <p:nvPr/>
            </p:nvSpPr>
            <p:spPr>
              <a:xfrm>
                <a:off x="4836462" y="4426458"/>
                <a:ext cx="3485027" cy="11862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1" algn="l" defTabSz="622300" rtl="0" eaLnBrk="1" fontAlgn="auto" latinLnBrk="0" hangingPunct="1">
                  <a:lnSpc>
                    <a:spcPct val="125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tabLst/>
                  <a:defRPr/>
                </a:pPr>
                <a:r>
                  <a:rPr kumimoji="0" lang="en-US" sz="24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07. </a:t>
                </a:r>
                <a:r>
                  <a:rPr lang="id-ID" sz="1600" spc="300" dirty="0">
                    <a:solidFill>
                      <a:srgbClr val="0A0A0A"/>
                    </a:solidFill>
                    <a:latin typeface="Sora Light" pitchFamily="2" charset="0"/>
                    <a:cs typeface="Sora Light" pitchFamily="2" charset="0"/>
                  </a:rPr>
                  <a:t>Melakukan evaluasi dokumen penawaran</a:t>
                </a:r>
                <a:endParaRPr lang="en-ID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ED97D3-440E-7C36-28C8-A7D977A3D2A0}"/>
                  </a:ext>
                </a:extLst>
              </p:cNvPr>
              <p:cNvSpPr txBox="1"/>
              <p:nvPr/>
            </p:nvSpPr>
            <p:spPr>
              <a:xfrm>
                <a:off x="8591690" y="1141137"/>
                <a:ext cx="3485027" cy="1764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ct val="125000"/>
                  </a:lnSpc>
                  <a:defRPr sz="1600" spc="300">
                    <a:latin typeface="Sora Light" pitchFamily="2" charset="0"/>
                    <a:cs typeface="Sora Light" pitchFamily="2" charset="0"/>
                  </a:defRPr>
                </a:lvl1pPr>
              </a:lstStyle>
              <a:p>
                <a:r>
                  <a:rPr kumimoji="0" lang="en-US" sz="24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02. </a:t>
                </a:r>
                <a:r>
                  <a:rPr lang="id-ID" dirty="0">
                    <a:solidFill>
                      <a:srgbClr val="0A0A0A"/>
                    </a:solidFill>
                  </a:rPr>
                  <a:t>Menyusun</a:t>
                </a:r>
                <a:r>
                  <a:rPr lang="en-US" dirty="0">
                    <a:solidFill>
                      <a:srgbClr val="0A0A0A"/>
                    </a:solidFill>
                  </a:rPr>
                  <a:t> &amp; m</a:t>
                </a:r>
                <a:r>
                  <a:rPr lang="id-ID" dirty="0">
                    <a:solidFill>
                      <a:srgbClr val="0A0A0A"/>
                    </a:solidFill>
                  </a:rPr>
                  <a:t>enetapkan dokumen pengadaan setelah mendapat persetujuan PJPK</a:t>
                </a:r>
                <a:endParaRPr lang="en-ID" dirty="0">
                  <a:solidFill>
                    <a:srgbClr val="0A0A0A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9E7AC37-0982-156D-BC73-0862F26ADE42}"/>
                  </a:ext>
                </a:extLst>
              </p:cNvPr>
              <p:cNvSpPr txBox="1"/>
              <p:nvPr/>
            </p:nvSpPr>
            <p:spPr>
              <a:xfrm>
                <a:off x="8591690" y="3020531"/>
                <a:ext cx="3485027" cy="1149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05. </a:t>
                </a:r>
                <a:r>
                  <a:rPr kumimoji="0" lang="id-ID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Melakukan evaluasi kualifikasi peserta 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badan </a:t>
                </a:r>
                <a:r>
                  <a:rPr kumimoji="0" lang="id-ID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pen</a:t>
                </a:r>
                <a:r>
                  <a:rPr lang="en-US" sz="1600" spc="300" dirty="0" err="1">
                    <a:solidFill>
                      <a:srgbClr val="0A0A0A"/>
                    </a:solidFill>
                    <a:latin typeface="Sora Light" pitchFamily="2" charset="0"/>
                    <a:cs typeface="Sora Light" pitchFamily="2" charset="0"/>
                  </a:rPr>
                  <a:t>yiapan</a:t>
                </a:r>
                <a:endParaRPr kumimoji="0" lang="en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B01C8C1-E47F-C364-8CBE-E54488E38038}"/>
                  </a:ext>
                </a:extLst>
              </p:cNvPr>
              <p:cNvSpPr txBox="1"/>
              <p:nvPr/>
            </p:nvSpPr>
            <p:spPr>
              <a:xfrm>
                <a:off x="8591690" y="4426458"/>
                <a:ext cx="3485027" cy="841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kumimoji="0" lang="en-US" sz="24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08. </a:t>
                </a:r>
                <a:r>
                  <a:rPr lang="id-ID" sz="1600" spc="300" dirty="0">
                    <a:solidFill>
                      <a:srgbClr val="0A0A0A"/>
                    </a:solidFill>
                    <a:latin typeface="Sora Light" pitchFamily="2" charset="0"/>
                    <a:cs typeface="Sora Light" pitchFamily="2" charset="0"/>
                  </a:rPr>
                  <a:t>Mengusulkan pemenang seleksi / seleksi langsung</a:t>
                </a:r>
                <a:endParaRPr lang="en-ID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1F3A82-1EFE-9E3F-5F5A-F7E1286A892B}"/>
                </a:ext>
              </a:extLst>
            </p:cNvPr>
            <p:cNvSpPr txBox="1"/>
            <p:nvPr/>
          </p:nvSpPr>
          <p:spPr>
            <a:xfrm>
              <a:off x="7554235" y="1744774"/>
              <a:ext cx="3485027" cy="1454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1600" spc="300">
                  <a:latin typeface="Sora Light" pitchFamily="2" charset="0"/>
                  <a:cs typeface="Sora Light" pitchFamily="2" charset="0"/>
                </a:defRPr>
              </a:lvl1pPr>
            </a:lstStyle>
            <a:p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03. </a:t>
              </a:r>
              <a:r>
                <a:rPr lang="id-ID" dirty="0">
                  <a:solidFill>
                    <a:srgbClr val="0A0A0A"/>
                  </a:solidFill>
                </a:rPr>
                <a:t>Menetapkan perubahan dokumen pengadaan setelah mendapatkan persetujuan PJPK, jika ada</a:t>
              </a:r>
              <a:endParaRPr lang="en-ID" dirty="0">
                <a:solidFill>
                  <a:srgbClr val="0A0A0A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53106EE-896C-5C01-6850-751E26A2B4E3}"/>
                </a:ext>
              </a:extLst>
            </p:cNvPr>
            <p:cNvSpPr txBox="1"/>
            <p:nvPr/>
          </p:nvSpPr>
          <p:spPr>
            <a:xfrm>
              <a:off x="7554235" y="3624168"/>
              <a:ext cx="3485027" cy="1493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1" algn="l" defTabSz="622300" rtl="0" eaLnBrk="1" fontAlgn="auto" latinLnBrk="0" hangingPunct="1">
                <a:lnSpc>
                  <a:spcPct val="125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06. </a:t>
              </a:r>
              <a:r>
                <a:rPr lang="id-ID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rPr>
                <a:t>Menetapkan dan mengumumkan hasil prakualifikasi</a:t>
              </a:r>
              <a:endParaRPr lang="en-ID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B1CD3A-CF0A-4B65-B729-7843BC500311}"/>
                </a:ext>
              </a:extLst>
            </p:cNvPr>
            <p:cNvSpPr txBox="1"/>
            <p:nvPr/>
          </p:nvSpPr>
          <p:spPr>
            <a:xfrm>
              <a:off x="7554235" y="5030095"/>
              <a:ext cx="3485027" cy="180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lvl="1" defTabSz="622300">
                <a:lnSpc>
                  <a:spcPct val="125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09. </a:t>
              </a:r>
              <a:r>
                <a:rPr lang="id-ID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rPr>
                <a:t>Melaporkan proses pelaksanaan pengadaan badan penyiapan kepada PJPK</a:t>
              </a:r>
              <a:endParaRPr lang="en-ID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</p:txBody>
        </p:sp>
      </p:grpSp>
      <p:pic>
        <p:nvPicPr>
          <p:cNvPr id="54" name="Picture 53">
            <a:hlinkClick r:id="" action="ppaction://noaction"/>
            <a:extLst>
              <a:ext uri="{FF2B5EF4-FFF2-40B4-BE49-F238E27FC236}">
                <a16:creationId xmlns:a16="http://schemas.microsoft.com/office/drawing/2014/main" id="{430E76B5-03E8-6E81-4510-2335DB4D1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4494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260D9D-F3CE-F1AD-3012-BE98D8E52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42B7801-4632-C508-2971-DB9C12671120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02260B7-BF29-FDB0-63C3-AC0552664C2C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8CB543-1D57-F021-FE5A-13633458F5EE}"/>
              </a:ext>
            </a:extLst>
          </p:cNvPr>
          <p:cNvGrpSpPr/>
          <p:nvPr/>
        </p:nvGrpSpPr>
        <p:grpSpPr>
          <a:xfrm>
            <a:off x="524160" y="2103854"/>
            <a:ext cx="11143681" cy="3632937"/>
            <a:chOff x="5068422" y="1348372"/>
            <a:chExt cx="7258050" cy="36329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C63EBE8-87DF-B3DB-8E68-98A91FCD4180}"/>
                </a:ext>
              </a:extLst>
            </p:cNvPr>
            <p:cNvSpPr txBox="1"/>
            <p:nvPr/>
          </p:nvSpPr>
          <p:spPr>
            <a:xfrm>
              <a:off x="5415834" y="1440265"/>
              <a:ext cx="1153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>
                  <a:latin typeface="Sora ExtraBold" pitchFamily="2" charset="0"/>
                  <a:cs typeface="Sora ExtraBold" pitchFamily="2" charset="0"/>
                </a:rPr>
                <a:t>Peserta</a:t>
              </a:r>
              <a:r>
                <a:rPr lang="en-US" dirty="0">
                  <a:latin typeface="Sora ExtraBold" pitchFamily="2" charset="0"/>
                  <a:cs typeface="Sora ExtraBold" pitchFamily="2" charset="0"/>
                </a:rPr>
                <a:t> yang </a:t>
              </a:r>
              <a:r>
                <a:rPr lang="en-US" dirty="0" err="1">
                  <a:latin typeface="Sora ExtraBold" pitchFamily="2" charset="0"/>
                  <a:cs typeface="Sora ExtraBold" pitchFamily="2" charset="0"/>
                </a:rPr>
                <a:t>dimaksud</a:t>
              </a:r>
              <a:endParaRPr lang="en-ID" dirty="0">
                <a:latin typeface="Sora ExtraBold" pitchFamily="2" charset="0"/>
                <a:cs typeface="Sora ExtraBold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66CCD7-9FA5-094F-7FDD-89648B9FDD55}"/>
                </a:ext>
              </a:extLst>
            </p:cNvPr>
            <p:cNvSpPr txBox="1"/>
            <p:nvPr/>
          </p:nvSpPr>
          <p:spPr>
            <a:xfrm>
              <a:off x="5068422" y="2903136"/>
              <a:ext cx="150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Sora ExtraBold" pitchFamily="2" charset="0"/>
                  <a:cs typeface="Sora ExtraBold" pitchFamily="2" charset="0"/>
                </a:rPr>
                <a:t>Badan Usaha</a:t>
              </a:r>
              <a:endParaRPr lang="en-ID" dirty="0">
                <a:latin typeface="Sora ExtraBold" pitchFamily="2" charset="0"/>
                <a:cs typeface="Sora ExtraBold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A2F3E8-B730-BBD6-B9E6-73627E047895}"/>
                </a:ext>
              </a:extLst>
            </p:cNvPr>
            <p:cNvSpPr txBox="1"/>
            <p:nvPr/>
          </p:nvSpPr>
          <p:spPr>
            <a:xfrm>
              <a:off x="6669122" y="1348372"/>
              <a:ext cx="5657350" cy="758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1000"/>
                </a:spcBef>
              </a:pP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Peserta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Pengadaan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Badan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Penyiapan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dalam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peraturan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ini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adalah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Badan Usaha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atau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Lembaga/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Institusi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/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Organisasi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Internasional</a:t>
              </a:r>
              <a:endParaRPr lang="en-US" sz="1600" spc="300" dirty="0"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7E60A1-E739-A688-D564-C5D9FD737053}"/>
                </a:ext>
              </a:extLst>
            </p:cNvPr>
            <p:cNvSpPr txBox="1"/>
            <p:nvPr/>
          </p:nvSpPr>
          <p:spPr>
            <a:xfrm>
              <a:off x="6669121" y="2448697"/>
              <a:ext cx="5657350" cy="1236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ts val="1000"/>
                </a:spcBef>
              </a:pP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Badan Usaha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dapat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berbentuk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:</a:t>
              </a:r>
            </a:p>
            <a:p>
              <a:pPr marL="285750" indent="-285750" algn="just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</a:pPr>
              <a:r>
                <a:rPr lang="en-US" sz="1600" b="1" spc="300" dirty="0"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Badan Usaha </a:t>
              </a:r>
              <a:r>
                <a:rPr lang="en-US" sz="1600" b="1" spc="300" dirty="0" err="1"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tunggal</a:t>
              </a:r>
              <a:r>
                <a:rPr lang="en-US" sz="1600" b="1" spc="300" dirty="0"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atau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</a:p>
            <a:p>
              <a:pPr marL="285750" indent="-285750" algn="just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</a:pPr>
              <a:r>
                <a:rPr lang="en-US" sz="1600" b="1" spc="300" dirty="0" err="1"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Konsorsium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(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dapat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berupa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kerja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sama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ekuitas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,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kerjas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sama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operasi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,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kemitraan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atau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bentuk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kerja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sama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lain)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E557DC3-4695-B5A5-FA78-23E266ED07EB}"/>
                </a:ext>
              </a:extLst>
            </p:cNvPr>
            <p:cNvSpPr txBox="1"/>
            <p:nvPr/>
          </p:nvSpPr>
          <p:spPr>
            <a:xfrm>
              <a:off x="5244354" y="4093190"/>
              <a:ext cx="1324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>
                  <a:latin typeface="Sora ExtraBold" pitchFamily="2" charset="0"/>
                  <a:cs typeface="Sora ExtraBold" pitchFamily="2" charset="0"/>
                </a:rPr>
                <a:t>Konsorsium</a:t>
              </a:r>
              <a:endParaRPr lang="en-ID" dirty="0">
                <a:latin typeface="Sora ExtraBold" pitchFamily="2" charset="0"/>
                <a:cs typeface="Sora ExtraBold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EFD6B7-D83D-E269-1273-9A67D2310EC4}"/>
                </a:ext>
              </a:extLst>
            </p:cNvPr>
            <p:cNvSpPr txBox="1"/>
            <p:nvPr/>
          </p:nvSpPr>
          <p:spPr>
            <a:xfrm>
              <a:off x="6669122" y="4001297"/>
              <a:ext cx="5657350" cy="980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Bef>
                  <a:spcPts val="1000"/>
                </a:spcBef>
                <a:defRPr sz="1600" spc="300">
                  <a:latin typeface="Sora Light" pitchFamily="2" charset="0"/>
                  <a:cs typeface="Sora Light" pitchFamily="2" charset="0"/>
                </a:defRPr>
              </a:lvl1pPr>
            </a:lstStyle>
            <a:p>
              <a:pPr algn="just"/>
              <a:r>
                <a:rPr lang="en-US" dirty="0" err="1"/>
                <a:t>Peserta</a:t>
              </a:r>
              <a:r>
                <a:rPr lang="en-US" dirty="0"/>
                <a:t> </a:t>
              </a:r>
              <a:r>
                <a:rPr lang="en-US" dirty="0" err="1"/>
                <a:t>Pengadaan</a:t>
              </a:r>
              <a:r>
                <a:rPr lang="en-US" dirty="0"/>
                <a:t> Badan </a:t>
              </a:r>
              <a:r>
                <a:rPr lang="en-US" dirty="0" err="1"/>
                <a:t>Penyiapan</a:t>
              </a:r>
              <a:r>
                <a:rPr lang="en-US" dirty="0"/>
                <a:t> </a:t>
              </a:r>
              <a:r>
                <a:rPr lang="en-US" dirty="0" err="1"/>
                <a:t>berbentuk</a:t>
              </a:r>
              <a:r>
                <a:rPr lang="en-US" dirty="0"/>
                <a:t> </a:t>
              </a:r>
              <a:r>
                <a:rPr lang="en-US" dirty="0" err="1"/>
                <a:t>konsorsium</a:t>
              </a:r>
              <a:r>
                <a:rPr lang="en-US" dirty="0"/>
                <a:t> </a:t>
              </a:r>
              <a:r>
                <a:rPr lang="en-US" dirty="0" err="1"/>
                <a:t>harus</a:t>
              </a:r>
              <a:r>
                <a:rPr lang="en-US" dirty="0"/>
                <a:t> </a:t>
              </a:r>
              <a:r>
                <a:rPr lang="en-US" dirty="0" err="1"/>
                <a:t>memiliki</a:t>
              </a:r>
              <a:r>
                <a:rPr lang="en-US" dirty="0"/>
                <a:t> </a:t>
              </a:r>
              <a:r>
                <a:rPr lang="en-US" dirty="0" err="1"/>
                <a:t>perjanjian</a:t>
              </a:r>
              <a:r>
                <a:rPr lang="en-US" dirty="0"/>
                <a:t> </a:t>
              </a:r>
              <a:r>
                <a:rPr lang="en-US" dirty="0" err="1"/>
                <a:t>konsorsium</a:t>
              </a:r>
              <a:r>
                <a:rPr lang="en-US" dirty="0"/>
                <a:t> yang </a:t>
              </a:r>
              <a:r>
                <a:rPr lang="en-US" dirty="0" err="1"/>
                <a:t>memuat</a:t>
              </a:r>
              <a:r>
                <a:rPr lang="en-US" dirty="0"/>
                <a:t> </a:t>
              </a:r>
              <a:r>
                <a:rPr lang="en-US" dirty="0" err="1"/>
                <a:t>hak</a:t>
              </a:r>
              <a:r>
                <a:rPr lang="en-US" dirty="0"/>
                <a:t>, </a:t>
              </a:r>
              <a:r>
                <a:rPr lang="en-US" dirty="0" err="1"/>
                <a:t>kewajiban</a:t>
              </a:r>
              <a:r>
                <a:rPr lang="en-US" dirty="0"/>
                <a:t>, dan </a:t>
              </a:r>
              <a:r>
                <a:rPr lang="en-US" dirty="0" err="1"/>
                <a:t>tanggung</a:t>
              </a:r>
              <a:r>
                <a:rPr lang="en-US" dirty="0"/>
                <a:t> </a:t>
              </a:r>
              <a:r>
                <a:rPr lang="en-US" dirty="0" err="1"/>
                <a:t>jawab</a:t>
              </a:r>
              <a:r>
                <a:rPr lang="en-US" dirty="0"/>
                <a:t> masing-masing </a:t>
              </a:r>
              <a:r>
                <a:rPr lang="en-US" dirty="0" err="1"/>
                <a:t>anggota</a:t>
              </a:r>
              <a:r>
                <a:rPr lang="en-US" dirty="0"/>
                <a:t> </a:t>
              </a:r>
              <a:r>
                <a:rPr lang="en-US" dirty="0" err="1"/>
                <a:t>konsorsium</a:t>
              </a:r>
              <a:r>
                <a:rPr lang="en-US" dirty="0"/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5E98543-BD9A-E1B8-8756-46FCF609499C}"/>
              </a:ext>
            </a:extLst>
          </p:cNvPr>
          <p:cNvSpPr txBox="1"/>
          <p:nvPr/>
        </p:nvSpPr>
        <p:spPr>
          <a:xfrm>
            <a:off x="391958" y="1169336"/>
            <a:ext cx="11408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Peserta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Pengadaan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 Badan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Penyiapan</a:t>
            </a:r>
            <a:endParaRPr kumimoji="0" lang="en-US" sz="28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Cocogoose Light" panose="02000000000000000000" pitchFamily="2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" action="ppaction://noaction"/>
            <a:extLst>
              <a:ext uri="{FF2B5EF4-FFF2-40B4-BE49-F238E27FC236}">
                <a16:creationId xmlns:a16="http://schemas.microsoft.com/office/drawing/2014/main" id="{8D01BB8A-FBAE-945D-D0F2-E8F5DF73D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2493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A0FAA5-FB1B-176B-962C-49B82A390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FA6F249-72BB-6D24-8A57-69D56E412FB0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4B4A781-9E74-B336-69D3-A70BE961CA19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0ED7A7-C9E5-C2FD-9F73-B390EDF889CD}"/>
              </a:ext>
            </a:extLst>
          </p:cNvPr>
          <p:cNvGrpSpPr/>
          <p:nvPr/>
        </p:nvGrpSpPr>
        <p:grpSpPr>
          <a:xfrm>
            <a:off x="409075" y="2260309"/>
            <a:ext cx="4624611" cy="2337382"/>
            <a:chOff x="409075" y="2394629"/>
            <a:chExt cx="4624611" cy="23373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820BC7-872B-8A98-31A3-8B61818DC69D}"/>
                </a:ext>
              </a:extLst>
            </p:cNvPr>
            <p:cNvSpPr txBox="1"/>
            <p:nvPr/>
          </p:nvSpPr>
          <p:spPr>
            <a:xfrm>
              <a:off x="409075" y="2394629"/>
              <a:ext cx="45248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Tahapan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Pengadaan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808D47-75F5-599A-782E-FE68A17E1B62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Badan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Penyiapan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E98DA7-BF9D-5F12-01C5-2D03A618D531}"/>
              </a:ext>
            </a:extLst>
          </p:cNvPr>
          <p:cNvCxnSpPr>
            <a:cxnSpLocks/>
          </p:cNvCxnSpPr>
          <p:nvPr/>
        </p:nvCxnSpPr>
        <p:spPr>
          <a:xfrm>
            <a:off x="4788190" y="2704661"/>
            <a:ext cx="0" cy="1448679"/>
          </a:xfrm>
          <a:prstGeom prst="line">
            <a:avLst/>
          </a:prstGeom>
          <a:ln>
            <a:solidFill>
              <a:srgbClr val="CE1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137A23-B012-F7EB-C708-D5CF035A29D3}"/>
              </a:ext>
            </a:extLst>
          </p:cNvPr>
          <p:cNvGrpSpPr/>
          <p:nvPr/>
        </p:nvGrpSpPr>
        <p:grpSpPr>
          <a:xfrm>
            <a:off x="4968945" y="2660739"/>
            <a:ext cx="3505199" cy="1448679"/>
            <a:chOff x="5351721" y="1906709"/>
            <a:chExt cx="3901319" cy="14486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C13274-0A76-6771-9C8E-AD420CF79073}"/>
                </a:ext>
              </a:extLst>
            </p:cNvPr>
            <p:cNvSpPr txBox="1"/>
            <p:nvPr/>
          </p:nvSpPr>
          <p:spPr>
            <a:xfrm>
              <a:off x="5351721" y="1906709"/>
              <a:ext cx="12705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Sora SemiBold" pitchFamily="2" charset="0"/>
                  <a:cs typeface="Sora SemiBold" pitchFamily="2" charset="0"/>
                </a:rPr>
                <a:t>01. </a:t>
              </a:r>
              <a:endParaRPr lang="en-ID" sz="4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538BAB-636D-D67D-3BEF-3F1020C19160}"/>
                </a:ext>
              </a:extLst>
            </p:cNvPr>
            <p:cNvSpPr txBox="1"/>
            <p:nvPr/>
          </p:nvSpPr>
          <p:spPr>
            <a:xfrm>
              <a:off x="5351721" y="2560042"/>
              <a:ext cx="3901319" cy="795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Persiapan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Pe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ngadaan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Badan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Penyiapan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endParaRPr lang="en-ID" sz="1600" spc="300" dirty="0">
                <a:latin typeface="Sora Light" pitchFamily="2" charset="0"/>
                <a:cs typeface="Sora Light" pitchFamily="2" charset="0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E9E18D-EF6D-9AE3-8046-4A3FA064DAA2}"/>
              </a:ext>
            </a:extLst>
          </p:cNvPr>
          <p:cNvCxnSpPr>
            <a:cxnSpLocks/>
          </p:cNvCxnSpPr>
          <p:nvPr/>
        </p:nvCxnSpPr>
        <p:spPr>
          <a:xfrm>
            <a:off x="8260551" y="2704661"/>
            <a:ext cx="0" cy="1448679"/>
          </a:xfrm>
          <a:prstGeom prst="line">
            <a:avLst/>
          </a:prstGeom>
          <a:ln>
            <a:solidFill>
              <a:srgbClr val="CE1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F8DB68-6C01-E5B3-2190-5523A08BCAB2}"/>
              </a:ext>
            </a:extLst>
          </p:cNvPr>
          <p:cNvGrpSpPr/>
          <p:nvPr/>
        </p:nvGrpSpPr>
        <p:grpSpPr>
          <a:xfrm>
            <a:off x="8441306" y="2660739"/>
            <a:ext cx="3505199" cy="1448679"/>
            <a:chOff x="5351721" y="1906709"/>
            <a:chExt cx="3901319" cy="144867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A14284-F618-6370-5B23-53F3827AAADA}"/>
                </a:ext>
              </a:extLst>
            </p:cNvPr>
            <p:cNvSpPr txBox="1"/>
            <p:nvPr/>
          </p:nvSpPr>
          <p:spPr>
            <a:xfrm>
              <a:off x="5351721" y="1906709"/>
              <a:ext cx="12705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Sora SemiBold" pitchFamily="2" charset="0"/>
                  <a:cs typeface="Sora SemiBold" pitchFamily="2" charset="0"/>
                </a:rPr>
                <a:t>02. </a:t>
              </a:r>
              <a:endParaRPr lang="en-ID" sz="4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B23D4C-8B31-6FCD-F54E-B1E556C85FF1}"/>
                </a:ext>
              </a:extLst>
            </p:cNvPr>
            <p:cNvSpPr txBox="1"/>
            <p:nvPr/>
          </p:nvSpPr>
          <p:spPr>
            <a:xfrm>
              <a:off x="5351721" y="2560042"/>
              <a:ext cx="3901319" cy="795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Pelaksanaan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Pe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ngadaan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Badan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Penyiapan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endParaRPr lang="en-ID" sz="1600" spc="300" dirty="0">
                <a:latin typeface="Sora Light" pitchFamily="2" charset="0"/>
                <a:cs typeface="Sora Light" pitchFamily="2" charset="0"/>
              </a:endParaRPr>
            </a:p>
          </p:txBody>
        </p:sp>
      </p:grpSp>
      <p:pic>
        <p:nvPicPr>
          <p:cNvPr id="2" name="Picture 2">
            <a:hlinkClick r:id="" action="ppaction://noaction"/>
            <a:extLst>
              <a:ext uri="{FF2B5EF4-FFF2-40B4-BE49-F238E27FC236}">
                <a16:creationId xmlns:a16="http://schemas.microsoft.com/office/drawing/2014/main" id="{171730CF-8ED3-372D-C55D-FFDEA2BB8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31139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C367B1-422D-3231-86D0-3FFE3AE2F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563FBFF-CAEF-3893-8D46-2C035310AC73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86D317-9BF8-13F6-0C42-754961B1D0BD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7ECE00-2CFA-3700-18D6-4FD1187308AF}"/>
              </a:ext>
            </a:extLst>
          </p:cNvPr>
          <p:cNvGrpSpPr/>
          <p:nvPr/>
        </p:nvGrpSpPr>
        <p:grpSpPr>
          <a:xfrm>
            <a:off x="409075" y="2148253"/>
            <a:ext cx="4624611" cy="2265661"/>
            <a:chOff x="409075" y="2466350"/>
            <a:chExt cx="4624611" cy="226566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5F42D4-E89B-61CA-0494-828CCF897533}"/>
                </a:ext>
              </a:extLst>
            </p:cNvPr>
            <p:cNvSpPr txBox="1"/>
            <p:nvPr/>
          </p:nvSpPr>
          <p:spPr>
            <a:xfrm>
              <a:off x="409075" y="2466350"/>
              <a:ext cx="45248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Persiapan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Pengadaan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82BD27-EA31-041D-A9C2-CE4E3A63B57C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Badan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Penyiapan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48E551-185E-92DC-EF38-23E5F270AF41}"/>
              </a:ext>
            </a:extLst>
          </p:cNvPr>
          <p:cNvGrpSpPr/>
          <p:nvPr/>
        </p:nvGrpSpPr>
        <p:grpSpPr>
          <a:xfrm>
            <a:off x="4594778" y="1535265"/>
            <a:ext cx="7188147" cy="3550153"/>
            <a:chOff x="4836463" y="1141137"/>
            <a:chExt cx="7506741" cy="355015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086847-7E8B-98DD-FB72-1DF807A36260}"/>
                </a:ext>
              </a:extLst>
            </p:cNvPr>
            <p:cNvSpPr txBox="1"/>
            <p:nvPr/>
          </p:nvSpPr>
          <p:spPr>
            <a:xfrm>
              <a:off x="4836463" y="1141137"/>
              <a:ext cx="3751513" cy="14570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1600" spc="300">
                  <a:latin typeface="Sora Light" pitchFamily="2" charset="0"/>
                  <a:cs typeface="Sora Light" pitchFamily="2" charset="0"/>
                </a:defRPr>
              </a:lvl1pPr>
            </a:lstStyle>
            <a:p>
              <a:r>
                <a:rPr lang="en-US" sz="2400" dirty="0">
                  <a:latin typeface="Sora SemiBold" pitchFamily="2" charset="0"/>
                  <a:cs typeface="Sora SemiBold" pitchFamily="2" charset="0"/>
                </a:rPr>
                <a:t>01.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Penyusunan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Kerangka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Acuan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Kerja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 (KAK) dan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Biaya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 Badan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Penyiapan</a:t>
              </a:r>
              <a:endParaRPr kumimoji="0" lang="en-ID" sz="1800" b="1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DEEB3A"/>
                </a:highlight>
                <a:uLnTx/>
                <a:uFillTx/>
                <a:latin typeface="Sora SemiBold" pitchFamily="2" charset="0"/>
                <a:ea typeface="Aptos" panose="020B0004020202020204" pitchFamily="34" charset="0"/>
                <a:cs typeface="Sora SemiBold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23B533-4AA6-8730-3984-47841BFF7ECE}"/>
                </a:ext>
              </a:extLst>
            </p:cNvPr>
            <p:cNvSpPr txBox="1"/>
            <p:nvPr/>
          </p:nvSpPr>
          <p:spPr>
            <a:xfrm>
              <a:off x="4836463" y="2929013"/>
              <a:ext cx="3751513" cy="1762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400" spc="300" dirty="0">
                  <a:latin typeface="Sora SemiBold" pitchFamily="2" charset="0"/>
                  <a:cs typeface="Sora SemiBold" pitchFamily="2" charset="0"/>
                </a:rPr>
                <a:t>03. </a:t>
              </a:r>
              <a:r>
                <a:rPr lang="en-ID" sz="1600" kern="100" spc="300" dirty="0" err="1">
                  <a:solidFill>
                    <a:prstClr val="black"/>
                  </a:solidFill>
                  <a:latin typeface="Sora Light" pitchFamily="2" charset="0"/>
                  <a:cs typeface="Sora Light" pitchFamily="2" charset="0"/>
                </a:rPr>
                <a:t>Persetujuan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KAK,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Biaya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Badan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Penyiapan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</a:t>
              </a:r>
            </a:p>
            <a:p>
              <a:pPr>
                <a:lnSpc>
                  <a:spcPct val="125000"/>
                </a:lnSpc>
              </a:pP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&amp;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Dokumen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Pengadaan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Badan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Penyiapan</a:t>
              </a:r>
              <a:endParaRPr kumimoji="0" lang="en-ID" sz="1600" b="1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DEEB3A"/>
                </a:highlight>
                <a:uLnTx/>
                <a:uFillTx/>
                <a:latin typeface="Sora Light" pitchFamily="2" charset="0"/>
                <a:cs typeface="Sora Light" pitchFamily="2" charset="0"/>
              </a:endParaRPr>
            </a:p>
            <a:p>
              <a:pPr>
                <a:lnSpc>
                  <a:spcPct val="125000"/>
                </a:lnSpc>
              </a:pPr>
              <a:endParaRPr lang="en-ID" sz="1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FFD190-F86A-0441-A2E2-38F42B7A3826}"/>
                </a:ext>
              </a:extLst>
            </p:cNvPr>
            <p:cNvSpPr txBox="1"/>
            <p:nvPr/>
          </p:nvSpPr>
          <p:spPr>
            <a:xfrm>
              <a:off x="8591691" y="1141137"/>
              <a:ext cx="3751513" cy="11492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1600" spc="300">
                  <a:latin typeface="Sora Light" pitchFamily="2" charset="0"/>
                  <a:cs typeface="Sora Light" pitchFamily="2" charset="0"/>
                </a:defRPr>
              </a:lvl1pPr>
            </a:lstStyle>
            <a:p>
              <a:r>
                <a:rPr lang="en-US" sz="2400" dirty="0">
                  <a:latin typeface="Sora SemiBold" pitchFamily="2" charset="0"/>
                  <a:cs typeface="Sora SemiBold" pitchFamily="2" charset="0"/>
                </a:rPr>
                <a:t>02. </a:t>
              </a:r>
              <a:r>
                <a:rPr lang="en-ID" sz="1600" kern="100" spc="300" dirty="0" err="1">
                  <a:solidFill>
                    <a:prstClr val="black"/>
                  </a:solidFill>
                  <a:latin typeface="Sora Light" pitchFamily="2" charset="0"/>
                  <a:cs typeface="Sora Light" pitchFamily="2" charset="0"/>
                </a:rPr>
                <a:t>Penyusunan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Dokumen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Pengadaan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Badan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Penyiapan</a:t>
              </a:r>
              <a:endParaRPr kumimoji="0" lang="en-ID" sz="1600" b="1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DEEB3A"/>
                </a:highlight>
                <a:uLnTx/>
                <a:uFillTx/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F882FF-CB64-1EC8-4F12-64478A200F79}"/>
                </a:ext>
              </a:extLst>
            </p:cNvPr>
            <p:cNvSpPr txBox="1"/>
            <p:nvPr/>
          </p:nvSpPr>
          <p:spPr>
            <a:xfrm>
              <a:off x="8591691" y="2929013"/>
              <a:ext cx="3751513" cy="14570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400" spc="300" dirty="0">
                  <a:latin typeface="Sora SemiBold" pitchFamily="2" charset="0"/>
                  <a:cs typeface="Sora SemiBold" pitchFamily="2" charset="0"/>
                </a:rPr>
                <a:t>04.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Penetapan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KAK,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Biaya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Badan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Penyiapan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dan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Dokumen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Pengadaan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Badan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Penyiapan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</a:t>
              </a:r>
            </a:p>
          </p:txBody>
        </p:sp>
      </p:grpSp>
      <p:pic>
        <p:nvPicPr>
          <p:cNvPr id="2" name="Picture 2">
            <a:hlinkClick r:id="" action="ppaction://noaction"/>
            <a:extLst>
              <a:ext uri="{FF2B5EF4-FFF2-40B4-BE49-F238E27FC236}">
                <a16:creationId xmlns:a16="http://schemas.microsoft.com/office/drawing/2014/main" id="{1B2C5E62-E673-7009-AAB5-D1EB4B3E1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067408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EFC1B8-722E-BAB9-AB55-E3347AA01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A0072DB-E4E1-E293-9675-BD97190CC0F3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886EAB2-6732-5B23-7B1E-F773924BFDDF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53D1F7-27FB-3362-51C4-F71237A5B724}"/>
              </a:ext>
            </a:extLst>
          </p:cNvPr>
          <p:cNvGrpSpPr/>
          <p:nvPr/>
        </p:nvGrpSpPr>
        <p:grpSpPr>
          <a:xfrm>
            <a:off x="409075" y="2148253"/>
            <a:ext cx="4181605" cy="2265661"/>
            <a:chOff x="409075" y="2466350"/>
            <a:chExt cx="4624611" cy="226566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B8C896-9B81-2BD5-2DAA-32F59AD9D526}"/>
                </a:ext>
              </a:extLst>
            </p:cNvPr>
            <p:cNvSpPr txBox="1"/>
            <p:nvPr/>
          </p:nvSpPr>
          <p:spPr>
            <a:xfrm>
              <a:off x="409075" y="2466350"/>
              <a:ext cx="45248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Pelaksanaan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Pengadaan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57DDAF-B307-D595-E20E-F844A309E133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Badan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Penyiapan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pic>
        <p:nvPicPr>
          <p:cNvPr id="15" name="Picture 2">
            <a:hlinkClick r:id="" action="ppaction://noaction"/>
            <a:extLst>
              <a:ext uri="{FF2B5EF4-FFF2-40B4-BE49-F238E27FC236}">
                <a16:creationId xmlns:a16="http://schemas.microsoft.com/office/drawing/2014/main" id="{EF31E83B-375F-4757-141C-246D5F4DD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BFFFA3B-FCB6-36D0-94A5-D8BE43C01BCF}"/>
              </a:ext>
            </a:extLst>
          </p:cNvPr>
          <p:cNvGrpSpPr/>
          <p:nvPr/>
        </p:nvGrpSpPr>
        <p:grpSpPr>
          <a:xfrm>
            <a:off x="4682893" y="1625760"/>
            <a:ext cx="6017221" cy="2414521"/>
            <a:chOff x="4903692" y="1663935"/>
            <a:chExt cx="6017221" cy="24145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8A0B84-670B-83DD-5F70-268950AE517A}"/>
                </a:ext>
              </a:extLst>
            </p:cNvPr>
            <p:cNvGrpSpPr/>
            <p:nvPr/>
          </p:nvGrpSpPr>
          <p:grpSpPr>
            <a:xfrm>
              <a:off x="4903693" y="1663935"/>
              <a:ext cx="6017220" cy="1124386"/>
              <a:chOff x="4903693" y="1663935"/>
              <a:chExt cx="6017220" cy="112438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4E27293-943E-64C8-690A-65B0F8843D9B}"/>
                  </a:ext>
                </a:extLst>
              </p:cNvPr>
              <p:cNvSpPr/>
              <p:nvPr/>
            </p:nvSpPr>
            <p:spPr>
              <a:xfrm>
                <a:off x="5164300" y="2347185"/>
                <a:ext cx="2584788" cy="441136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pc="300" dirty="0" err="1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Prakualifikasi</a:t>
                </a:r>
                <a:endParaRPr lang="en-ID" sz="14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298BDBC-A304-E5CA-F486-90228ADD8E7A}"/>
                  </a:ext>
                </a:extLst>
              </p:cNvPr>
              <p:cNvSpPr/>
              <p:nvPr/>
            </p:nvSpPr>
            <p:spPr>
              <a:xfrm>
                <a:off x="8336125" y="2347185"/>
                <a:ext cx="2584788" cy="441136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pc="300" dirty="0" err="1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Seleksi</a:t>
                </a:r>
                <a:endParaRPr lang="en-ID" sz="14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endParaRPr>
              </a:p>
            </p:txBody>
          </p:sp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9867A58F-8227-DE3F-B76E-01FACF4813E6}"/>
                  </a:ext>
                </a:extLst>
              </p:cNvPr>
              <p:cNvSpPr/>
              <p:nvPr/>
            </p:nvSpPr>
            <p:spPr>
              <a:xfrm>
                <a:off x="7920537" y="2450105"/>
                <a:ext cx="266700" cy="180973"/>
              </a:xfrm>
              <a:prstGeom prst="rightArrow">
                <a:avLst/>
              </a:prstGeom>
              <a:solidFill>
                <a:srgbClr val="CE142D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400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A3436B1-E2B0-FCBE-B850-B4D912571706}"/>
                  </a:ext>
                </a:extLst>
              </p:cNvPr>
              <p:cNvGrpSpPr/>
              <p:nvPr/>
            </p:nvGrpSpPr>
            <p:grpSpPr>
              <a:xfrm>
                <a:off x="4903693" y="1663935"/>
                <a:ext cx="1355893" cy="1124386"/>
                <a:chOff x="6670162" y="3119985"/>
                <a:chExt cx="1245656" cy="136050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613C5C9-2275-8162-4CDF-CC9E49D1CB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70162" y="3456914"/>
                  <a:ext cx="0" cy="1023578"/>
                </a:xfrm>
                <a:prstGeom prst="line">
                  <a:avLst/>
                </a:prstGeom>
                <a:ln>
                  <a:solidFill>
                    <a:srgbClr val="CE152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8793BBC-6155-476F-72A6-97B002D17E58}"/>
                    </a:ext>
                  </a:extLst>
                </p:cNvPr>
                <p:cNvSpPr txBox="1"/>
                <p:nvPr/>
              </p:nvSpPr>
              <p:spPr>
                <a:xfrm>
                  <a:off x="6774238" y="3119985"/>
                  <a:ext cx="1141580" cy="70757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>
                      <a:latin typeface="Sora SemiBold" pitchFamily="2" charset="0"/>
                      <a:cs typeface="Sora SemiBold" pitchFamily="2" charset="0"/>
                    </a:rPr>
                    <a:t>01. </a:t>
                  </a:r>
                  <a:endParaRPr lang="en-ID" sz="3200" dirty="0"/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C55AEB0-F120-10F9-61DB-6B0F68516897}"/>
                </a:ext>
              </a:extLst>
            </p:cNvPr>
            <p:cNvGrpSpPr/>
            <p:nvPr/>
          </p:nvGrpSpPr>
          <p:grpSpPr>
            <a:xfrm>
              <a:off x="4903692" y="2938945"/>
              <a:ext cx="6017221" cy="1139511"/>
              <a:chOff x="4903692" y="2938945"/>
              <a:chExt cx="6017221" cy="113951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ECEB69-D7BD-5410-AC83-FFE536ED2460}"/>
                  </a:ext>
                </a:extLst>
              </p:cNvPr>
              <p:cNvSpPr/>
              <p:nvPr/>
            </p:nvSpPr>
            <p:spPr>
              <a:xfrm>
                <a:off x="5164300" y="3625310"/>
                <a:ext cx="5756613" cy="453141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spc="300" dirty="0" err="1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Penggabungan</a:t>
                </a:r>
                <a:r>
                  <a:rPr lang="en-US" sz="14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400" spc="300" dirty="0" err="1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Prakualifikasi</a:t>
                </a:r>
                <a:r>
                  <a:rPr lang="en-US" sz="14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 &amp; </a:t>
                </a:r>
                <a:r>
                  <a:rPr lang="en-US" sz="1400" spc="300" dirty="0" err="1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Seleksi</a:t>
                </a:r>
                <a:endParaRPr lang="en-ID" sz="14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CBAC634-8ACB-25AA-9BC2-37EE37455EBA}"/>
                  </a:ext>
                </a:extLst>
              </p:cNvPr>
              <p:cNvGrpSpPr/>
              <p:nvPr/>
            </p:nvGrpSpPr>
            <p:grpSpPr>
              <a:xfrm>
                <a:off x="4903692" y="2938945"/>
                <a:ext cx="1355894" cy="1139511"/>
                <a:chOff x="6670162" y="2047751"/>
                <a:chExt cx="1245657" cy="1378812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B1918DCA-1086-996E-5DA0-59C275C7D5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70162" y="2411104"/>
                  <a:ext cx="0" cy="1015459"/>
                </a:xfrm>
                <a:prstGeom prst="line">
                  <a:avLst/>
                </a:prstGeom>
                <a:ln>
                  <a:solidFill>
                    <a:srgbClr val="CE152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A9D651B-0ED8-20DF-BC29-707BA063CDA3}"/>
                    </a:ext>
                  </a:extLst>
                </p:cNvPr>
                <p:cNvSpPr txBox="1"/>
                <p:nvPr/>
              </p:nvSpPr>
              <p:spPr>
                <a:xfrm>
                  <a:off x="6774238" y="2047751"/>
                  <a:ext cx="1141581" cy="7075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>
                      <a:latin typeface="Sora SemiBold" pitchFamily="2" charset="0"/>
                      <a:cs typeface="Sora SemiBold" pitchFamily="2" charset="0"/>
                    </a:rPr>
                    <a:t>02. </a:t>
                  </a:r>
                  <a:endParaRPr lang="en-ID" sz="3200" dirty="0"/>
                </a:p>
              </p:txBody>
            </p:sp>
          </p:grp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E2931E7-45BC-552E-4903-83FB594AB935}"/>
              </a:ext>
            </a:extLst>
          </p:cNvPr>
          <p:cNvSpPr txBox="1"/>
          <p:nvPr/>
        </p:nvSpPr>
        <p:spPr>
          <a:xfrm>
            <a:off x="4590680" y="866579"/>
            <a:ext cx="6094428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Pelaksanaan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id-ID" sz="1600" spc="300" dirty="0" err="1">
                <a:latin typeface="Sora Light" pitchFamily="2" charset="0"/>
                <a:cs typeface="Sora Light" pitchFamily="2" charset="0"/>
              </a:rPr>
              <a:t>Pe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ngadaan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Badan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Penyiapan</a:t>
            </a:r>
            <a:endParaRPr lang="en-US" sz="1600" spc="300" dirty="0">
              <a:latin typeface="Sora Light" pitchFamily="2" charset="0"/>
              <a:cs typeface="Sora Light" pitchFamily="2" charset="0"/>
            </a:endParaRPr>
          </a:p>
          <a:p>
            <a:pPr>
              <a:lnSpc>
                <a:spcPct val="125000"/>
              </a:lnSpc>
            </a:pPr>
            <a:r>
              <a:rPr lang="en-US" b="1" spc="300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berbentuk</a:t>
            </a:r>
            <a:r>
              <a:rPr lang="en-US" b="1" spc="300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Badan Usaha</a:t>
            </a:r>
            <a:r>
              <a:rPr lang="en-US" sz="14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028CCA-8A3D-ABBC-DE74-16425E11A652}"/>
              </a:ext>
            </a:extLst>
          </p:cNvPr>
          <p:cNvSpPr txBox="1"/>
          <p:nvPr/>
        </p:nvSpPr>
        <p:spPr>
          <a:xfrm>
            <a:off x="4590679" y="4517170"/>
            <a:ext cx="661778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Pelaksanaan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id-ID" sz="1600" spc="300" dirty="0" err="1">
                <a:latin typeface="Sora Light" pitchFamily="2" charset="0"/>
                <a:cs typeface="Sora Light" pitchFamily="2" charset="0"/>
              </a:rPr>
              <a:t>Pe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ngadaan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Badan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Penyiapan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b="1" spc="300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berbentuk</a:t>
            </a:r>
            <a:r>
              <a:rPr lang="en-US" sz="1600" b="1" spc="300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b="1" spc="300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Lembaga/ </a:t>
            </a:r>
            <a:r>
              <a:rPr lang="en-US" b="1" spc="300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Institusi</a:t>
            </a:r>
            <a:r>
              <a:rPr lang="en-US" b="1" spc="300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/ </a:t>
            </a:r>
            <a:r>
              <a:rPr lang="en-US" b="1" spc="300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Organisasi</a:t>
            </a:r>
            <a:r>
              <a:rPr lang="en-US" b="1" spc="300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b="1" spc="300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Internasional</a:t>
            </a:r>
            <a:r>
              <a:rPr lang="id-ID" b="1" spc="300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:</a:t>
            </a:r>
            <a:r>
              <a:rPr lang="en-US" b="1" spc="300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</a:t>
            </a:r>
            <a:endParaRPr lang="id-ID" sz="16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D91597-AE07-BBB9-81EE-57ED502A8CE5}"/>
              </a:ext>
            </a:extLst>
          </p:cNvPr>
          <p:cNvSpPr/>
          <p:nvPr/>
        </p:nvSpPr>
        <p:spPr>
          <a:xfrm>
            <a:off x="4937922" y="5813551"/>
            <a:ext cx="5756613" cy="453141"/>
          </a:xfrm>
          <a:prstGeom prst="rect">
            <a:avLst/>
          </a:prstGeom>
          <a:solidFill>
            <a:srgbClr val="E6E7E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Seleks</a:t>
            </a:r>
            <a:r>
              <a:rPr lang="id-ID" sz="14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i  Langsung</a:t>
            </a:r>
            <a:endParaRPr lang="en-ID" sz="1400" spc="300" dirty="0">
              <a:solidFill>
                <a:schemeClr val="tx1"/>
              </a:solidFill>
              <a:latin typeface="Sora Light" pitchFamily="2" charset="0"/>
              <a:cs typeface="Sora Light" pitchFamily="2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A117CB3-73DA-8C8B-A518-DD5EB6E2B208}"/>
              </a:ext>
            </a:extLst>
          </p:cNvPr>
          <p:cNvCxnSpPr>
            <a:cxnSpLocks/>
          </p:cNvCxnSpPr>
          <p:nvPr/>
        </p:nvCxnSpPr>
        <p:spPr>
          <a:xfrm>
            <a:off x="4677314" y="5427477"/>
            <a:ext cx="0" cy="839220"/>
          </a:xfrm>
          <a:prstGeom prst="line">
            <a:avLst/>
          </a:prstGeom>
          <a:ln>
            <a:solidFill>
              <a:srgbClr val="CE1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72BB22C-CB11-5F26-F607-763BC6D6496D}"/>
              </a:ext>
            </a:extLst>
          </p:cNvPr>
          <p:cNvSpPr txBox="1"/>
          <p:nvPr/>
        </p:nvSpPr>
        <p:spPr>
          <a:xfrm>
            <a:off x="4790600" y="5127186"/>
            <a:ext cx="1242608" cy="58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Sora SemiBold" pitchFamily="2" charset="0"/>
                <a:cs typeface="Sora SemiBold" pitchFamily="2" charset="0"/>
              </a:rPr>
              <a:t>0</a:t>
            </a:r>
            <a:r>
              <a:rPr lang="id-ID" sz="3200" dirty="0">
                <a:latin typeface="Sora SemiBold" pitchFamily="2" charset="0"/>
                <a:cs typeface="Sora SemiBold" pitchFamily="2" charset="0"/>
              </a:rPr>
              <a:t>3</a:t>
            </a:r>
            <a:r>
              <a:rPr lang="en-US" sz="3200" dirty="0">
                <a:latin typeface="Sora SemiBold" pitchFamily="2" charset="0"/>
                <a:cs typeface="Sora SemiBold" pitchFamily="2" charset="0"/>
              </a:rPr>
              <a:t>. 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4046679963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E88904-0415-860E-DEE1-FAED400B2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578D009-BA21-2347-81BF-57B19393EE6B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FAE74D-D1CD-DA6A-243A-8A7406981145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17FEB6-4A65-C2EF-530C-8A3083662118}"/>
              </a:ext>
            </a:extLst>
          </p:cNvPr>
          <p:cNvGrpSpPr/>
          <p:nvPr/>
        </p:nvGrpSpPr>
        <p:grpSpPr>
          <a:xfrm>
            <a:off x="409075" y="2444087"/>
            <a:ext cx="5885399" cy="1969827"/>
            <a:chOff x="409075" y="2762184"/>
            <a:chExt cx="5885399" cy="196982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147119-EF3C-A358-5416-66D4CDE2EA07}"/>
                </a:ext>
              </a:extLst>
            </p:cNvPr>
            <p:cNvSpPr txBox="1"/>
            <p:nvPr/>
          </p:nvSpPr>
          <p:spPr>
            <a:xfrm>
              <a:off x="409075" y="2762184"/>
              <a:ext cx="5885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Prakualifikasi</a:t>
              </a:r>
              <a:endParaRPr kumimoji="0" lang="en-US" sz="280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ocogoose Light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D48156-7BCF-C1A8-A3D9-8C31445A6874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Badan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Penyiapan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cogoose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8B31DD-95CE-51D7-8A76-013CF69BFA11}"/>
              </a:ext>
            </a:extLst>
          </p:cNvPr>
          <p:cNvGrpSpPr/>
          <p:nvPr/>
        </p:nvGrpSpPr>
        <p:grpSpPr>
          <a:xfrm>
            <a:off x="4664944" y="2116324"/>
            <a:ext cx="7029749" cy="2348354"/>
            <a:chOff x="4664944" y="1923852"/>
            <a:chExt cx="7029749" cy="23483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BB5D07-D63E-E302-4737-223B5442699D}"/>
                </a:ext>
              </a:extLst>
            </p:cNvPr>
            <p:cNvSpPr txBox="1"/>
            <p:nvPr/>
          </p:nvSpPr>
          <p:spPr>
            <a:xfrm>
              <a:off x="4664944" y="3625875"/>
              <a:ext cx="702974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Prakualifikasi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memastikan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bahwa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hanya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peserta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yang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mampu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yang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dapat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mengikuti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proses </a:t>
              </a:r>
              <a:r>
                <a:rPr lang="id-ID" spc="300" dirty="0">
                  <a:latin typeface="Sora Light" pitchFamily="2" charset="0"/>
                  <a:cs typeface="Sora Light" pitchFamily="2" charset="0"/>
                </a:rPr>
                <a:t>Seleksi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. </a:t>
              </a:r>
              <a:endParaRPr lang="en-ID" sz="1800" spc="300" dirty="0"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03DC23-F594-1545-E9F2-023B32E382B2}"/>
                </a:ext>
              </a:extLst>
            </p:cNvPr>
            <p:cNvSpPr txBox="1"/>
            <p:nvPr/>
          </p:nvSpPr>
          <p:spPr>
            <a:xfrm>
              <a:off x="4664945" y="1923852"/>
              <a:ext cx="7029748" cy="1431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US" sz="1800" b="1" spc="300" dirty="0" err="1">
                  <a:highlight>
                    <a:srgbClr val="DEEB3A"/>
                  </a:highlight>
                  <a:latin typeface="Sora ExtraBold" pitchFamily="2" charset="0"/>
                  <a:cs typeface="Sora ExtraBold" pitchFamily="2" charset="0"/>
                </a:rPr>
                <a:t>Prakualifikasi</a:t>
              </a:r>
              <a:r>
                <a:rPr lang="en-US" sz="1800" b="1" spc="300" dirty="0">
                  <a:highlight>
                    <a:srgbClr val="DEEB3A"/>
                  </a:highlight>
                  <a:latin typeface="Sora ExtraBold" pitchFamily="2" charset="0"/>
                  <a:cs typeface="Sora ExtraBold" pitchFamily="2" charset="0"/>
                </a:rPr>
                <a:t> </a:t>
              </a:r>
              <a:r>
                <a:rPr lang="en-US" sz="1800" b="1" spc="300" dirty="0" err="1">
                  <a:highlight>
                    <a:srgbClr val="DEEB3A"/>
                  </a:highlight>
                  <a:latin typeface="Sora ExtraBold" pitchFamily="2" charset="0"/>
                  <a:cs typeface="Sora ExtraBold" pitchFamily="2" charset="0"/>
                </a:rPr>
                <a:t>dilakukan</a:t>
              </a:r>
              <a:r>
                <a:rPr lang="en-US" sz="1800" b="1" spc="300" dirty="0">
                  <a:highlight>
                    <a:srgbClr val="DEEB3A"/>
                  </a:highlight>
                  <a:latin typeface="Sora ExtraBold" pitchFamily="2" charset="0"/>
                  <a:cs typeface="Sora ExtraBold" pitchFamily="2" charset="0"/>
                </a:rPr>
                <a:t> </a:t>
              </a:r>
              <a:r>
                <a:rPr lang="en-US" sz="1800" b="1" spc="300" dirty="0" err="1">
                  <a:highlight>
                    <a:srgbClr val="DEEB3A"/>
                  </a:highlight>
                  <a:latin typeface="Sora ExtraBold" pitchFamily="2" charset="0"/>
                  <a:cs typeface="Sora ExtraBold" pitchFamily="2" charset="0"/>
                </a:rPr>
                <a:t>untuk</a:t>
              </a:r>
              <a:r>
                <a:rPr lang="en-US" sz="1800" b="1" spc="300" dirty="0">
                  <a:highlight>
                    <a:srgbClr val="DEEB3A"/>
                  </a:highlight>
                  <a:latin typeface="Sora ExtraBold" pitchFamily="2" charset="0"/>
                  <a:cs typeface="Sora ExtraBold" pitchFamily="2" charset="0"/>
                </a:rPr>
                <a:t> </a:t>
              </a:r>
              <a:r>
                <a:rPr lang="en-US" sz="1800" b="1" spc="300" dirty="0" err="1">
                  <a:highlight>
                    <a:srgbClr val="DEEB3A"/>
                  </a:highlight>
                  <a:latin typeface="Sora ExtraBold" pitchFamily="2" charset="0"/>
                  <a:cs typeface="Sora ExtraBold" pitchFamily="2" charset="0"/>
                </a:rPr>
                <a:t>menilai</a:t>
              </a:r>
              <a:r>
                <a:rPr lang="en-US" b="1" spc="300" dirty="0">
                  <a:highlight>
                    <a:srgbClr val="DEEB3A"/>
                  </a:highlight>
                  <a:latin typeface="Sora ExtraBold" pitchFamily="2" charset="0"/>
                  <a:cs typeface="Sora ExtraBold" pitchFamily="2" charset="0"/>
                </a:rPr>
                <a:t>:</a:t>
              </a:r>
            </a:p>
            <a:p>
              <a:pPr marL="342900" indent="-342900" algn="just">
                <a:spcAft>
                  <a:spcPts val="600"/>
                </a:spcAft>
                <a:buAutoNum type="arabicPeriod"/>
              </a:pPr>
              <a:r>
                <a:rPr lang="en-US" sz="1800" spc="300" dirty="0" err="1">
                  <a:latin typeface="Sora Light" pitchFamily="2" charset="0"/>
                  <a:cs typeface="Sora Light" pitchFamily="2" charset="0"/>
                </a:rPr>
                <a:t>Pemenuhan</a:t>
              </a:r>
              <a:r>
                <a:rPr lang="en-US" sz="18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800" spc="300" dirty="0" err="1">
                  <a:latin typeface="Sora Light" pitchFamily="2" charset="0"/>
                  <a:cs typeface="Sora Light" pitchFamily="2" charset="0"/>
                </a:rPr>
                <a:t>syarat</a:t>
              </a:r>
              <a:r>
                <a:rPr lang="en-US" sz="18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800" spc="300" dirty="0" err="1">
                  <a:latin typeface="Sora Light" pitchFamily="2" charset="0"/>
                  <a:cs typeface="Sora Light" pitchFamily="2" charset="0"/>
                </a:rPr>
                <a:t>administrasi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;</a:t>
              </a:r>
            </a:p>
            <a:p>
              <a:pPr marL="342900" indent="-342900" algn="just">
                <a:spcAft>
                  <a:spcPts val="600"/>
                </a:spcAft>
                <a:buAutoNum type="arabicPeriod"/>
              </a:pP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Kemampuan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teknis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; dan</a:t>
              </a:r>
            </a:p>
            <a:p>
              <a:pPr marL="342900" indent="-342900" algn="just">
                <a:spcAft>
                  <a:spcPts val="600"/>
                </a:spcAft>
                <a:buAutoNum type="arabicPeriod"/>
              </a:pPr>
              <a:r>
                <a:rPr lang="en-US" sz="1800" spc="300" dirty="0" err="1">
                  <a:latin typeface="Sora Light" pitchFamily="2" charset="0"/>
                  <a:cs typeface="Sora Light" pitchFamily="2" charset="0"/>
                </a:rPr>
                <a:t>Kemampuan</a:t>
              </a:r>
              <a:r>
                <a:rPr lang="en-US" sz="18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800" spc="300" dirty="0" err="1">
                  <a:latin typeface="Sora Light" pitchFamily="2" charset="0"/>
                  <a:cs typeface="Sora Light" pitchFamily="2" charset="0"/>
                </a:rPr>
                <a:t>finansial</a:t>
              </a:r>
              <a:endParaRPr lang="en-ID" dirty="0">
                <a:latin typeface="Sora Light" pitchFamily="2" charset="0"/>
                <a:cs typeface="Sora Light" pitchFamily="2" charset="0"/>
              </a:endParaRPr>
            </a:p>
          </p:txBody>
        </p:sp>
      </p:grpSp>
      <p:pic>
        <p:nvPicPr>
          <p:cNvPr id="3" name="Picture 2">
            <a:hlinkClick r:id="" action="ppaction://noaction"/>
            <a:extLst>
              <a:ext uri="{FF2B5EF4-FFF2-40B4-BE49-F238E27FC236}">
                <a16:creationId xmlns:a16="http://schemas.microsoft.com/office/drawing/2014/main" id="{4FB36007-0D8E-B201-76BC-8A849A670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54024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94F971-3632-9777-D2EB-C9816683B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3E8CEB3-49EE-1346-FF0F-748B679277C2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64B5EA-CAD4-9239-6DD1-547A926616F9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AFDE97-8C0A-798C-1BF6-AA396B090680}"/>
              </a:ext>
            </a:extLst>
          </p:cNvPr>
          <p:cNvGrpSpPr/>
          <p:nvPr/>
        </p:nvGrpSpPr>
        <p:grpSpPr>
          <a:xfrm>
            <a:off x="409075" y="2444087"/>
            <a:ext cx="5885399" cy="1969827"/>
            <a:chOff x="409075" y="2762184"/>
            <a:chExt cx="5885399" cy="19698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0A1A29A-EC8C-764F-5754-EE2B819A4F9B}"/>
                </a:ext>
              </a:extLst>
            </p:cNvPr>
            <p:cNvSpPr txBox="1"/>
            <p:nvPr/>
          </p:nvSpPr>
          <p:spPr>
            <a:xfrm>
              <a:off x="409075" y="2762184"/>
              <a:ext cx="5885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Syarat</a:t>
              </a:r>
              <a:r>
                <a:rPr kumimoji="0" lang="en-US" sz="2800" u="none" strike="noStrike" kern="1200" cap="none" spc="300" normalizeH="0" baseline="0" noProof="0" dirty="0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 </a:t>
              </a: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Peserta</a:t>
              </a:r>
              <a:endParaRPr kumimoji="0" lang="en-US" sz="280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ocogoose Light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C4F254-9321-4D0F-924A-AA2AD1ADBCD6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Badan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Penyiapan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cogoose" panose="02000000000000000000" pitchFamily="2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CBEDFB-7B80-BEA4-4A9C-111C321FD745}"/>
              </a:ext>
            </a:extLst>
          </p:cNvPr>
          <p:cNvGrpSpPr/>
          <p:nvPr/>
        </p:nvGrpSpPr>
        <p:grpSpPr>
          <a:xfrm>
            <a:off x="4756609" y="802098"/>
            <a:ext cx="7158315" cy="5520504"/>
            <a:chOff x="4756609" y="679266"/>
            <a:chExt cx="7158315" cy="55205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D40C94-BD8B-B7A3-DAFA-029F33B771FD}"/>
                </a:ext>
              </a:extLst>
            </p:cNvPr>
            <p:cNvGrpSpPr/>
            <p:nvPr/>
          </p:nvGrpSpPr>
          <p:grpSpPr>
            <a:xfrm>
              <a:off x="4756609" y="679266"/>
              <a:ext cx="7158315" cy="1492601"/>
              <a:chOff x="4788190" y="1810129"/>
              <a:chExt cx="7158315" cy="149260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C4846F9-D06C-33B5-D0BE-228A491FCB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8190" y="1854051"/>
                <a:ext cx="0" cy="1448679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95E58E5-8C20-CB97-2C8F-3E4905B62EFE}"/>
                  </a:ext>
                </a:extLst>
              </p:cNvPr>
              <p:cNvGrpSpPr/>
              <p:nvPr/>
            </p:nvGrpSpPr>
            <p:grpSpPr>
              <a:xfrm>
                <a:off x="4968945" y="1810129"/>
                <a:ext cx="3291605" cy="1410463"/>
                <a:chOff x="5351721" y="1906709"/>
                <a:chExt cx="3663587" cy="1410463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86382B9-EC95-B9C3-A655-539A0D098599}"/>
                    </a:ext>
                  </a:extLst>
                </p:cNvPr>
                <p:cNvSpPr txBox="1"/>
                <p:nvPr/>
              </p:nvSpPr>
              <p:spPr>
                <a:xfrm>
                  <a:off x="5351721" y="1906709"/>
                  <a:ext cx="127058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>
                      <a:latin typeface="Sora SemiBold" pitchFamily="2" charset="0"/>
                      <a:cs typeface="Sora SemiBold" pitchFamily="2" charset="0"/>
                    </a:rPr>
                    <a:t>01. </a:t>
                  </a:r>
                  <a:endParaRPr lang="en-ID" sz="4000" dirty="0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D8CAE59-5AF3-3250-1802-7735BD263130}"/>
                    </a:ext>
                  </a:extLst>
                </p:cNvPr>
                <p:cNvSpPr txBox="1"/>
                <p:nvPr/>
              </p:nvSpPr>
              <p:spPr>
                <a:xfrm>
                  <a:off x="5351721" y="2560042"/>
                  <a:ext cx="3663587" cy="7571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lvl="1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600"/>
                    </a:spcAft>
                    <a:defRPr/>
                  </a:pPr>
                  <a:r>
                    <a:rPr lang="id-ID" sz="1600" spc="300" dirty="0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Light" pitchFamily="2" charset="0"/>
                      <a:cs typeface="Sora Light" pitchFamily="2" charset="0"/>
                    </a:rPr>
                    <a:t>Memiliki </a:t>
                  </a:r>
                  <a:r>
                    <a:rPr lang="id-ID" sz="1600" b="1" spc="300" dirty="0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ExtraBold" pitchFamily="2" charset="0"/>
                      <a:cs typeface="Sora ExtraBold" pitchFamily="2" charset="0"/>
                    </a:rPr>
                    <a:t>izin usaha </a:t>
                  </a:r>
                  <a:r>
                    <a:rPr lang="id-ID" sz="1600" spc="300" dirty="0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Light" pitchFamily="2" charset="0"/>
                      <a:cs typeface="Sora Light" pitchFamily="2" charset="0"/>
                    </a:rPr>
                    <a:t>dengan ruang lingkup jasa </a:t>
                  </a:r>
                  <a:r>
                    <a:rPr lang="id-ID" sz="1600" spc="300" dirty="0" err="1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Light" pitchFamily="2" charset="0"/>
                      <a:cs typeface="Sora Light" pitchFamily="2" charset="0"/>
                    </a:rPr>
                    <a:t>konsultansi</a:t>
                  </a:r>
                  <a:r>
                    <a:rPr lang="en-US" sz="1600" spc="300" dirty="0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Light" pitchFamily="2" charset="0"/>
                      <a:cs typeface="Sora Light" pitchFamily="2" charset="0"/>
                    </a:rPr>
                    <a:t>;</a:t>
                  </a:r>
                  <a:endParaRPr lang="en-ID" sz="1600" spc="300" dirty="0">
                    <a:solidFill>
                      <a:srgbClr val="0A0A0A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Sora Light" pitchFamily="2" charset="0"/>
                    <a:cs typeface="Sora Light" pitchFamily="2" charset="0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D48EB80-EBDE-4A2C-8B06-85C627948483}"/>
                  </a:ext>
                </a:extLst>
              </p:cNvPr>
              <p:cNvGrpSpPr/>
              <p:nvPr/>
            </p:nvGrpSpPr>
            <p:grpSpPr>
              <a:xfrm>
                <a:off x="8260551" y="1810129"/>
                <a:ext cx="1322335" cy="1492601"/>
                <a:chOff x="8260551" y="2660739"/>
                <a:chExt cx="1322335" cy="1492601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E93FAF6E-7736-FF93-C796-0754FB6C7C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60551" y="2704661"/>
                  <a:ext cx="0" cy="1448679"/>
                </a:xfrm>
                <a:prstGeom prst="line">
                  <a:avLst/>
                </a:prstGeom>
                <a:ln>
                  <a:solidFill>
                    <a:srgbClr val="CE152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B38D644-18D7-4CF5-8807-EC6BC516A32C}"/>
                    </a:ext>
                  </a:extLst>
                </p:cNvPr>
                <p:cNvSpPr txBox="1"/>
                <p:nvPr/>
              </p:nvSpPr>
              <p:spPr>
                <a:xfrm>
                  <a:off x="8441306" y="2660739"/>
                  <a:ext cx="114158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>
                      <a:latin typeface="Sora SemiBold" pitchFamily="2" charset="0"/>
                      <a:cs typeface="Sora SemiBold" pitchFamily="2" charset="0"/>
                    </a:rPr>
                    <a:t>02. </a:t>
                  </a:r>
                  <a:endParaRPr lang="en-ID" sz="4000" dirty="0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8E5CC2-7C96-E46E-712A-85AF64C2DCFC}"/>
                  </a:ext>
                </a:extLst>
              </p:cNvPr>
              <p:cNvSpPr txBox="1"/>
              <p:nvPr/>
            </p:nvSpPr>
            <p:spPr>
              <a:xfrm>
                <a:off x="8441306" y="2463462"/>
                <a:ext cx="3505199" cy="536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defTabSz="6223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id-ID" sz="1600" spc="300" dirty="0">
                    <a:solidFill>
                      <a:srgbClr val="0A0A0A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Sora Light" pitchFamily="2" charset="0"/>
                    <a:cs typeface="Sora Light" pitchFamily="2" charset="0"/>
                  </a:rPr>
                  <a:t>Memenuhi ketentuan </a:t>
                </a:r>
                <a:r>
                  <a:rPr lang="id-ID" sz="1600" spc="300" dirty="0">
                    <a:solidFill>
                      <a:srgbClr val="0A0A0A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Sora ExtraBold" pitchFamily="2" charset="0"/>
                    <a:cs typeface="Sora ExtraBold" pitchFamily="2" charset="0"/>
                  </a:rPr>
                  <a:t>perpajakan</a:t>
                </a:r>
                <a:r>
                  <a:rPr lang="en-US" sz="1600" spc="300" dirty="0">
                    <a:solidFill>
                      <a:srgbClr val="0A0A0A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Sora Light" pitchFamily="2" charset="0"/>
                    <a:cs typeface="Sora Light" pitchFamily="2" charset="0"/>
                  </a:rPr>
                  <a:t>;</a:t>
                </a:r>
                <a:endParaRPr lang="en-ID" sz="1600" spc="300" dirty="0">
                  <a:solidFill>
                    <a:srgbClr val="0A0A0A">
                      <a:hueOff val="0"/>
                      <a:satOff val="0"/>
                      <a:lumOff val="0"/>
                      <a:alphaOff val="0"/>
                    </a:srgbClr>
                  </a:solidFill>
                  <a:latin typeface="Sora Light" pitchFamily="2" charset="0"/>
                  <a:cs typeface="Sora Light" pitchFamily="2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44DCE27-DC8C-4B1E-C561-E06308514A2E}"/>
                </a:ext>
              </a:extLst>
            </p:cNvPr>
            <p:cNvGrpSpPr/>
            <p:nvPr/>
          </p:nvGrpSpPr>
          <p:grpSpPr>
            <a:xfrm>
              <a:off x="4756609" y="2257302"/>
              <a:ext cx="7158315" cy="2076543"/>
              <a:chOff x="4756609" y="2366486"/>
              <a:chExt cx="7158315" cy="207654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567C5AE-D2D9-E11D-1BE9-6D63CFD052E3}"/>
                  </a:ext>
                </a:extLst>
              </p:cNvPr>
              <p:cNvGrpSpPr/>
              <p:nvPr/>
            </p:nvGrpSpPr>
            <p:grpSpPr>
              <a:xfrm>
                <a:off x="4756609" y="2366486"/>
                <a:ext cx="7158315" cy="2076543"/>
                <a:chOff x="4788190" y="1810129"/>
                <a:chExt cx="7158315" cy="2076543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FB03630D-1A6D-D04E-785B-E0C4AA00C6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8190" y="1854051"/>
                  <a:ext cx="0" cy="1811022"/>
                </a:xfrm>
                <a:prstGeom prst="line">
                  <a:avLst/>
                </a:prstGeom>
                <a:ln>
                  <a:solidFill>
                    <a:srgbClr val="CE152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96CFE116-32F3-ABFC-492F-FEF1E44C7DF3}"/>
                    </a:ext>
                  </a:extLst>
                </p:cNvPr>
                <p:cNvGrpSpPr/>
                <p:nvPr/>
              </p:nvGrpSpPr>
              <p:grpSpPr>
                <a:xfrm>
                  <a:off x="4968946" y="1810129"/>
                  <a:ext cx="3110845" cy="2076543"/>
                  <a:chOff x="5351721" y="1906709"/>
                  <a:chExt cx="3462399" cy="2076543"/>
                </a:xfrm>
              </p:grpSpPr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8AA6282-B77A-7807-96CE-6CAE2895994F}"/>
                      </a:ext>
                    </a:extLst>
                  </p:cNvPr>
                  <p:cNvSpPr txBox="1"/>
                  <p:nvPr/>
                </p:nvSpPr>
                <p:spPr>
                  <a:xfrm>
                    <a:off x="5351721" y="1906709"/>
                    <a:ext cx="1270589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dirty="0">
                        <a:latin typeface="Sora SemiBold" pitchFamily="2" charset="0"/>
                        <a:cs typeface="Sora SemiBold" pitchFamily="2" charset="0"/>
                      </a:rPr>
                      <a:t>03. </a:t>
                    </a:r>
                    <a:endParaRPr lang="en-ID" sz="4000" dirty="0"/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FC41D92E-DE7B-7323-7C0C-8E532A8A15E4}"/>
                      </a:ext>
                    </a:extLst>
                  </p:cNvPr>
                  <p:cNvSpPr txBox="1"/>
                  <p:nvPr/>
                </p:nvSpPr>
                <p:spPr>
                  <a:xfrm>
                    <a:off x="5351721" y="2560042"/>
                    <a:ext cx="3462399" cy="14232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lvl="1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ts val="600"/>
                      </a:spcAft>
                      <a:defRPr/>
                    </a:pPr>
                    <a:r>
                      <a:rPr lang="id-ID" sz="1600" spc="300" dirty="0">
                        <a:solidFill>
                          <a:srgbClr val="0A0A0A">
                            <a:hueOff val="0"/>
                            <a:satOff val="0"/>
                            <a:lumOff val="0"/>
                            <a:alphaOff val="0"/>
                          </a:srgbClr>
                        </a:solidFill>
                        <a:latin typeface="Sora Light" pitchFamily="2" charset="0"/>
                        <a:cs typeface="Sora Light" pitchFamily="2" charset="0"/>
                      </a:rPr>
                      <a:t>Memiliki </a:t>
                    </a:r>
                    <a:r>
                      <a:rPr lang="id-ID" sz="1600" spc="300" dirty="0">
                        <a:solidFill>
                          <a:srgbClr val="0A0A0A">
                            <a:hueOff val="0"/>
                            <a:satOff val="0"/>
                            <a:lumOff val="0"/>
                            <a:alphaOff val="0"/>
                          </a:srgbClr>
                        </a:solidFill>
                        <a:latin typeface="Sora ExtraBold" pitchFamily="2" charset="0"/>
                        <a:cs typeface="Sora ExtraBold" pitchFamily="2" charset="0"/>
                      </a:rPr>
                      <a:t>pengalaman dalam pendampingan </a:t>
                    </a:r>
                    <a:r>
                      <a:rPr lang="id-ID" sz="1600" spc="300" dirty="0">
                        <a:solidFill>
                          <a:srgbClr val="0A0A0A">
                            <a:hueOff val="0"/>
                            <a:satOff val="0"/>
                            <a:lumOff val="0"/>
                            <a:alphaOff val="0"/>
                          </a:srgbClr>
                        </a:solidFill>
                        <a:latin typeface="Sora Light" pitchFamily="2" charset="0"/>
                        <a:cs typeface="Sora Light" pitchFamily="2" charset="0"/>
                      </a:rPr>
                      <a:t>pada tahap transaksi dalam  penyediaan infrastruktu</a:t>
                    </a:r>
                    <a:r>
                      <a:rPr lang="en-US" sz="1600" spc="300" dirty="0">
                        <a:solidFill>
                          <a:srgbClr val="0A0A0A">
                            <a:hueOff val="0"/>
                            <a:satOff val="0"/>
                            <a:lumOff val="0"/>
                            <a:alphaOff val="0"/>
                          </a:srgbClr>
                        </a:solidFill>
                        <a:latin typeface="Sora Light" pitchFamily="2" charset="0"/>
                        <a:cs typeface="Sora Light" pitchFamily="2" charset="0"/>
                      </a:rPr>
                      <a:t>r;</a:t>
                    </a:r>
                    <a:endParaRPr lang="en-ID" sz="1600" spc="300" dirty="0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Light" pitchFamily="2" charset="0"/>
                      <a:cs typeface="Sora Light" pitchFamily="2" charset="0"/>
                    </a:endParaRPr>
                  </a:p>
                </p:txBody>
              </p:sp>
            </p:grp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5D1AF75-3EC7-1A29-BD43-C89AB50773C9}"/>
                    </a:ext>
                  </a:extLst>
                </p:cNvPr>
                <p:cNvSpPr txBox="1"/>
                <p:nvPr/>
              </p:nvSpPr>
              <p:spPr>
                <a:xfrm>
                  <a:off x="8441306" y="1810129"/>
                  <a:ext cx="114158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>
                      <a:latin typeface="Sora SemiBold" pitchFamily="2" charset="0"/>
                      <a:cs typeface="Sora SemiBold" pitchFamily="2" charset="0"/>
                    </a:rPr>
                    <a:t>04. </a:t>
                  </a:r>
                  <a:endParaRPr lang="en-ID" sz="40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474ECEA-14FF-00F9-BDC1-72ABB728FEE5}"/>
                    </a:ext>
                  </a:extLst>
                </p:cNvPr>
                <p:cNvSpPr txBox="1"/>
                <p:nvPr/>
              </p:nvSpPr>
              <p:spPr>
                <a:xfrm>
                  <a:off x="8441306" y="2463462"/>
                  <a:ext cx="3505199" cy="9800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lvl="1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600"/>
                    </a:spcAft>
                    <a:defRPr/>
                  </a:pPr>
                  <a:r>
                    <a:rPr lang="id-ID" sz="1600" spc="300" dirty="0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Light" pitchFamily="2" charset="0"/>
                      <a:cs typeface="Sora Light" pitchFamily="2" charset="0"/>
                    </a:rPr>
                    <a:t>Memiliki </a:t>
                  </a:r>
                  <a:r>
                    <a:rPr lang="id-ID" sz="1600" b="1" spc="300" dirty="0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ExtraBold" pitchFamily="2" charset="0"/>
                      <a:cs typeface="Sora ExtraBold" pitchFamily="2" charset="0"/>
                    </a:rPr>
                    <a:t>kemampuan finansial</a:t>
                  </a:r>
                  <a:r>
                    <a:rPr lang="id-ID" sz="1600" b="1" spc="300" dirty="0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Light" pitchFamily="2" charset="0"/>
                      <a:cs typeface="Sora Light" pitchFamily="2" charset="0"/>
                    </a:rPr>
                    <a:t> </a:t>
                  </a:r>
                  <a:r>
                    <a:rPr lang="id-ID" sz="1600" spc="300" dirty="0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Light" pitchFamily="2" charset="0"/>
                      <a:cs typeface="Sora Light" pitchFamily="2" charset="0"/>
                    </a:rPr>
                    <a:t>dalam membiayai tahap transaksi proyek KPBU</a:t>
                  </a:r>
                  <a:endParaRPr lang="en-ID" sz="1600" spc="300" dirty="0">
                    <a:solidFill>
                      <a:srgbClr val="0A0A0A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Sora Light" pitchFamily="2" charset="0"/>
                    <a:cs typeface="Sora Light" pitchFamily="2" charset="0"/>
                  </a:endParaRPr>
                </a:p>
              </p:txBody>
            </p: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715B210-4809-9051-CEC6-49987BB450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8970" y="2410408"/>
                <a:ext cx="0" cy="1811022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A796048-2107-63EA-CB97-FC463107DA95}"/>
                </a:ext>
              </a:extLst>
            </p:cNvPr>
            <p:cNvGrpSpPr/>
            <p:nvPr/>
          </p:nvGrpSpPr>
          <p:grpSpPr>
            <a:xfrm>
              <a:off x="4756609" y="4344826"/>
              <a:ext cx="7158315" cy="1854944"/>
              <a:chOff x="4756609" y="2366486"/>
              <a:chExt cx="7158315" cy="1854944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1F17794-6DCF-1E5B-157D-40A4F182DEA4}"/>
                  </a:ext>
                </a:extLst>
              </p:cNvPr>
              <p:cNvGrpSpPr/>
              <p:nvPr/>
            </p:nvGrpSpPr>
            <p:grpSpPr>
              <a:xfrm>
                <a:off x="4756609" y="2366486"/>
                <a:ext cx="7158315" cy="1854944"/>
                <a:chOff x="4788190" y="1810129"/>
                <a:chExt cx="7158315" cy="1854944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78015ACF-978B-E77C-640D-5F9A5E8124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8190" y="1854051"/>
                  <a:ext cx="0" cy="1811022"/>
                </a:xfrm>
                <a:prstGeom prst="line">
                  <a:avLst/>
                </a:prstGeom>
                <a:ln>
                  <a:solidFill>
                    <a:srgbClr val="CE152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222083C4-A0EA-4CEE-BBB3-BA0D29A0175C}"/>
                    </a:ext>
                  </a:extLst>
                </p:cNvPr>
                <p:cNvGrpSpPr/>
                <p:nvPr/>
              </p:nvGrpSpPr>
              <p:grpSpPr>
                <a:xfrm>
                  <a:off x="4968946" y="1810129"/>
                  <a:ext cx="3110845" cy="1854944"/>
                  <a:chOff x="5351721" y="1906709"/>
                  <a:chExt cx="3462399" cy="1854944"/>
                </a:xfrm>
              </p:grpSpPr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56A5684-6CFC-6EC8-6F82-1C7A6649C6A8}"/>
                      </a:ext>
                    </a:extLst>
                  </p:cNvPr>
                  <p:cNvSpPr txBox="1"/>
                  <p:nvPr/>
                </p:nvSpPr>
                <p:spPr>
                  <a:xfrm>
                    <a:off x="5351721" y="1906709"/>
                    <a:ext cx="1270589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dirty="0">
                        <a:latin typeface="Sora SemiBold" pitchFamily="2" charset="0"/>
                        <a:cs typeface="Sora SemiBold" pitchFamily="2" charset="0"/>
                      </a:rPr>
                      <a:t>05. </a:t>
                    </a:r>
                    <a:endParaRPr lang="en-ID" sz="4000" dirty="0"/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C3854494-048B-B65A-945C-2C7931A031BF}"/>
                      </a:ext>
                    </a:extLst>
                  </p:cNvPr>
                  <p:cNvSpPr txBox="1"/>
                  <p:nvPr/>
                </p:nvSpPr>
                <p:spPr>
                  <a:xfrm>
                    <a:off x="5351721" y="2560042"/>
                    <a:ext cx="3462399" cy="120161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lvl="1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ts val="600"/>
                      </a:spcAft>
                      <a:defRPr/>
                    </a:pPr>
                    <a:r>
                      <a:rPr lang="id-ID" sz="1600" spc="300" dirty="0">
                        <a:solidFill>
                          <a:srgbClr val="0A0A0A">
                            <a:hueOff val="0"/>
                            <a:satOff val="0"/>
                            <a:lumOff val="0"/>
                            <a:alphaOff val="0"/>
                          </a:srgbClr>
                        </a:solidFill>
                        <a:latin typeface="Sora ExtraBold" pitchFamily="2" charset="0"/>
                        <a:cs typeface="Sora ExtraBold" pitchFamily="2" charset="0"/>
                      </a:rPr>
                      <a:t>Tidak memiliki pertentangan kepentingan </a:t>
                    </a:r>
                    <a:r>
                      <a:rPr lang="en-US" sz="1600" spc="300" dirty="0" err="1">
                        <a:solidFill>
                          <a:srgbClr val="0A0A0A">
                            <a:hueOff val="0"/>
                            <a:satOff val="0"/>
                            <a:lumOff val="0"/>
                            <a:alphaOff val="0"/>
                          </a:srgbClr>
                        </a:solidFill>
                        <a:latin typeface="Sora Light" pitchFamily="2" charset="0"/>
                        <a:cs typeface="Sora Light" pitchFamily="2" charset="0"/>
                      </a:rPr>
                      <a:t>sesuai</a:t>
                    </a:r>
                    <a:r>
                      <a:rPr lang="en-US" sz="1600" spc="300" dirty="0">
                        <a:solidFill>
                          <a:srgbClr val="0A0A0A">
                            <a:hueOff val="0"/>
                            <a:satOff val="0"/>
                            <a:lumOff val="0"/>
                            <a:alphaOff val="0"/>
                          </a:srgbClr>
                        </a:solidFill>
                        <a:latin typeface="Sora Light" pitchFamily="2" charset="0"/>
                        <a:cs typeface="Sora Light" pitchFamily="2" charset="0"/>
                      </a:rPr>
                      <a:t> </a:t>
                    </a:r>
                    <a:r>
                      <a:rPr lang="id-ID" sz="1600" spc="300" dirty="0">
                        <a:solidFill>
                          <a:srgbClr val="0A0A0A">
                            <a:hueOff val="0"/>
                            <a:satOff val="0"/>
                            <a:lumOff val="0"/>
                            <a:alphaOff val="0"/>
                          </a:srgbClr>
                        </a:solidFill>
                        <a:latin typeface="Sora Light" pitchFamily="2" charset="0"/>
                        <a:cs typeface="Sora Light" pitchFamily="2" charset="0"/>
                      </a:rPr>
                      <a:t>peraturan lembaga ini</a:t>
                    </a:r>
                    <a:r>
                      <a:rPr lang="en-US" sz="1600" spc="300" dirty="0">
                        <a:solidFill>
                          <a:srgbClr val="0A0A0A">
                            <a:hueOff val="0"/>
                            <a:satOff val="0"/>
                            <a:lumOff val="0"/>
                            <a:alphaOff val="0"/>
                          </a:srgbClr>
                        </a:solidFill>
                        <a:latin typeface="Sora Light" pitchFamily="2" charset="0"/>
                        <a:cs typeface="Sora Light" pitchFamily="2" charset="0"/>
                      </a:rPr>
                      <a:t>;</a:t>
                    </a:r>
                    <a:endParaRPr lang="en-ID" sz="1600" spc="300" dirty="0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Light" pitchFamily="2" charset="0"/>
                      <a:cs typeface="Sora Light" pitchFamily="2" charset="0"/>
                    </a:endParaRPr>
                  </a:p>
                </p:txBody>
              </p:sp>
            </p:grp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E3E0863-3028-826B-5794-8657536E6B18}"/>
                    </a:ext>
                  </a:extLst>
                </p:cNvPr>
                <p:cNvSpPr txBox="1"/>
                <p:nvPr/>
              </p:nvSpPr>
              <p:spPr>
                <a:xfrm>
                  <a:off x="8441306" y="1810129"/>
                  <a:ext cx="114158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>
                      <a:latin typeface="Sora SemiBold" pitchFamily="2" charset="0"/>
                      <a:cs typeface="Sora SemiBold" pitchFamily="2" charset="0"/>
                    </a:rPr>
                    <a:t>06. </a:t>
                  </a:r>
                  <a:endParaRPr lang="en-ID" sz="4000" dirty="0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91CE320-2A98-616F-F5F4-17E988DE7599}"/>
                    </a:ext>
                  </a:extLst>
                </p:cNvPr>
                <p:cNvSpPr txBox="1"/>
                <p:nvPr/>
              </p:nvSpPr>
              <p:spPr>
                <a:xfrm>
                  <a:off x="8441306" y="2463462"/>
                  <a:ext cx="3505199" cy="12016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lvl="1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600"/>
                    </a:spcAft>
                    <a:defRPr/>
                  </a:pPr>
                  <a:r>
                    <a:rPr lang="en-US" sz="1600" spc="300" dirty="0" err="1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Light" pitchFamily="2" charset="0"/>
                      <a:cs typeface="Sora Light" pitchFamily="2" charset="0"/>
                    </a:rPr>
                    <a:t>Peserta</a:t>
                  </a:r>
                  <a:r>
                    <a:rPr lang="en-US" sz="1600" spc="300" dirty="0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Light" pitchFamily="2" charset="0"/>
                      <a:cs typeface="Sora Light" pitchFamily="2" charset="0"/>
                    </a:rPr>
                    <a:t> badan </a:t>
                  </a:r>
                  <a:r>
                    <a:rPr lang="en-US" sz="1600" spc="300" dirty="0" err="1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Light" pitchFamily="2" charset="0"/>
                      <a:cs typeface="Sora Light" pitchFamily="2" charset="0"/>
                    </a:rPr>
                    <a:t>penyiapan</a:t>
                  </a:r>
                  <a:r>
                    <a:rPr lang="en-US" sz="1600" spc="300" dirty="0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Light" pitchFamily="2" charset="0"/>
                      <a:cs typeface="Sora Light" pitchFamily="2" charset="0"/>
                    </a:rPr>
                    <a:t> </a:t>
                  </a:r>
                  <a:r>
                    <a:rPr lang="en-US" sz="1600" spc="300" dirty="0" err="1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ExtraBold" pitchFamily="2" charset="0"/>
                      <a:cs typeface="Sora ExtraBold" pitchFamily="2" charset="0"/>
                    </a:rPr>
                    <a:t>dapat</a:t>
                  </a:r>
                  <a:r>
                    <a:rPr lang="en-US" sz="1600" spc="300" dirty="0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ExtraBold" pitchFamily="2" charset="0"/>
                      <a:cs typeface="Sora ExtraBold" pitchFamily="2" charset="0"/>
                    </a:rPr>
                    <a:t> </a:t>
                  </a:r>
                  <a:r>
                    <a:rPr lang="en-US" sz="1600" spc="300" dirty="0" err="1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ExtraBold" pitchFamily="2" charset="0"/>
                      <a:cs typeface="Sora ExtraBold" pitchFamily="2" charset="0"/>
                    </a:rPr>
                    <a:t>berbentuk</a:t>
                  </a:r>
                  <a:r>
                    <a:rPr lang="en-US" sz="1600" spc="300" dirty="0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ExtraBold" pitchFamily="2" charset="0"/>
                      <a:cs typeface="Sora ExtraBold" pitchFamily="2" charset="0"/>
                    </a:rPr>
                    <a:t> badan </a:t>
                  </a:r>
                  <a:r>
                    <a:rPr lang="en-US" sz="1600" spc="300" dirty="0" err="1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ExtraBold" pitchFamily="2" charset="0"/>
                      <a:cs typeface="Sora ExtraBold" pitchFamily="2" charset="0"/>
                    </a:rPr>
                    <a:t>usaha</a:t>
                  </a:r>
                  <a:r>
                    <a:rPr lang="en-US" sz="1600" spc="300" dirty="0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ExtraBold" pitchFamily="2" charset="0"/>
                      <a:cs typeface="Sora ExtraBold" pitchFamily="2" charset="0"/>
                    </a:rPr>
                    <a:t> </a:t>
                  </a:r>
                  <a:r>
                    <a:rPr lang="en-US" sz="1600" spc="300" dirty="0" err="1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ExtraBold" pitchFamily="2" charset="0"/>
                      <a:cs typeface="Sora ExtraBold" pitchFamily="2" charset="0"/>
                    </a:rPr>
                    <a:t>tunggal</a:t>
                  </a:r>
                  <a:r>
                    <a:rPr lang="en-US" sz="1600" spc="300" dirty="0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ExtraBold" pitchFamily="2" charset="0"/>
                      <a:cs typeface="Sora ExtraBold" pitchFamily="2" charset="0"/>
                    </a:rPr>
                    <a:t> </a:t>
                  </a:r>
                  <a:r>
                    <a:rPr lang="en-US" sz="1600" spc="300" dirty="0" err="1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ExtraBold" pitchFamily="2" charset="0"/>
                      <a:cs typeface="Sora ExtraBold" pitchFamily="2" charset="0"/>
                    </a:rPr>
                    <a:t>atau</a:t>
                  </a:r>
                  <a:r>
                    <a:rPr lang="en-US" sz="1600" spc="300" dirty="0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ExtraBold" pitchFamily="2" charset="0"/>
                      <a:cs typeface="Sora ExtraBold" pitchFamily="2" charset="0"/>
                    </a:rPr>
                    <a:t> </a:t>
                  </a:r>
                  <a:r>
                    <a:rPr lang="en-US" sz="1600" spc="300" dirty="0" err="1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ExtraBold" pitchFamily="2" charset="0"/>
                      <a:cs typeface="Sora ExtraBold" pitchFamily="2" charset="0"/>
                    </a:rPr>
                    <a:t>konsorsium</a:t>
                  </a:r>
                  <a:r>
                    <a:rPr lang="en-US" sz="1600" spc="300" dirty="0">
                      <a:solidFill>
                        <a:srgbClr val="0A0A0A">
                          <a:hueOff val="0"/>
                          <a:satOff val="0"/>
                          <a:lumOff val="0"/>
                          <a:alphaOff val="0"/>
                        </a:srgbClr>
                      </a:solidFill>
                      <a:latin typeface="Sora ExtraBold" pitchFamily="2" charset="0"/>
                      <a:cs typeface="Sora ExtraBold" pitchFamily="2" charset="0"/>
                    </a:rPr>
                    <a:t>.</a:t>
                  </a:r>
                  <a:endParaRPr lang="en-ID" sz="1600" spc="300" dirty="0">
                    <a:solidFill>
                      <a:srgbClr val="0A0A0A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Sora ExtraBold" pitchFamily="2" charset="0"/>
                    <a:cs typeface="Sora ExtraBold" pitchFamily="2" charset="0"/>
                  </a:endParaRPr>
                </a:p>
              </p:txBody>
            </p:sp>
          </p:grp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9B5A856-C8A7-AF33-8D2D-2E0FA7265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8970" y="2410408"/>
                <a:ext cx="0" cy="1811022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C741861-40FC-B6A5-79D7-017359FCDB4D}"/>
              </a:ext>
            </a:extLst>
          </p:cNvPr>
          <p:cNvSpPr txBox="1"/>
          <p:nvPr/>
        </p:nvSpPr>
        <p:spPr>
          <a:xfrm>
            <a:off x="4674720" y="312070"/>
            <a:ext cx="7158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spc="300" dirty="0">
                <a:latin typeface="Sora" pitchFamily="2" charset="0"/>
                <a:cs typeface="Sora" pitchFamily="2" charset="0"/>
              </a:rPr>
              <a:t>Antara lain :</a:t>
            </a:r>
            <a:endParaRPr lang="en-US" b="1" spc="300" dirty="0">
              <a:latin typeface="Sora" pitchFamily="2" charset="0"/>
              <a:cs typeface="Sora" pitchFamily="2" charset="0"/>
            </a:endParaRPr>
          </a:p>
        </p:txBody>
      </p:sp>
      <p:pic>
        <p:nvPicPr>
          <p:cNvPr id="13" name="Picture 12">
            <a:hlinkClick r:id="" action="ppaction://noaction"/>
            <a:extLst>
              <a:ext uri="{FF2B5EF4-FFF2-40B4-BE49-F238E27FC236}">
                <a16:creationId xmlns:a16="http://schemas.microsoft.com/office/drawing/2014/main" id="{3D0FC307-B47F-5BBA-AA42-5FF79CE2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91255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BF310-5C8E-7CA2-C650-0AF30D624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978F87-EFC6-D788-5460-2895281F3CF7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7F66C3-748F-AC14-8F3A-4FABF3ABF131}"/>
              </a:ext>
            </a:extLst>
          </p:cNvPr>
          <p:cNvSpPr txBox="1"/>
          <p:nvPr/>
        </p:nvSpPr>
        <p:spPr>
          <a:xfrm>
            <a:off x="409075" y="6355195"/>
            <a:ext cx="14678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AFFB80-D314-80B2-C3E3-7FB8EC06ACCE}"/>
              </a:ext>
            </a:extLst>
          </p:cNvPr>
          <p:cNvSpPr txBox="1"/>
          <p:nvPr/>
        </p:nvSpPr>
        <p:spPr>
          <a:xfrm>
            <a:off x="661827" y="4788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D" sz="280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DEFINISI DAN KARAKTERISTIK KPBU</a:t>
            </a:r>
            <a:endParaRPr lang="en-ID"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Picture 2">
            <a:hlinkClick r:id="" action="ppaction://noaction"/>
            <a:extLst>
              <a:ext uri="{FF2B5EF4-FFF2-40B4-BE49-F238E27FC236}">
                <a16:creationId xmlns:a16="http://schemas.microsoft.com/office/drawing/2014/main" id="{71489B86-C60A-27A9-2C7D-425BFB049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569;p5">
            <a:extLst>
              <a:ext uri="{FF2B5EF4-FFF2-40B4-BE49-F238E27FC236}">
                <a16:creationId xmlns:a16="http://schemas.microsoft.com/office/drawing/2014/main" id="{E2CAF24F-24DF-F329-D9E6-607A3C5A08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248" y="1732055"/>
            <a:ext cx="1692094" cy="15837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70;p5">
            <a:extLst>
              <a:ext uri="{FF2B5EF4-FFF2-40B4-BE49-F238E27FC236}">
                <a16:creationId xmlns:a16="http://schemas.microsoft.com/office/drawing/2014/main" id="{546A822E-7AA1-A63C-C926-5C888A6CEA7F}"/>
              </a:ext>
            </a:extLst>
          </p:cNvPr>
          <p:cNvSpPr/>
          <p:nvPr/>
        </p:nvSpPr>
        <p:spPr>
          <a:xfrm rot="10800000">
            <a:off x="4677502" y="4085598"/>
            <a:ext cx="3206700" cy="4587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71;p5">
            <a:extLst>
              <a:ext uri="{FF2B5EF4-FFF2-40B4-BE49-F238E27FC236}">
                <a16:creationId xmlns:a16="http://schemas.microsoft.com/office/drawing/2014/main" id="{17685F22-10AC-B55D-0848-DC4399C5A7E7}"/>
              </a:ext>
            </a:extLst>
          </p:cNvPr>
          <p:cNvSpPr/>
          <p:nvPr/>
        </p:nvSpPr>
        <p:spPr>
          <a:xfrm rot="10800000" flipH="1">
            <a:off x="7884202" y="4085598"/>
            <a:ext cx="3130800" cy="4587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72;p5">
            <a:extLst>
              <a:ext uri="{FF2B5EF4-FFF2-40B4-BE49-F238E27FC236}">
                <a16:creationId xmlns:a16="http://schemas.microsoft.com/office/drawing/2014/main" id="{C88791C0-C9AA-2B08-25B5-9C88856AAC0A}"/>
              </a:ext>
            </a:extLst>
          </p:cNvPr>
          <p:cNvSpPr/>
          <p:nvPr/>
        </p:nvSpPr>
        <p:spPr>
          <a:xfrm rot="10800000">
            <a:off x="6661877" y="4085598"/>
            <a:ext cx="3206700" cy="4587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73;p5">
            <a:extLst>
              <a:ext uri="{FF2B5EF4-FFF2-40B4-BE49-F238E27FC236}">
                <a16:creationId xmlns:a16="http://schemas.microsoft.com/office/drawing/2014/main" id="{23425C01-2D4A-DD8C-0251-FAE3E295C235}"/>
              </a:ext>
            </a:extLst>
          </p:cNvPr>
          <p:cNvSpPr/>
          <p:nvPr/>
        </p:nvSpPr>
        <p:spPr>
          <a:xfrm rot="10800000" flipH="1">
            <a:off x="6052227" y="4085598"/>
            <a:ext cx="3130800" cy="4587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574;p5">
            <a:extLst>
              <a:ext uri="{FF2B5EF4-FFF2-40B4-BE49-F238E27FC236}">
                <a16:creationId xmlns:a16="http://schemas.microsoft.com/office/drawing/2014/main" id="{610D1FB2-0813-286B-10E4-959FAC93CEB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5466" y="4914185"/>
            <a:ext cx="1145976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575;p5">
            <a:extLst>
              <a:ext uri="{FF2B5EF4-FFF2-40B4-BE49-F238E27FC236}">
                <a16:creationId xmlns:a16="http://schemas.microsoft.com/office/drawing/2014/main" id="{5AFCF6C1-9783-6BC2-BA8B-FB3A7D1DA31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40877" y="4891819"/>
            <a:ext cx="1354137" cy="130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576;p5">
            <a:extLst>
              <a:ext uri="{FF2B5EF4-FFF2-40B4-BE49-F238E27FC236}">
                <a16:creationId xmlns:a16="http://schemas.microsoft.com/office/drawing/2014/main" id="{CE4AF870-F730-E858-F3AF-E915B2BA586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47477" y="4896723"/>
            <a:ext cx="1220788" cy="122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577;p5">
            <a:extLst>
              <a:ext uri="{FF2B5EF4-FFF2-40B4-BE49-F238E27FC236}">
                <a16:creationId xmlns:a16="http://schemas.microsoft.com/office/drawing/2014/main" id="{85619BB4-0E7C-BC73-305C-0B27C4BCC0D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43003" y="4914185"/>
            <a:ext cx="1270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578;p5">
            <a:extLst>
              <a:ext uri="{FF2B5EF4-FFF2-40B4-BE49-F238E27FC236}">
                <a16:creationId xmlns:a16="http://schemas.microsoft.com/office/drawing/2014/main" id="{AFB2CA5E-6064-BBF1-004E-4CBCE49FA36E}"/>
              </a:ext>
            </a:extLst>
          </p:cNvPr>
          <p:cNvSpPr txBox="1"/>
          <p:nvPr/>
        </p:nvSpPr>
        <p:spPr>
          <a:xfrm>
            <a:off x="4218665" y="4482385"/>
            <a:ext cx="11841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d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FUNDING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579;p5">
            <a:extLst>
              <a:ext uri="{FF2B5EF4-FFF2-40B4-BE49-F238E27FC236}">
                <a16:creationId xmlns:a16="http://schemas.microsoft.com/office/drawing/2014/main" id="{E3D9F6C8-B234-9C39-6A75-FF429B7D229C}"/>
              </a:ext>
            </a:extLst>
          </p:cNvPr>
          <p:cNvSpPr txBox="1"/>
          <p:nvPr/>
        </p:nvSpPr>
        <p:spPr>
          <a:xfrm>
            <a:off x="6166527" y="4482385"/>
            <a:ext cx="11826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d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DURATION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580;p5">
            <a:extLst>
              <a:ext uri="{FF2B5EF4-FFF2-40B4-BE49-F238E27FC236}">
                <a16:creationId xmlns:a16="http://schemas.microsoft.com/office/drawing/2014/main" id="{24803B32-E3E8-E068-5627-55270B82345D}"/>
              </a:ext>
            </a:extLst>
          </p:cNvPr>
          <p:cNvSpPr txBox="1"/>
          <p:nvPr/>
        </p:nvSpPr>
        <p:spPr>
          <a:xfrm>
            <a:off x="8189002" y="4482385"/>
            <a:ext cx="18669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d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INPUT &amp; OUTPUT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581;p5">
            <a:extLst>
              <a:ext uri="{FF2B5EF4-FFF2-40B4-BE49-F238E27FC236}">
                <a16:creationId xmlns:a16="http://schemas.microsoft.com/office/drawing/2014/main" id="{53068532-2AD9-0AB8-FA74-63736F0732B2}"/>
              </a:ext>
            </a:extLst>
          </p:cNvPr>
          <p:cNvSpPr txBox="1"/>
          <p:nvPr/>
        </p:nvSpPr>
        <p:spPr>
          <a:xfrm>
            <a:off x="10327366" y="4482385"/>
            <a:ext cx="118410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d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RISK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582;p5">
            <a:extLst>
              <a:ext uri="{FF2B5EF4-FFF2-40B4-BE49-F238E27FC236}">
                <a16:creationId xmlns:a16="http://schemas.microsoft.com/office/drawing/2014/main" id="{9A826C96-234A-4788-21B8-24421E490695}"/>
              </a:ext>
            </a:extLst>
          </p:cNvPr>
          <p:cNvSpPr/>
          <p:nvPr/>
        </p:nvSpPr>
        <p:spPr>
          <a:xfrm>
            <a:off x="2288332" y="1695850"/>
            <a:ext cx="7424671" cy="173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47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500"/>
              <a:buFont typeface="Noto Sans Symbols"/>
              <a:buChar char="❑"/>
            </a:pPr>
            <a:r>
              <a:rPr lang="id" b="1" i="0" u="none" strike="noStrike" cap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Kerjasama antara pemerintah dan Badan Usaha  dalam penyediaan infrastruktur untuk kepentingan umum,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47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500"/>
              <a:buFont typeface="Noto Sans Symbols"/>
              <a:buChar char="❑"/>
            </a:pPr>
            <a:r>
              <a:rPr lang="id" b="1" i="0" u="none" strike="noStrike" cap="none" dirty="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Mengacu pada spesifikasi yang telah ditetapkan sebelumnya oleh Menteri/Kepala Lembaga/Kepala Daerah/BUMN/BUMD,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47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500"/>
              <a:buFont typeface="Noto Sans Symbols"/>
              <a:buChar char="❑"/>
            </a:pPr>
            <a:r>
              <a:rPr lang="id" b="1" i="0" u="none" strike="noStrike" cap="none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Sebagian atau seluruhnya  menggunakan sumber daya badan usaha  dengan memperhatikan pembagian risiko diantara para pihak</a:t>
            </a:r>
            <a:endParaRPr b="1" i="0" u="none" strike="noStrike" cap="none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583;p5">
            <a:extLst>
              <a:ext uri="{FF2B5EF4-FFF2-40B4-BE49-F238E27FC236}">
                <a16:creationId xmlns:a16="http://schemas.microsoft.com/office/drawing/2014/main" id="{00C20AF3-FB3C-BD32-7828-F05CBD326CC8}"/>
              </a:ext>
            </a:extLst>
          </p:cNvPr>
          <p:cNvSpPr txBox="1"/>
          <p:nvPr/>
        </p:nvSpPr>
        <p:spPr>
          <a:xfrm>
            <a:off x="2611377" y="3641130"/>
            <a:ext cx="3536100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d" sz="1400" b="1" i="1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Sumber: Pasal 1 angka 6 Perpres 38/2015</a:t>
            </a:r>
            <a:endParaRPr sz="1200" b="0" i="1" u="sng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862055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0B094D-EEF8-D5AF-5140-E0FB17D51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3CF742B9-7CDF-F8D1-3C33-0ED031D1427E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89F3C76-2E08-A352-15FE-D2B858DBCA33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F77B0E3-DD33-DB65-403E-0AD5AD431D3D}"/>
              </a:ext>
            </a:extLst>
          </p:cNvPr>
          <p:cNvCxnSpPr>
            <a:cxnSpLocks/>
          </p:cNvCxnSpPr>
          <p:nvPr/>
        </p:nvCxnSpPr>
        <p:spPr>
          <a:xfrm flipV="1">
            <a:off x="1343545" y="3236819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8799342-6909-34D1-FD67-6B90D86F92AC}"/>
              </a:ext>
            </a:extLst>
          </p:cNvPr>
          <p:cNvCxnSpPr>
            <a:cxnSpLocks/>
          </p:cNvCxnSpPr>
          <p:nvPr/>
        </p:nvCxnSpPr>
        <p:spPr>
          <a:xfrm flipV="1">
            <a:off x="2460813" y="3402446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13ED313-1E75-A6EC-7E1E-56D9593D0C2D}"/>
              </a:ext>
            </a:extLst>
          </p:cNvPr>
          <p:cNvCxnSpPr>
            <a:cxnSpLocks/>
          </p:cNvCxnSpPr>
          <p:nvPr/>
        </p:nvCxnSpPr>
        <p:spPr>
          <a:xfrm flipV="1">
            <a:off x="3922059" y="2639239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6DB4881-4C30-118A-01DA-807A25679AA1}"/>
              </a:ext>
            </a:extLst>
          </p:cNvPr>
          <p:cNvCxnSpPr>
            <a:cxnSpLocks/>
          </p:cNvCxnSpPr>
          <p:nvPr/>
        </p:nvCxnSpPr>
        <p:spPr>
          <a:xfrm flipV="1">
            <a:off x="6853519" y="2639239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79B08CB3-1877-6422-3A05-EE802DE304B8}"/>
              </a:ext>
            </a:extLst>
          </p:cNvPr>
          <p:cNvCxnSpPr>
            <a:cxnSpLocks/>
          </p:cNvCxnSpPr>
          <p:nvPr/>
        </p:nvCxnSpPr>
        <p:spPr>
          <a:xfrm flipV="1">
            <a:off x="9148485" y="2631304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523A3C9-ABDA-7C5A-9383-F5EBE18A0249}"/>
              </a:ext>
            </a:extLst>
          </p:cNvPr>
          <p:cNvCxnSpPr>
            <a:cxnSpLocks/>
          </p:cNvCxnSpPr>
          <p:nvPr/>
        </p:nvCxnSpPr>
        <p:spPr>
          <a:xfrm flipV="1">
            <a:off x="8072720" y="3433146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B0AA77CF-1D63-AA21-964F-15375152D48C}"/>
              </a:ext>
            </a:extLst>
          </p:cNvPr>
          <p:cNvSpPr txBox="1"/>
          <p:nvPr/>
        </p:nvSpPr>
        <p:spPr>
          <a:xfrm>
            <a:off x="1271735" y="2400390"/>
            <a:ext cx="15957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Sora Light" pitchFamily="2" charset="0"/>
                <a:cs typeface="Sora Light" pitchFamily="2" charset="0"/>
              </a:rPr>
              <a:t>P</a:t>
            </a:r>
            <a:r>
              <a:rPr lang="id-ID" sz="1600" dirty="0">
                <a:latin typeface="Sora Light" pitchFamily="2" charset="0"/>
                <a:cs typeface="Sora Light" pitchFamily="2" charset="0"/>
              </a:rPr>
              <a:t>engumuman </a:t>
            </a:r>
            <a:endParaRPr lang="en-US" sz="1600" dirty="0">
              <a:latin typeface="Sora Light" pitchFamily="2" charset="0"/>
              <a:cs typeface="Sora Light" pitchFamily="2" charset="0"/>
            </a:endParaRPr>
          </a:p>
          <a:p>
            <a:pPr algn="ctr"/>
            <a:r>
              <a:rPr lang="id-ID" sz="1600" dirty="0">
                <a:latin typeface="Sora Light" pitchFamily="2" charset="0"/>
                <a:cs typeface="Sora Light" pitchFamily="2" charset="0"/>
              </a:rPr>
              <a:t>Prakualifikasi </a:t>
            </a:r>
            <a:endParaRPr lang="en-ID" sz="1600" dirty="0"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974622E-DB01-900A-AA80-C02597890E39}"/>
              </a:ext>
            </a:extLst>
          </p:cNvPr>
          <p:cNvSpPr txBox="1"/>
          <p:nvPr/>
        </p:nvSpPr>
        <p:spPr>
          <a:xfrm>
            <a:off x="3170032" y="3903788"/>
            <a:ext cx="34424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Sora Light" pitchFamily="2" charset="0"/>
                <a:cs typeface="Sora Light" pitchFamily="2" charset="0"/>
              </a:rPr>
              <a:t>P</a:t>
            </a:r>
            <a:r>
              <a:rPr lang="id-ID" sz="1600" dirty="0">
                <a:latin typeface="Sora Light" pitchFamily="2" charset="0"/>
                <a:cs typeface="Sora Light" pitchFamily="2" charset="0"/>
              </a:rPr>
              <a:t>endaftaran </a:t>
            </a:r>
            <a:r>
              <a:rPr lang="en-US" sz="1600" dirty="0">
                <a:latin typeface="Sora Light" pitchFamily="2" charset="0"/>
                <a:cs typeface="Sora Light" pitchFamily="2" charset="0"/>
              </a:rPr>
              <a:t>&amp;</a:t>
            </a:r>
            <a:r>
              <a:rPr lang="id-ID" sz="16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dirty="0">
                <a:latin typeface="Sora Light" pitchFamily="2" charset="0"/>
                <a:cs typeface="Sora Light" pitchFamily="2" charset="0"/>
              </a:rPr>
              <a:t>P</a:t>
            </a:r>
            <a:r>
              <a:rPr lang="id-ID" sz="1600" dirty="0">
                <a:latin typeface="Sora Light" pitchFamily="2" charset="0"/>
                <a:cs typeface="Sora Light" pitchFamily="2" charset="0"/>
              </a:rPr>
              <a:t>enyampaian </a:t>
            </a:r>
            <a:endParaRPr lang="en-US" sz="1600" dirty="0">
              <a:latin typeface="Sora Light" pitchFamily="2" charset="0"/>
              <a:cs typeface="Sora Light" pitchFamily="2" charset="0"/>
            </a:endParaRPr>
          </a:p>
          <a:p>
            <a:pPr algn="ctr"/>
            <a:r>
              <a:rPr lang="en-US" sz="1600" dirty="0">
                <a:latin typeface="Sora Light" pitchFamily="2" charset="0"/>
                <a:cs typeface="Sora Light" pitchFamily="2" charset="0"/>
              </a:rPr>
              <a:t>D</a:t>
            </a:r>
            <a:r>
              <a:rPr lang="id-ID" sz="1600" dirty="0">
                <a:latin typeface="Sora Light" pitchFamily="2" charset="0"/>
                <a:cs typeface="Sora Light" pitchFamily="2" charset="0"/>
              </a:rPr>
              <a:t>okumen </a:t>
            </a:r>
            <a:r>
              <a:rPr lang="en-US" sz="1600" dirty="0">
                <a:latin typeface="Sora Light" pitchFamily="2" charset="0"/>
                <a:cs typeface="Sora Light" pitchFamily="2" charset="0"/>
              </a:rPr>
              <a:t>Surat </a:t>
            </a:r>
            <a:r>
              <a:rPr lang="en-US" sz="1600" dirty="0" err="1">
                <a:latin typeface="Sora Light" pitchFamily="2" charset="0"/>
                <a:cs typeface="Sora Light" pitchFamily="2" charset="0"/>
              </a:rPr>
              <a:t>Kerahasiaan</a:t>
            </a:r>
            <a:endParaRPr lang="en-ID" sz="1600" dirty="0"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13F0A3F-1821-DC65-C390-F9FA5CF17078}"/>
              </a:ext>
            </a:extLst>
          </p:cNvPr>
          <p:cNvSpPr txBox="1"/>
          <p:nvPr/>
        </p:nvSpPr>
        <p:spPr>
          <a:xfrm>
            <a:off x="9305370" y="3903788"/>
            <a:ext cx="25686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Sora Light" pitchFamily="2" charset="0"/>
                <a:cs typeface="Sora Light" pitchFamily="2" charset="0"/>
              </a:rPr>
              <a:t>P</a:t>
            </a:r>
            <a:r>
              <a:rPr lang="id-ID" sz="1600" dirty="0">
                <a:latin typeface="Sora Light" pitchFamily="2" charset="0"/>
                <a:cs typeface="Sora Light" pitchFamily="2" charset="0"/>
              </a:rPr>
              <a:t>enjelasan </a:t>
            </a:r>
            <a:endParaRPr lang="en-US" sz="1600" dirty="0">
              <a:latin typeface="Sora Light" pitchFamily="2" charset="0"/>
              <a:cs typeface="Sora Light" pitchFamily="2" charset="0"/>
            </a:endParaRPr>
          </a:p>
          <a:p>
            <a:pPr algn="ctr"/>
            <a:r>
              <a:rPr lang="id-ID" sz="1600" dirty="0">
                <a:latin typeface="Sora Light" pitchFamily="2" charset="0"/>
                <a:cs typeface="Sora Light" pitchFamily="2" charset="0"/>
              </a:rPr>
              <a:t>Dokumen Prakualifikasi</a:t>
            </a:r>
            <a:endParaRPr lang="en-ID" sz="1600" dirty="0"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39ADF14-980A-C480-E344-185048EEDC32}"/>
              </a:ext>
            </a:extLst>
          </p:cNvPr>
          <p:cNvSpPr txBox="1"/>
          <p:nvPr/>
        </p:nvSpPr>
        <p:spPr>
          <a:xfrm>
            <a:off x="6070319" y="2159032"/>
            <a:ext cx="32790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Sora Light" pitchFamily="2" charset="0"/>
                <a:cs typeface="Sora Light" pitchFamily="2" charset="0"/>
              </a:rPr>
              <a:t>Penyampaian</a:t>
            </a:r>
            <a:r>
              <a:rPr lang="id-ID" sz="1600" dirty="0">
                <a:latin typeface="Sora Light" pitchFamily="2" charset="0"/>
                <a:cs typeface="Sora Light" pitchFamily="2" charset="0"/>
              </a:rPr>
              <a:t> Dokumen</a:t>
            </a:r>
            <a:r>
              <a:rPr lang="en-US" sz="16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id-ID" sz="1600" dirty="0">
                <a:latin typeface="Sora Light" pitchFamily="2" charset="0"/>
                <a:cs typeface="Sora Light" pitchFamily="2" charset="0"/>
              </a:rPr>
              <a:t>Prakualifikasi</a:t>
            </a:r>
            <a:r>
              <a:rPr lang="en-US" sz="1600" dirty="0">
                <a:latin typeface="Sora Light" pitchFamily="2" charset="0"/>
                <a:cs typeface="Sora Light" pitchFamily="2" charset="0"/>
              </a:rPr>
              <a:t> &amp; </a:t>
            </a:r>
            <a:r>
              <a:rPr lang="en-US" sz="1600" dirty="0" err="1">
                <a:latin typeface="Sora Light" pitchFamily="2" charset="0"/>
                <a:cs typeface="Sora Light" pitchFamily="2" charset="0"/>
              </a:rPr>
              <a:t>Akses</a:t>
            </a:r>
            <a:r>
              <a:rPr lang="en-US" sz="16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dirty="0" err="1">
                <a:latin typeface="Sora Light" pitchFamily="2" charset="0"/>
                <a:cs typeface="Sora Light" pitchFamily="2" charset="0"/>
              </a:rPr>
              <a:t>Ruangan</a:t>
            </a:r>
            <a:r>
              <a:rPr lang="en-US" sz="1600" dirty="0">
                <a:latin typeface="Sora Light" pitchFamily="2" charset="0"/>
                <a:cs typeface="Sora Light" pitchFamily="2" charset="0"/>
              </a:rPr>
              <a:t> Data </a:t>
            </a:r>
            <a:r>
              <a:rPr lang="en-US" sz="1600" dirty="0" err="1">
                <a:latin typeface="Sora Light" pitchFamily="2" charset="0"/>
                <a:cs typeface="Sora Light" pitchFamily="2" charset="0"/>
              </a:rPr>
              <a:t>Informasi</a:t>
            </a:r>
            <a:endParaRPr lang="en-ID" sz="1600" dirty="0">
              <a:latin typeface="Sora Light" pitchFamily="2" charset="0"/>
              <a:cs typeface="Sora Light" pitchFamily="2" charset="0"/>
            </a:endParaRP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4AC6ED6-AB47-6025-BF52-0023EB6C1DE1}"/>
              </a:ext>
            </a:extLst>
          </p:cNvPr>
          <p:cNvCxnSpPr>
            <a:cxnSpLocks/>
          </p:cNvCxnSpPr>
          <p:nvPr/>
        </p:nvCxnSpPr>
        <p:spPr>
          <a:xfrm flipV="1">
            <a:off x="10511122" y="3433146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263B653-8EAB-FB7D-B40D-821F44E0AA85}"/>
              </a:ext>
            </a:extLst>
          </p:cNvPr>
          <p:cNvCxnSpPr>
            <a:cxnSpLocks/>
          </p:cNvCxnSpPr>
          <p:nvPr/>
        </p:nvCxnSpPr>
        <p:spPr>
          <a:xfrm>
            <a:off x="1950290" y="3429000"/>
            <a:ext cx="10241710" cy="0"/>
          </a:xfrm>
          <a:prstGeom prst="line">
            <a:avLst/>
          </a:prstGeom>
          <a:ln w="19050">
            <a:solidFill>
              <a:srgbClr val="CE1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47E4886E-D287-37CA-E9E7-F5E5344F899A}"/>
              </a:ext>
            </a:extLst>
          </p:cNvPr>
          <p:cNvSpPr/>
          <p:nvPr/>
        </p:nvSpPr>
        <p:spPr>
          <a:xfrm>
            <a:off x="1661901" y="3025790"/>
            <a:ext cx="806420" cy="806420"/>
          </a:xfrm>
          <a:prstGeom prst="ellipse">
            <a:avLst/>
          </a:prstGeom>
          <a:noFill/>
          <a:ln>
            <a:solidFill>
              <a:srgbClr val="CE15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44" name="Oval 143">
            <a:hlinkClick r:id="rId3" action="ppaction://hlinksldjump"/>
            <a:extLst>
              <a:ext uri="{FF2B5EF4-FFF2-40B4-BE49-F238E27FC236}">
                <a16:creationId xmlns:a16="http://schemas.microsoft.com/office/drawing/2014/main" id="{19B4B0A9-8C6E-16AF-D884-D8FB9C8D563E}"/>
              </a:ext>
            </a:extLst>
          </p:cNvPr>
          <p:cNvSpPr/>
          <p:nvPr/>
        </p:nvSpPr>
        <p:spPr>
          <a:xfrm>
            <a:off x="1696999" y="3060888"/>
            <a:ext cx="736223" cy="736223"/>
          </a:xfrm>
          <a:prstGeom prst="ellipse">
            <a:avLst/>
          </a:prstGeom>
          <a:solidFill>
            <a:srgbClr val="CE152D"/>
          </a:solidFill>
          <a:ln>
            <a:solidFill>
              <a:srgbClr val="CE15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ora ExtraBold" pitchFamily="2" charset="0"/>
                <a:cs typeface="Sora ExtraBold" pitchFamily="2" charset="0"/>
              </a:rPr>
              <a:t>01</a:t>
            </a:r>
            <a:endParaRPr lang="en-ID" dirty="0">
              <a:solidFill>
                <a:schemeClr val="bg1"/>
              </a:solidFill>
              <a:latin typeface="Sora ExtraBold" pitchFamily="2" charset="0"/>
              <a:cs typeface="Sora ExtraBold" pitchFamily="2" charset="0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7FE4387-B894-FEF5-18ED-8493772C823C}"/>
              </a:ext>
            </a:extLst>
          </p:cNvPr>
          <p:cNvSpPr/>
          <p:nvPr/>
        </p:nvSpPr>
        <p:spPr>
          <a:xfrm>
            <a:off x="4488047" y="3025790"/>
            <a:ext cx="806420" cy="806420"/>
          </a:xfrm>
          <a:prstGeom prst="ellipse">
            <a:avLst/>
          </a:prstGeom>
          <a:noFill/>
          <a:ln>
            <a:solidFill>
              <a:srgbClr val="CE15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46" name="Oval 145">
            <a:hlinkClick r:id="rId4" action="ppaction://hlinksldjump"/>
            <a:extLst>
              <a:ext uri="{FF2B5EF4-FFF2-40B4-BE49-F238E27FC236}">
                <a16:creationId xmlns:a16="http://schemas.microsoft.com/office/drawing/2014/main" id="{195979FB-6C6D-EE01-4485-5E1440E25AC6}"/>
              </a:ext>
            </a:extLst>
          </p:cNvPr>
          <p:cNvSpPr/>
          <p:nvPr/>
        </p:nvSpPr>
        <p:spPr>
          <a:xfrm>
            <a:off x="4523145" y="3060888"/>
            <a:ext cx="736223" cy="736223"/>
          </a:xfrm>
          <a:prstGeom prst="ellipse">
            <a:avLst/>
          </a:prstGeom>
          <a:solidFill>
            <a:srgbClr val="CE152D"/>
          </a:solidFill>
          <a:ln>
            <a:solidFill>
              <a:srgbClr val="CE15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ora ExtraBold" pitchFamily="2" charset="0"/>
                <a:cs typeface="Sora ExtraBold" pitchFamily="2" charset="0"/>
              </a:rPr>
              <a:t>02</a:t>
            </a:r>
            <a:endParaRPr lang="en-ID" dirty="0">
              <a:solidFill>
                <a:schemeClr val="bg1"/>
              </a:solidFill>
              <a:latin typeface="Sora ExtraBold" pitchFamily="2" charset="0"/>
              <a:cs typeface="Sora ExtraBold" pitchFamily="2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1485044E-3342-0188-456B-11D9827AD244}"/>
              </a:ext>
            </a:extLst>
          </p:cNvPr>
          <p:cNvSpPr/>
          <p:nvPr/>
        </p:nvSpPr>
        <p:spPr>
          <a:xfrm>
            <a:off x="7314193" y="3025790"/>
            <a:ext cx="806420" cy="806420"/>
          </a:xfrm>
          <a:prstGeom prst="ellipse">
            <a:avLst/>
          </a:prstGeom>
          <a:noFill/>
          <a:ln>
            <a:solidFill>
              <a:srgbClr val="CE15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48" name="Oval 147">
            <a:hlinkClick r:id="rId5" action="ppaction://hlinksldjump"/>
            <a:extLst>
              <a:ext uri="{FF2B5EF4-FFF2-40B4-BE49-F238E27FC236}">
                <a16:creationId xmlns:a16="http://schemas.microsoft.com/office/drawing/2014/main" id="{9BB0268E-6263-01EF-ECE6-F5E8F1507413}"/>
              </a:ext>
            </a:extLst>
          </p:cNvPr>
          <p:cNvSpPr/>
          <p:nvPr/>
        </p:nvSpPr>
        <p:spPr>
          <a:xfrm>
            <a:off x="7349291" y="3060888"/>
            <a:ext cx="736223" cy="736223"/>
          </a:xfrm>
          <a:prstGeom prst="ellipse">
            <a:avLst/>
          </a:prstGeom>
          <a:solidFill>
            <a:srgbClr val="CE152D"/>
          </a:solidFill>
          <a:ln>
            <a:solidFill>
              <a:srgbClr val="CE15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ora ExtraBold" pitchFamily="2" charset="0"/>
                <a:cs typeface="Sora ExtraBold" pitchFamily="2" charset="0"/>
              </a:rPr>
              <a:t>03</a:t>
            </a:r>
            <a:endParaRPr lang="en-ID" dirty="0">
              <a:solidFill>
                <a:schemeClr val="bg1"/>
              </a:solidFill>
              <a:latin typeface="Sora ExtraBold" pitchFamily="2" charset="0"/>
              <a:cs typeface="Sora ExtraBold" pitchFamily="2" charset="0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B7C8FA72-E01D-0540-375C-D578150C83ED}"/>
              </a:ext>
            </a:extLst>
          </p:cNvPr>
          <p:cNvSpPr/>
          <p:nvPr/>
        </p:nvSpPr>
        <p:spPr>
          <a:xfrm>
            <a:off x="10140340" y="3025790"/>
            <a:ext cx="806420" cy="806420"/>
          </a:xfrm>
          <a:prstGeom prst="ellipse">
            <a:avLst/>
          </a:prstGeom>
          <a:noFill/>
          <a:ln>
            <a:solidFill>
              <a:srgbClr val="CE15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70DFDA8F-19D7-45AF-7BE5-111F0430A0F5}"/>
              </a:ext>
            </a:extLst>
          </p:cNvPr>
          <p:cNvSpPr/>
          <p:nvPr/>
        </p:nvSpPr>
        <p:spPr>
          <a:xfrm>
            <a:off x="10175438" y="3060888"/>
            <a:ext cx="736223" cy="736223"/>
          </a:xfrm>
          <a:prstGeom prst="ellipse">
            <a:avLst/>
          </a:prstGeom>
          <a:solidFill>
            <a:srgbClr val="CE152D"/>
          </a:solidFill>
          <a:ln>
            <a:solidFill>
              <a:srgbClr val="CE15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Sora ExtraBold" pitchFamily="2" charset="0"/>
                <a:cs typeface="Sora ExtraBold" pitchFamily="2" charset="0"/>
              </a:rPr>
              <a:t>04</a:t>
            </a:r>
            <a:endParaRPr lang="en-ID" dirty="0">
              <a:solidFill>
                <a:srgbClr val="FFFFFF"/>
              </a:solidFill>
              <a:latin typeface="Sora ExtraBold" pitchFamily="2" charset="0"/>
              <a:cs typeface="Sora ExtraBold" pitchFamily="2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BFB5CCE-A886-5132-5C1F-B1CA153B4982}"/>
              </a:ext>
            </a:extLst>
          </p:cNvPr>
          <p:cNvSpPr txBox="1"/>
          <p:nvPr/>
        </p:nvSpPr>
        <p:spPr>
          <a:xfrm>
            <a:off x="708213" y="1026183"/>
            <a:ext cx="11074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800" dirty="0">
                <a:latin typeface="Cocogoose" panose="02000000000000000000" pitchFamily="2" charset="0"/>
                <a:cs typeface="Sora" pitchFamily="2" charset="0"/>
              </a:rPr>
              <a:t> </a:t>
            </a:r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Tahapan</a:t>
            </a:r>
            <a:r>
              <a:rPr lang="en-ID" sz="2800" dirty="0">
                <a:latin typeface="Cocogoose" panose="02000000000000000000" pitchFamily="2" charset="0"/>
                <a:cs typeface="Sora" pitchFamily="2" charset="0"/>
              </a:rPr>
              <a:t> </a:t>
            </a:r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Prakualifikasi</a:t>
            </a:r>
            <a:r>
              <a:rPr lang="en-ID" sz="2800" dirty="0">
                <a:latin typeface="Cocogoose" panose="02000000000000000000" pitchFamily="2" charset="0"/>
                <a:cs typeface="Sora" pitchFamily="2" charset="0"/>
              </a:rPr>
              <a:t> Badan </a:t>
            </a:r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Penyiapan</a:t>
            </a:r>
            <a:endParaRPr lang="en-ID" sz="2800" dirty="0">
              <a:latin typeface="Cocogoose" panose="02000000000000000000" pitchFamily="2" charset="0"/>
              <a:cs typeface="Sora" pitchFamily="2" charset="0"/>
            </a:endParaRPr>
          </a:p>
        </p:txBody>
      </p:sp>
      <p:pic>
        <p:nvPicPr>
          <p:cNvPr id="152" name="Picture 151">
            <a:hlinkClick r:id="" action="ppaction://noaction"/>
            <a:extLst>
              <a:ext uri="{FF2B5EF4-FFF2-40B4-BE49-F238E27FC236}">
                <a16:creationId xmlns:a16="http://schemas.microsoft.com/office/drawing/2014/main" id="{1E20D6CD-10CD-8E59-A229-2C43285F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774417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2CFE40-AB8A-4037-F51E-F92A59E59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36B47F55-C62F-BD35-0F7C-5F3D0BCC15ED}"/>
              </a:ext>
            </a:extLst>
          </p:cNvPr>
          <p:cNvSpPr/>
          <p:nvPr/>
        </p:nvSpPr>
        <p:spPr>
          <a:xfrm>
            <a:off x="4105518" y="919268"/>
            <a:ext cx="681316" cy="779930"/>
          </a:xfrm>
          <a:prstGeom prst="round2SameRect">
            <a:avLst/>
          </a:prstGeom>
          <a:noFill/>
          <a:ln w="9525" cap="flat" cmpd="sng" algn="ctr">
            <a:solidFill>
              <a:srgbClr val="CE142D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33BC59-C312-3040-06B4-85CDA6DDBC78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8F4FE25-7D44-11E8-F426-02025573D61F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A4229D-B109-6209-DF3E-E7D7AFDD4762}"/>
              </a:ext>
            </a:extLst>
          </p:cNvPr>
          <p:cNvSpPr/>
          <p:nvPr/>
        </p:nvSpPr>
        <p:spPr>
          <a:xfrm>
            <a:off x="4342284" y="1287422"/>
            <a:ext cx="842682" cy="779930"/>
          </a:xfrm>
          <a:prstGeom prst="rect">
            <a:avLst/>
          </a:prstGeom>
          <a:solidFill>
            <a:srgbClr val="CE142D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1</a:t>
            </a:r>
            <a:endParaRPr lang="en-ID" sz="3200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60CCC04F-514E-C0EB-65C1-A060613BE43E}"/>
              </a:ext>
            </a:extLst>
          </p:cNvPr>
          <p:cNvSpPr/>
          <p:nvPr/>
        </p:nvSpPr>
        <p:spPr>
          <a:xfrm>
            <a:off x="4844306" y="3219315"/>
            <a:ext cx="681316" cy="779930"/>
          </a:xfrm>
          <a:prstGeom prst="round2SameRect">
            <a:avLst/>
          </a:prstGeom>
          <a:noFill/>
          <a:ln w="9525" cap="flat" cmpd="sng" algn="ctr">
            <a:solidFill>
              <a:srgbClr val="CE142D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4E7062-78AA-5EFB-9128-4E870A325F56}"/>
              </a:ext>
            </a:extLst>
          </p:cNvPr>
          <p:cNvSpPr/>
          <p:nvPr/>
        </p:nvSpPr>
        <p:spPr>
          <a:xfrm>
            <a:off x="5023600" y="3479291"/>
            <a:ext cx="842682" cy="779930"/>
          </a:xfrm>
          <a:prstGeom prst="rect">
            <a:avLst/>
          </a:prstGeom>
          <a:solidFill>
            <a:srgbClr val="CE142D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2</a:t>
            </a:r>
            <a:endParaRPr lang="en-ID" sz="3200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E82B8-B74B-8227-3463-58E2751FCF84}"/>
              </a:ext>
            </a:extLst>
          </p:cNvPr>
          <p:cNvSpPr txBox="1"/>
          <p:nvPr/>
        </p:nvSpPr>
        <p:spPr>
          <a:xfrm>
            <a:off x="5274611" y="9399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pc="300" dirty="0" err="1">
                <a:latin typeface="Sora ExtraBold" pitchFamily="2" charset="0"/>
                <a:cs typeface="Sora ExtraBold" pitchFamily="2" charset="0"/>
              </a:rPr>
              <a:t>Metode</a:t>
            </a:r>
            <a:r>
              <a:rPr lang="en-ID" spc="300" dirty="0">
                <a:latin typeface="Sora ExtraBold" pitchFamily="2" charset="0"/>
                <a:cs typeface="Sora ExtraBold" pitchFamily="2" charset="0"/>
              </a:rPr>
              <a:t> </a:t>
            </a:r>
            <a:r>
              <a:rPr lang="en-ID" spc="300" dirty="0" err="1">
                <a:latin typeface="Sora ExtraBold" pitchFamily="2" charset="0"/>
                <a:cs typeface="Sora ExtraBold" pitchFamily="2" charset="0"/>
              </a:rPr>
              <a:t>Evalusi</a:t>
            </a:r>
            <a:r>
              <a:rPr lang="en-ID" spc="300" dirty="0">
                <a:latin typeface="Sora ExtraBold" pitchFamily="2" charset="0"/>
                <a:cs typeface="Sora ExtraBold" pitchFamily="2" charset="0"/>
              </a:rPr>
              <a:t> </a:t>
            </a:r>
            <a:r>
              <a:rPr lang="en-ID" spc="300" dirty="0" err="1">
                <a:latin typeface="Sora ExtraBold" pitchFamily="2" charset="0"/>
                <a:cs typeface="Sora ExtraBold" pitchFamily="2" charset="0"/>
              </a:rPr>
              <a:t>berdasarkan</a:t>
            </a:r>
            <a:r>
              <a:rPr lang="en-ID" spc="300" dirty="0">
                <a:latin typeface="Sora ExtraBold" pitchFamily="2" charset="0"/>
                <a:cs typeface="Sora ExtraBold" pitchFamily="2" charset="0"/>
              </a:rPr>
              <a:t> </a:t>
            </a:r>
            <a:r>
              <a:rPr lang="en-ID" spc="300" dirty="0" err="1">
                <a:latin typeface="Sora ExtraBold" pitchFamily="2" charset="0"/>
                <a:cs typeface="Sora ExtraBold" pitchFamily="2" charset="0"/>
              </a:rPr>
              <a:t>Kualitas</a:t>
            </a:r>
            <a:r>
              <a:rPr lang="en-ID" spc="300" dirty="0">
                <a:latin typeface="Sora ExtraBold" pitchFamily="2" charset="0"/>
                <a:cs typeface="Sora ExtraBold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2B510F-D629-0E6A-8A0F-A9DFD1D70751}"/>
              </a:ext>
            </a:extLst>
          </p:cNvPr>
          <p:cNvSpPr txBox="1"/>
          <p:nvPr/>
        </p:nvSpPr>
        <p:spPr>
          <a:xfrm>
            <a:off x="6045575" y="28329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pc="300" dirty="0" err="1">
                <a:latin typeface="Sora ExtraBold" pitchFamily="2" charset="0"/>
                <a:cs typeface="Sora ExtraBold" pitchFamily="2" charset="0"/>
              </a:rPr>
              <a:t>Metode</a:t>
            </a:r>
            <a:r>
              <a:rPr lang="en-ID" spc="300" dirty="0">
                <a:latin typeface="Sora ExtraBold" pitchFamily="2" charset="0"/>
                <a:cs typeface="Sora ExtraBold" pitchFamily="2" charset="0"/>
              </a:rPr>
              <a:t> </a:t>
            </a:r>
            <a:r>
              <a:rPr lang="en-ID" spc="300" dirty="0" err="1">
                <a:latin typeface="Sora ExtraBold" pitchFamily="2" charset="0"/>
                <a:cs typeface="Sora ExtraBold" pitchFamily="2" charset="0"/>
              </a:rPr>
              <a:t>Evalusi</a:t>
            </a:r>
            <a:r>
              <a:rPr lang="en-ID" spc="300" dirty="0">
                <a:latin typeface="Sora ExtraBold" pitchFamily="2" charset="0"/>
                <a:cs typeface="Sora ExtraBold" pitchFamily="2" charset="0"/>
              </a:rPr>
              <a:t> </a:t>
            </a:r>
            <a:r>
              <a:rPr lang="en-ID" spc="300" dirty="0" err="1">
                <a:latin typeface="Sora ExtraBold" pitchFamily="2" charset="0"/>
                <a:cs typeface="Sora ExtraBold" pitchFamily="2" charset="0"/>
              </a:rPr>
              <a:t>berdasarkan</a:t>
            </a:r>
            <a:r>
              <a:rPr lang="en-ID" spc="300" dirty="0">
                <a:latin typeface="Sora ExtraBold" pitchFamily="2" charset="0"/>
                <a:cs typeface="Sora ExtraBold" pitchFamily="2" charset="0"/>
              </a:rPr>
              <a:t> </a:t>
            </a:r>
            <a:r>
              <a:rPr lang="en-ID" spc="300" dirty="0" err="1">
                <a:latin typeface="Sora ExtraBold" pitchFamily="2" charset="0"/>
                <a:cs typeface="Sora ExtraBold" pitchFamily="2" charset="0"/>
              </a:rPr>
              <a:t>Kualitas</a:t>
            </a:r>
            <a:r>
              <a:rPr lang="en-ID" spc="300" dirty="0">
                <a:latin typeface="Sora ExtraBold" pitchFamily="2" charset="0"/>
                <a:cs typeface="Sora ExtraBold" pitchFamily="2" charset="0"/>
              </a:rPr>
              <a:t> &amp; </a:t>
            </a:r>
            <a:r>
              <a:rPr lang="en-ID" spc="300" dirty="0" err="1">
                <a:latin typeface="Sora ExtraBold" pitchFamily="2" charset="0"/>
                <a:cs typeface="Sora ExtraBold" pitchFamily="2" charset="0"/>
              </a:rPr>
              <a:t>Biaya</a:t>
            </a:r>
            <a:r>
              <a:rPr lang="en-ID" spc="300" dirty="0">
                <a:latin typeface="Sora ExtraBold" pitchFamily="2" charset="0"/>
                <a:cs typeface="Sora ExtraBold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29127-DCBA-C36B-4B2B-5A697227F9E1}"/>
              </a:ext>
            </a:extLst>
          </p:cNvPr>
          <p:cNvSpPr txBox="1"/>
          <p:nvPr/>
        </p:nvSpPr>
        <p:spPr>
          <a:xfrm>
            <a:off x="5283576" y="1401122"/>
            <a:ext cx="5916706" cy="1236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Digunakan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untuk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proyek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KPBU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dengan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karakteristik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yaitu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ruang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lingkup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pekerjaan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,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jenis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tenaga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ahli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dan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waktu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penyelesaian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pekerjaan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yang </a:t>
            </a:r>
            <a:r>
              <a:rPr lang="en-ID" sz="14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sulit</a:t>
            </a:r>
            <a:r>
              <a:rPr lang="en-ID" sz="14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dan </a:t>
            </a:r>
            <a:r>
              <a:rPr lang="en-ID" sz="14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atau</a:t>
            </a:r>
            <a:r>
              <a:rPr lang="en-ID" sz="14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tidak</a:t>
            </a:r>
            <a:r>
              <a:rPr lang="en-ID" sz="14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dapat</a:t>
            </a:r>
            <a:r>
              <a:rPr lang="en-ID" sz="14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diuraikan</a:t>
            </a:r>
            <a:r>
              <a:rPr lang="en-ID" sz="14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dalam</a:t>
            </a:r>
            <a:r>
              <a:rPr lang="en-ID" sz="14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KAK</a:t>
            </a:r>
            <a:endParaRPr lang="en-ID" sz="1400" spc="300" dirty="0">
              <a:highlight>
                <a:srgbClr val="DEEB3A"/>
              </a:highlight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81F4B5-72E4-66D4-BA43-8378D8EC97C7}"/>
              </a:ext>
            </a:extLst>
          </p:cNvPr>
          <p:cNvSpPr txBox="1"/>
          <p:nvPr/>
        </p:nvSpPr>
        <p:spPr>
          <a:xfrm>
            <a:off x="6045575" y="3533078"/>
            <a:ext cx="5794000" cy="1467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Digunakan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untuk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proyek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KPBU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dengan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karakteristik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yaitu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ruang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lingkup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pekerjaan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,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jenis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tenaga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ahli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dan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waktu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penyelesaian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pekerjaan</a:t>
            </a:r>
            <a:r>
              <a:rPr lang="en-ID" sz="14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yang </a:t>
            </a:r>
            <a:r>
              <a:rPr lang="en-ID" sz="14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dapat</a:t>
            </a:r>
            <a:r>
              <a:rPr lang="en-ID" sz="14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diuraikan</a:t>
            </a:r>
            <a:r>
              <a:rPr lang="en-ID" sz="14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dan </a:t>
            </a:r>
            <a:r>
              <a:rPr lang="en-ID" sz="14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atau</a:t>
            </a:r>
            <a:r>
              <a:rPr lang="en-ID" sz="14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dapat</a:t>
            </a:r>
            <a:r>
              <a:rPr lang="en-ID" sz="14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ditentukan</a:t>
            </a:r>
            <a:r>
              <a:rPr lang="en-ID" sz="14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dengan</a:t>
            </a:r>
            <a:r>
              <a:rPr lang="en-ID" sz="14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jelas</a:t>
            </a:r>
            <a:r>
              <a:rPr lang="en-ID" sz="14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tepat</a:t>
            </a:r>
            <a:r>
              <a:rPr lang="en-ID" sz="14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ID" sz="14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dalam</a:t>
            </a:r>
            <a:r>
              <a:rPr lang="en-ID" sz="14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KAK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D00A20-5B27-E9B8-520F-5A14C3136295}"/>
              </a:ext>
            </a:extLst>
          </p:cNvPr>
          <p:cNvGrpSpPr/>
          <p:nvPr/>
        </p:nvGrpSpPr>
        <p:grpSpPr>
          <a:xfrm>
            <a:off x="409075" y="2444087"/>
            <a:ext cx="5885399" cy="1969827"/>
            <a:chOff x="409075" y="2762184"/>
            <a:chExt cx="5885399" cy="196982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9A7C72-E50D-B922-A6F8-EDAFCE2125D8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Badan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Penyiapan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cogoose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4A09AD-995F-82B6-A99C-B2AEADFCCCEE}"/>
                </a:ext>
              </a:extLst>
            </p:cNvPr>
            <p:cNvSpPr txBox="1"/>
            <p:nvPr/>
          </p:nvSpPr>
          <p:spPr>
            <a:xfrm>
              <a:off x="409075" y="2762184"/>
              <a:ext cx="5885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Seleksi</a:t>
              </a:r>
              <a:endParaRPr kumimoji="0" lang="en-US" sz="280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ocogoose Light" panose="02000000000000000000" pitchFamily="2" charset="0"/>
              </a:endParaRPr>
            </a:p>
          </p:txBody>
        </p:sp>
      </p:grpSp>
      <p:pic>
        <p:nvPicPr>
          <p:cNvPr id="11" name="Picture 10">
            <a:hlinkClick r:id="" action="ppaction://noaction"/>
            <a:extLst>
              <a:ext uri="{FF2B5EF4-FFF2-40B4-BE49-F238E27FC236}">
                <a16:creationId xmlns:a16="http://schemas.microsoft.com/office/drawing/2014/main" id="{3CB4271D-C204-145D-90BD-63838BC4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566F99-9DC2-8817-A6DA-4E738D8418D4}"/>
              </a:ext>
            </a:extLst>
          </p:cNvPr>
          <p:cNvSpPr txBox="1"/>
          <p:nvPr/>
        </p:nvSpPr>
        <p:spPr>
          <a:xfrm>
            <a:off x="4105518" y="4908587"/>
            <a:ext cx="6425917" cy="1542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sz="14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E</a:t>
            </a:r>
            <a:r>
              <a:rPr lang="en-ID" sz="14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valuasi</a:t>
            </a:r>
            <a:r>
              <a:rPr lang="en-ID" sz="14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</a:t>
            </a:r>
            <a:r>
              <a:rPr lang="en-ID" sz="14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penawaran</a:t>
            </a:r>
            <a:r>
              <a:rPr lang="en-ID" sz="14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Badan </a:t>
            </a:r>
            <a:r>
              <a:rPr lang="en-ID" sz="14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Penyiapan</a:t>
            </a:r>
            <a:r>
              <a:rPr lang="en-ID" sz="14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</a:t>
            </a:r>
            <a:r>
              <a:rPr lang="en-ID" sz="14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diikuti</a:t>
            </a:r>
            <a:r>
              <a:rPr lang="en-ID" sz="14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</a:t>
            </a:r>
            <a:r>
              <a:rPr lang="en-ID" sz="14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dengan</a:t>
            </a:r>
            <a:r>
              <a:rPr lang="en-ID" sz="14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</a:t>
            </a:r>
            <a:r>
              <a:rPr lang="en-ID" sz="14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klarifikasi</a:t>
            </a:r>
            <a:r>
              <a:rPr lang="en-ID" sz="14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dan </a:t>
            </a:r>
            <a:r>
              <a:rPr lang="en-ID" sz="14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negoisasi</a:t>
            </a:r>
            <a:r>
              <a:rPr lang="en-ID" sz="14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</a:t>
            </a:r>
            <a:r>
              <a:rPr lang="en-ID" sz="14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terhadap</a:t>
            </a:r>
            <a:r>
              <a:rPr lang="en-ID" sz="14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</a:t>
            </a:r>
            <a:r>
              <a:rPr lang="en-ID" sz="14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aspek</a:t>
            </a:r>
            <a:r>
              <a:rPr lang="en-ID" sz="14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</a:t>
            </a:r>
            <a:r>
              <a:rPr lang="en-ID" sz="14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biaya</a:t>
            </a:r>
            <a:r>
              <a:rPr lang="en-ID" sz="14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, </a:t>
            </a:r>
            <a:r>
              <a:rPr lang="en-ID" sz="14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yaitu</a:t>
            </a:r>
            <a:r>
              <a:rPr lang="en-ID" sz="14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: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d-ID" sz="1400" dirty="0">
                <a:latin typeface="Sora" pitchFamily="2" charset="0"/>
                <a:cs typeface="Sora" pitchFamily="2" charset="0"/>
              </a:rPr>
              <a:t>Kesesuaian rencana kerja dengan jenis pengeluaran biaya</a:t>
            </a:r>
            <a:endParaRPr lang="en-ID" sz="1400" dirty="0">
              <a:latin typeface="Sora" pitchFamily="2" charset="0"/>
              <a:cs typeface="Sora" pitchFamily="2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d-ID" sz="1400" dirty="0">
                <a:latin typeface="Sora" pitchFamily="2" charset="0"/>
                <a:cs typeface="Sora" pitchFamily="2" charset="0"/>
              </a:rPr>
              <a:t>Kesesuaian volume kegiatan dengan jenis pengeluaran biaya</a:t>
            </a:r>
            <a:endParaRPr lang="en-ID" sz="1400" dirty="0">
              <a:latin typeface="Sora" pitchFamily="2" charset="0"/>
              <a:cs typeface="Sora" pitchFamily="2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d-ID" sz="1400" dirty="0">
                <a:latin typeface="Sora" pitchFamily="2" charset="0"/>
                <a:cs typeface="Sora" pitchFamily="2" charset="0"/>
              </a:rPr>
              <a:t>Biaya satuan dibandingkan dengan biaya yang berlaku di pasar (kewajaran biaya)</a:t>
            </a:r>
            <a:endParaRPr lang="en-ID" sz="1400" dirty="0">
              <a:latin typeface="Sora" pitchFamily="2" charset="0"/>
              <a:cs typeface="Sora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29422765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F3912-F983-7054-EC34-1B67979B3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17FDCF5-FEFD-B003-4CCE-2E7A193BBFF3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80842E4-F4E4-3A55-3519-C9E6622980E7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1411E2-B4DC-836D-F4FD-B1F7FEE2A3E3}"/>
              </a:ext>
            </a:extLst>
          </p:cNvPr>
          <p:cNvSpPr/>
          <p:nvPr/>
        </p:nvSpPr>
        <p:spPr>
          <a:xfrm>
            <a:off x="5624694" y="1909884"/>
            <a:ext cx="6425916" cy="1519116"/>
          </a:xfrm>
          <a:prstGeom prst="rect">
            <a:avLst/>
          </a:prstGeom>
          <a:solidFill>
            <a:srgbClr val="E6E7E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spc="300" dirty="0" err="1">
                <a:solidFill>
                  <a:schemeClr val="tx1"/>
                </a:solidFill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Panitia</a:t>
            </a:r>
            <a:r>
              <a:rPr lang="en-US" sz="1600" b="1" spc="300" dirty="0">
                <a:solidFill>
                  <a:schemeClr val="tx1"/>
                </a:solidFill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b="1" spc="300" dirty="0" err="1">
                <a:solidFill>
                  <a:schemeClr val="tx1"/>
                </a:solidFill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Pengadaan</a:t>
            </a:r>
            <a:r>
              <a:rPr lang="en-US" sz="1600" b="1" spc="300" dirty="0">
                <a:solidFill>
                  <a:schemeClr val="tx1"/>
                </a:solidFill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 Badan </a:t>
            </a:r>
            <a:r>
              <a:rPr lang="en-US" sz="1600" b="1" spc="300" dirty="0" err="1">
                <a:solidFill>
                  <a:schemeClr val="tx1"/>
                </a:solidFill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Penyiapan</a:t>
            </a:r>
            <a:r>
              <a:rPr lang="en-US" sz="1600" b="1" spc="300" dirty="0">
                <a:solidFill>
                  <a:schemeClr val="tx1"/>
                </a:solidFill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 </a:t>
            </a:r>
            <a:r>
              <a:rPr lang="id-ID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menyampaikan Dokumen Pengadaan kepada Peserta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sz="1600" b="1" spc="300" dirty="0">
                <a:solidFill>
                  <a:schemeClr val="tx1"/>
                </a:solidFill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Dokumen Prakualifikasi  dan Dokumen Permintaan Proposal</a:t>
            </a:r>
            <a:endParaRPr lang="en-US" sz="1600" b="1" spc="300" dirty="0">
              <a:solidFill>
                <a:schemeClr val="tx1"/>
              </a:solidFill>
              <a:highlight>
                <a:srgbClr val="DEEB3A"/>
              </a:highlight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35E47-EE8C-FB7D-4AEF-8CC0E110DFC5}"/>
              </a:ext>
            </a:extLst>
          </p:cNvPr>
          <p:cNvSpPr/>
          <p:nvPr/>
        </p:nvSpPr>
        <p:spPr>
          <a:xfrm>
            <a:off x="5624694" y="3675492"/>
            <a:ext cx="6425916" cy="1377843"/>
          </a:xfrm>
          <a:prstGeom prst="rect">
            <a:avLst/>
          </a:prstGeom>
          <a:solidFill>
            <a:srgbClr val="E6E7E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sz="1600" b="1" spc="300" dirty="0">
                <a:solidFill>
                  <a:schemeClr val="tx1"/>
                </a:solidFill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Peserta </a:t>
            </a:r>
            <a:r>
              <a:rPr lang="en-US" sz="1600" b="1" spc="300" dirty="0" err="1">
                <a:solidFill>
                  <a:schemeClr val="tx1"/>
                </a:solidFill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Pengadaan</a:t>
            </a:r>
            <a:r>
              <a:rPr lang="en-US" sz="1600" b="1" spc="300" dirty="0">
                <a:solidFill>
                  <a:schemeClr val="tx1"/>
                </a:solidFill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menyiapkan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sz="1600" b="1" spc="300" dirty="0">
                <a:solidFill>
                  <a:schemeClr val="tx1"/>
                </a:solidFill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Dokumen </a:t>
            </a:r>
            <a:r>
              <a:rPr lang="en-US" sz="1600" b="1" spc="300" dirty="0" err="1">
                <a:solidFill>
                  <a:schemeClr val="tx1"/>
                </a:solidFill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Kualifikasi</a:t>
            </a:r>
            <a:r>
              <a:rPr lang="id-ID" sz="1600" b="1" spc="300" dirty="0">
                <a:solidFill>
                  <a:schemeClr val="tx1"/>
                </a:solidFill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  dan Dokumen Pe</a:t>
            </a:r>
            <a:r>
              <a:rPr lang="en-US" sz="1600" b="1" spc="300" dirty="0" err="1">
                <a:solidFill>
                  <a:schemeClr val="tx1"/>
                </a:solidFill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nawaran</a:t>
            </a:r>
            <a:endParaRPr lang="en-US" sz="1600" b="1" spc="300" dirty="0">
              <a:solidFill>
                <a:schemeClr val="tx1"/>
              </a:solidFill>
              <a:highlight>
                <a:srgbClr val="DEEB3A"/>
              </a:highlight>
              <a:latin typeface="Sora Light" pitchFamily="2" charset="0"/>
              <a:cs typeface="Sora Light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1060B7-5BB1-647E-AC54-5CE1C40BE635}"/>
              </a:ext>
            </a:extLst>
          </p:cNvPr>
          <p:cNvGrpSpPr/>
          <p:nvPr/>
        </p:nvGrpSpPr>
        <p:grpSpPr>
          <a:xfrm>
            <a:off x="409075" y="2444087"/>
            <a:ext cx="5885399" cy="1969827"/>
            <a:chOff x="409075" y="2762184"/>
            <a:chExt cx="5885399" cy="19698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62106C-60AC-A11D-3025-FD09C34FB4D5}"/>
                </a:ext>
              </a:extLst>
            </p:cNvPr>
            <p:cNvSpPr txBox="1"/>
            <p:nvPr/>
          </p:nvSpPr>
          <p:spPr>
            <a:xfrm>
              <a:off x="409075" y="2762184"/>
              <a:ext cx="5885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Penggabungan</a:t>
              </a:r>
              <a:endParaRPr kumimoji="0" lang="en-US" sz="280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ocogoose Light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ED0234-2F70-4D0B-DCA1-772D2DA23787}"/>
                </a:ext>
              </a:extLst>
            </p:cNvPr>
            <p:cNvSpPr txBox="1"/>
            <p:nvPr/>
          </p:nvSpPr>
          <p:spPr>
            <a:xfrm>
              <a:off x="409075" y="3285461"/>
              <a:ext cx="521561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10" normalizeH="0" noProof="0" dirty="0" err="1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Prakualifikasi</a:t>
              </a:r>
              <a:r>
                <a:rPr kumimoji="0" lang="en-US" sz="4400" b="1" i="0" u="none" strike="noStrike" kern="1200" cap="none" spc="10" normalizeH="0" noProof="0" dirty="0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 &amp;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spc="10" dirty="0" err="1">
                  <a:latin typeface="Cocogoose" panose="02000000000000000000" pitchFamily="2" charset="0"/>
                </a:rPr>
                <a:t>Seleksi</a:t>
              </a:r>
              <a:endParaRPr kumimoji="0" lang="en-US" sz="4400" b="1" i="0" u="none" strike="noStrike" kern="1200" cap="none" spc="10" normalizeH="0" noProof="0" dirty="0">
                <a:ln>
                  <a:noFill/>
                </a:ln>
                <a:effectLst/>
                <a:uLnTx/>
                <a:uFillTx/>
                <a:latin typeface="Cocogoose" panose="02000000000000000000" pitchFamily="2" charset="0"/>
              </a:endParaRPr>
            </a:p>
          </p:txBody>
        </p:sp>
      </p:grpSp>
      <p:pic>
        <p:nvPicPr>
          <p:cNvPr id="10" name="Picture 9">
            <a:hlinkClick r:id="" action="ppaction://noaction"/>
            <a:extLst>
              <a:ext uri="{FF2B5EF4-FFF2-40B4-BE49-F238E27FC236}">
                <a16:creationId xmlns:a16="http://schemas.microsoft.com/office/drawing/2014/main" id="{25654CFD-34D4-75FB-4AF5-15446BBEE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79695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7D2F50-8F4E-1ED6-EFD4-A0C3EDA97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2675BA7-7C0E-C2AE-0AB6-EC139BC930E2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B1ABFB-6BD5-F2A2-5581-F57AB144A88D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EE545-2651-EA59-6D45-4B32ABA77715}"/>
              </a:ext>
            </a:extLst>
          </p:cNvPr>
          <p:cNvSpPr txBox="1"/>
          <p:nvPr/>
        </p:nvSpPr>
        <p:spPr>
          <a:xfrm>
            <a:off x="4167190" y="1199917"/>
            <a:ext cx="7896223" cy="4622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4650" lvl="6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spc="300" dirty="0">
                <a:latin typeface="Sora Light" pitchFamily="2" charset="0"/>
                <a:cs typeface="Sora Light" pitchFamily="2" charset="0"/>
              </a:rPr>
              <a:t>PJPK menerbitkan </a:t>
            </a:r>
            <a:r>
              <a:rPr lang="id-ID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surat penunjukan Badan Penyiapan</a:t>
            </a:r>
            <a:r>
              <a:rPr lang="id-ID" spc="300" dirty="0">
                <a:latin typeface="Sora Light" pitchFamily="2" charset="0"/>
                <a:cs typeface="Sora Light" pitchFamily="2" charset="0"/>
              </a:rPr>
              <a:t> kepada 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P</a:t>
            </a:r>
            <a:r>
              <a:rPr lang="id-ID" spc="300" dirty="0">
                <a:latin typeface="Sora Light" pitchFamily="2" charset="0"/>
                <a:cs typeface="Sora Light" pitchFamily="2" charset="0"/>
              </a:rPr>
              <a:t>emenang Seleksi</a:t>
            </a:r>
            <a:endParaRPr lang="en-ID" spc="300" dirty="0">
              <a:latin typeface="Sora Light" pitchFamily="2" charset="0"/>
              <a:cs typeface="Sora Light" pitchFamily="2" charset="0"/>
            </a:endParaRPr>
          </a:p>
          <a:p>
            <a:pPr marL="374650" lvl="6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spc="300" dirty="0" err="1">
                <a:latin typeface="Sora Light" pitchFamily="2" charset="0"/>
                <a:cs typeface="Sora Light" pitchFamily="2" charset="0"/>
              </a:rPr>
              <a:t>Setelah</a:t>
            </a:r>
            <a:r>
              <a:rPr lang="en-ID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ID" spc="300" dirty="0" err="1">
                <a:latin typeface="Sora Light" pitchFamily="2" charset="0"/>
                <a:cs typeface="Sora Light" pitchFamily="2" charset="0"/>
              </a:rPr>
              <a:t>diterbitkan</a:t>
            </a:r>
            <a:r>
              <a:rPr lang="en-ID" spc="300" dirty="0">
                <a:latin typeface="Sora Light" pitchFamily="2" charset="0"/>
                <a:cs typeface="Sora Light" pitchFamily="2" charset="0"/>
              </a:rPr>
              <a:t> Surat </a:t>
            </a:r>
            <a:r>
              <a:rPr lang="en-ID" spc="300" dirty="0" err="1">
                <a:latin typeface="Sora Light" pitchFamily="2" charset="0"/>
                <a:cs typeface="Sora Light" pitchFamily="2" charset="0"/>
              </a:rPr>
              <a:t>Penunjukan</a:t>
            </a:r>
            <a:r>
              <a:rPr lang="en-ID" spc="300" dirty="0">
                <a:latin typeface="Sora Light" pitchFamily="2" charset="0"/>
                <a:cs typeface="Sora Light" pitchFamily="2" charset="0"/>
              </a:rPr>
              <a:t> Badan </a:t>
            </a:r>
            <a:r>
              <a:rPr lang="en-ID" spc="300" dirty="0" err="1">
                <a:latin typeface="Sora Light" pitchFamily="2" charset="0"/>
                <a:cs typeface="Sora Light" pitchFamily="2" charset="0"/>
              </a:rPr>
              <a:t>penyiapan</a:t>
            </a:r>
            <a:r>
              <a:rPr lang="en-ID" spc="300" dirty="0">
                <a:latin typeface="Sora Light" pitchFamily="2" charset="0"/>
                <a:cs typeface="Sora Light" pitchFamily="2" charset="0"/>
              </a:rPr>
              <a:t> PJPK dan </a:t>
            </a:r>
            <a:r>
              <a:rPr lang="en-ID" spc="300" dirty="0" err="1">
                <a:latin typeface="Sora Light" pitchFamily="2" charset="0"/>
                <a:cs typeface="Sora Light" pitchFamily="2" charset="0"/>
              </a:rPr>
              <a:t>Pemenang</a:t>
            </a:r>
            <a:r>
              <a:rPr lang="en-ID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ID" spc="300" dirty="0" err="1">
                <a:latin typeface="Sora Light" pitchFamily="2" charset="0"/>
                <a:cs typeface="Sora Light" pitchFamily="2" charset="0"/>
              </a:rPr>
              <a:t>Seleksi</a:t>
            </a:r>
            <a:r>
              <a:rPr lang="en-ID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ID" spc="300" dirty="0" err="1">
                <a:latin typeface="Sora Light" pitchFamily="2" charset="0"/>
                <a:cs typeface="Sora Light" pitchFamily="2" charset="0"/>
              </a:rPr>
              <a:t>melakukan</a:t>
            </a:r>
            <a:r>
              <a:rPr lang="en-ID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ID" spc="300" dirty="0" err="1">
                <a:latin typeface="Sora Light" pitchFamily="2" charset="0"/>
                <a:cs typeface="Sora Light" pitchFamily="2" charset="0"/>
              </a:rPr>
              <a:t>finalisasi</a:t>
            </a:r>
            <a:r>
              <a:rPr lang="en-ID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ID" spc="300" dirty="0" err="1">
                <a:latin typeface="Sora Light" pitchFamily="2" charset="0"/>
                <a:cs typeface="Sora Light" pitchFamily="2" charset="0"/>
              </a:rPr>
              <a:t>terhadap</a:t>
            </a:r>
            <a:r>
              <a:rPr lang="en-ID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ID" spc="300" dirty="0" err="1">
                <a:latin typeface="Sora Light" pitchFamily="2" charset="0"/>
                <a:cs typeface="Sora Light" pitchFamily="2" charset="0"/>
              </a:rPr>
              <a:t>Rancangan</a:t>
            </a:r>
            <a:r>
              <a:rPr lang="en-ID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ID" spc="300" dirty="0" err="1">
                <a:latin typeface="Sora Light" pitchFamily="2" charset="0"/>
                <a:cs typeface="Sora Light" pitchFamily="2" charset="0"/>
              </a:rPr>
              <a:t>Perjanjian</a:t>
            </a:r>
            <a:r>
              <a:rPr lang="en-ID" spc="300" dirty="0">
                <a:latin typeface="Sora Light" pitchFamily="2" charset="0"/>
                <a:cs typeface="Sora Light" pitchFamily="2" charset="0"/>
              </a:rPr>
              <a:t> Badan </a:t>
            </a:r>
            <a:r>
              <a:rPr lang="en-ID" spc="300" dirty="0" err="1">
                <a:latin typeface="Sora Light" pitchFamily="2" charset="0"/>
                <a:cs typeface="Sora Light" pitchFamily="2" charset="0"/>
              </a:rPr>
              <a:t>Penyiapan</a:t>
            </a:r>
            <a:endParaRPr lang="en-ID" spc="300" dirty="0">
              <a:latin typeface="Sora Light" pitchFamily="2" charset="0"/>
              <a:cs typeface="Sora Light" pitchFamily="2" charset="0"/>
            </a:endParaRPr>
          </a:p>
          <a:p>
            <a:pPr marL="374650" lvl="6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d-ID" spc="300" dirty="0">
                <a:latin typeface="Sora Light" pitchFamily="2" charset="0"/>
                <a:cs typeface="Sora Light" pitchFamily="2" charset="0"/>
              </a:rPr>
              <a:t>Perjanjian Badan Penyiapan ditandatangani </a:t>
            </a:r>
            <a:r>
              <a:rPr lang="id-ID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paling lambat 30 (tiga puluh) hari kalender </a:t>
            </a:r>
            <a:r>
              <a:rPr lang="id-ID" spc="300" dirty="0">
                <a:latin typeface="Sora Light" pitchFamily="2" charset="0"/>
                <a:cs typeface="Sora Light" pitchFamily="2" charset="0"/>
              </a:rPr>
              <a:t>setelah penerbitan surat penunjukan Badan Penyiapan</a:t>
            </a:r>
            <a:endParaRPr lang="en-ID" spc="300" dirty="0">
              <a:latin typeface="Sora Light" pitchFamily="2" charset="0"/>
              <a:cs typeface="Sora Light" pitchFamily="2" charset="0"/>
            </a:endParaRPr>
          </a:p>
          <a:p>
            <a:pPr marL="374650" lvl="6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pc="300" dirty="0">
              <a:latin typeface="Sora Light" pitchFamily="2" charset="0"/>
              <a:cs typeface="Sora Light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19AC94-DC71-8374-49D2-B7868D2DFD01}"/>
              </a:ext>
            </a:extLst>
          </p:cNvPr>
          <p:cNvGrpSpPr/>
          <p:nvPr/>
        </p:nvGrpSpPr>
        <p:grpSpPr>
          <a:xfrm>
            <a:off x="409075" y="2444087"/>
            <a:ext cx="5885399" cy="1969827"/>
            <a:chOff x="409075" y="2762184"/>
            <a:chExt cx="5885399" cy="19698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2EBD74-AC0B-15CF-7114-028915E978EB}"/>
                </a:ext>
              </a:extLst>
            </p:cNvPr>
            <p:cNvSpPr txBox="1"/>
            <p:nvPr/>
          </p:nvSpPr>
          <p:spPr>
            <a:xfrm>
              <a:off x="409075" y="2762184"/>
              <a:ext cx="5885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Perjanjian</a:t>
              </a:r>
              <a:endParaRPr kumimoji="0" lang="en-US" sz="280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ocogoose Light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8117C7-9DB0-9D23-3BC5-9DA4C3BA6A81}"/>
                </a:ext>
              </a:extLst>
            </p:cNvPr>
            <p:cNvSpPr txBox="1"/>
            <p:nvPr/>
          </p:nvSpPr>
          <p:spPr>
            <a:xfrm>
              <a:off x="409075" y="3285461"/>
              <a:ext cx="407347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Badan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Penyiapan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cogoose" panose="02000000000000000000" pitchFamily="2" charset="0"/>
              </a:endParaRPr>
            </a:p>
          </p:txBody>
        </p:sp>
      </p:grpSp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BB5AF6A2-6E68-4102-F317-16F95235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81124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03C5C2-6BD6-0602-8A91-679B79313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C9E65E6-E72B-C8BE-9A5C-11D6D458D249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1850D6-AD2E-E5A6-321E-1F1A11976DBC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4BDE4C-03D2-CA8D-72F2-02029F19C94C}"/>
              </a:ext>
            </a:extLst>
          </p:cNvPr>
          <p:cNvSpPr txBox="1"/>
          <p:nvPr/>
        </p:nvSpPr>
        <p:spPr>
          <a:xfrm>
            <a:off x="3585912" y="1362948"/>
            <a:ext cx="260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Sora ExtraBold" pitchFamily="2" charset="0"/>
                <a:cs typeface="Sora ExtraBold" pitchFamily="2" charset="0"/>
              </a:rPr>
              <a:t>Mekanisme</a:t>
            </a:r>
            <a:endParaRPr lang="en-US" dirty="0">
              <a:latin typeface="Sora ExtraBold" pitchFamily="2" charset="0"/>
              <a:cs typeface="Sora ExtraBold" pitchFamily="2" charset="0"/>
            </a:endParaRPr>
          </a:p>
          <a:p>
            <a:pPr algn="r"/>
            <a:r>
              <a:rPr lang="en-US" dirty="0" err="1">
                <a:latin typeface="Sora ExtraBold" pitchFamily="2" charset="0"/>
                <a:cs typeface="Sora ExtraBold" pitchFamily="2" charset="0"/>
              </a:rPr>
              <a:t>Pembayaran</a:t>
            </a:r>
            <a:endParaRPr lang="en-ID" dirty="0">
              <a:latin typeface="Sora ExtraBold" pitchFamily="2" charset="0"/>
              <a:cs typeface="Sora ExtraBol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A800C-07C3-C49A-F554-D3CB505244C4}"/>
              </a:ext>
            </a:extLst>
          </p:cNvPr>
          <p:cNvSpPr txBox="1"/>
          <p:nvPr/>
        </p:nvSpPr>
        <p:spPr>
          <a:xfrm>
            <a:off x="6238874" y="1258166"/>
            <a:ext cx="59531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pc="300" dirty="0" err="1">
                <a:latin typeface="Sora Light" pitchFamily="2" charset="0"/>
                <a:cs typeface="Sora Light" pitchFamily="2" charset="0"/>
              </a:rPr>
              <a:t>Pembayaran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secara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Penuh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pc="300" dirty="0" err="1">
                <a:latin typeface="Sora Light" pitchFamily="2" charset="0"/>
                <a:cs typeface="Sora Light" pitchFamily="2" charset="0"/>
              </a:rPr>
              <a:t>Pembayaran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secara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Berkala</a:t>
            </a:r>
            <a:endParaRPr lang="en-US" spc="300" dirty="0">
              <a:latin typeface="Sora Light" pitchFamily="2" charset="0"/>
              <a:cs typeface="Sora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pc="300" dirty="0" err="1">
                <a:latin typeface="Sora Light" pitchFamily="2" charset="0"/>
                <a:cs typeface="Sora Light" pitchFamily="2" charset="0"/>
              </a:rPr>
              <a:t>Pembayaran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lainnya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(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sesuai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peraturan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perundang-undangan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8FAEA-475A-4248-D5CA-4E1FC84B5841}"/>
              </a:ext>
            </a:extLst>
          </p:cNvPr>
          <p:cNvSpPr txBox="1"/>
          <p:nvPr/>
        </p:nvSpPr>
        <p:spPr>
          <a:xfrm>
            <a:off x="3585912" y="2704367"/>
            <a:ext cx="260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Sora ExtraBold" pitchFamily="2" charset="0"/>
                <a:cs typeface="Sora ExtraBold" pitchFamily="2" charset="0"/>
              </a:rPr>
              <a:t>Biaya</a:t>
            </a:r>
            <a:endParaRPr lang="en-US" dirty="0">
              <a:latin typeface="Sora ExtraBold" pitchFamily="2" charset="0"/>
              <a:cs typeface="Sora ExtraBold" pitchFamily="2" charset="0"/>
            </a:endParaRPr>
          </a:p>
          <a:p>
            <a:pPr algn="r"/>
            <a:r>
              <a:rPr lang="en-US" dirty="0">
                <a:latin typeface="Sora ExtraBold" pitchFamily="2" charset="0"/>
                <a:cs typeface="Sora ExtraBold" pitchFamily="2" charset="0"/>
              </a:rPr>
              <a:t>Badan </a:t>
            </a:r>
            <a:r>
              <a:rPr lang="en-US" dirty="0" err="1">
                <a:latin typeface="Sora ExtraBold" pitchFamily="2" charset="0"/>
                <a:cs typeface="Sora ExtraBold" pitchFamily="2" charset="0"/>
              </a:rPr>
              <a:t>Penyiapan</a:t>
            </a:r>
            <a:endParaRPr lang="en-ID" dirty="0">
              <a:latin typeface="Sora ExtraBold" pitchFamily="2" charset="0"/>
              <a:cs typeface="Sora Extra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B9BF2-F25B-E288-7ED6-BB68883184FA}"/>
              </a:ext>
            </a:extLst>
          </p:cNvPr>
          <p:cNvSpPr txBox="1"/>
          <p:nvPr/>
        </p:nvSpPr>
        <p:spPr>
          <a:xfrm>
            <a:off x="6238874" y="2623990"/>
            <a:ext cx="59531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pc="300" dirty="0" err="1">
                <a:latin typeface="Sora Light" pitchFamily="2" charset="0"/>
                <a:cs typeface="Sora Light" pitchFamily="2" charset="0"/>
              </a:rPr>
              <a:t>Biaya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tahap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Penyiapan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pc="300" dirty="0" err="1">
                <a:latin typeface="Sora Light" pitchFamily="2" charset="0"/>
                <a:cs typeface="Sora Light" pitchFamily="2" charset="0"/>
              </a:rPr>
              <a:t>Biaya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tahap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Transaksi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pc="300" dirty="0" err="1">
                <a:latin typeface="Sora Light" pitchFamily="2" charset="0"/>
                <a:cs typeface="Sora Light" pitchFamily="2" charset="0"/>
              </a:rPr>
              <a:t>Imbalan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terhadap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Badan </a:t>
            </a:r>
            <a:r>
              <a:rPr lang="id-ID" spc="300" dirty="0">
                <a:latin typeface="Sora Light" pitchFamily="2" charset="0"/>
                <a:cs typeface="Sora Light" pitchFamily="2" charset="0"/>
              </a:rPr>
              <a:t>P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enyiapan</a:t>
            </a:r>
            <a:endParaRPr lang="en-US" spc="300" dirty="0"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9FCF2A-B72B-18ED-F640-5493B0E85EAC}"/>
              </a:ext>
            </a:extLst>
          </p:cNvPr>
          <p:cNvSpPr txBox="1"/>
          <p:nvPr/>
        </p:nvSpPr>
        <p:spPr>
          <a:xfrm>
            <a:off x="3962399" y="4087691"/>
            <a:ext cx="8436078" cy="1430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spc="3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Biaya</a:t>
            </a:r>
            <a:r>
              <a:rPr lang="en-US" sz="1400" spc="3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Badan </a:t>
            </a:r>
            <a:r>
              <a:rPr lang="en-US" sz="1400" spc="3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Penyiapan</a:t>
            </a:r>
            <a:r>
              <a:rPr lang="en-US" sz="1400" spc="3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</a:t>
            </a:r>
            <a:r>
              <a:rPr lang="en-US" sz="1400" spc="3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dapat</a:t>
            </a:r>
            <a:r>
              <a:rPr lang="en-US" sz="1400" spc="3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</a:t>
            </a:r>
            <a:r>
              <a:rPr lang="en-US" sz="1400" b="1" spc="300" dirty="0" err="1">
                <a:highlight>
                  <a:srgbClr val="DEEB3A"/>
                </a:highlight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dibebankan</a:t>
            </a:r>
            <a:r>
              <a:rPr lang="en-US" sz="1400" b="1" spc="300" dirty="0">
                <a:highlight>
                  <a:srgbClr val="DEEB3A"/>
                </a:highlight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(</a:t>
            </a:r>
            <a:r>
              <a:rPr lang="en-US" sz="1400" b="1" spc="300" dirty="0" err="1">
                <a:highlight>
                  <a:srgbClr val="DEEB3A"/>
                </a:highlight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sebagian</a:t>
            </a:r>
            <a:r>
              <a:rPr lang="en-US" sz="1400" b="1" spc="300" dirty="0">
                <a:highlight>
                  <a:srgbClr val="DEEB3A"/>
                </a:highlight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/ </a:t>
            </a:r>
            <a:r>
              <a:rPr lang="en-US" sz="1400" b="1" spc="300" dirty="0" err="1">
                <a:highlight>
                  <a:srgbClr val="DEEB3A"/>
                </a:highlight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seluruhnya</a:t>
            </a:r>
            <a:r>
              <a:rPr lang="en-US" sz="1400" b="1" spc="300" dirty="0">
                <a:highlight>
                  <a:srgbClr val="DEEB3A"/>
                </a:highlight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)</a:t>
            </a:r>
            <a:r>
              <a:rPr lang="en-US" sz="1400" spc="3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</a:t>
            </a:r>
            <a:r>
              <a:rPr lang="en-US" sz="1400" spc="3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kepada</a:t>
            </a:r>
            <a:r>
              <a:rPr lang="en-US" sz="1400" spc="3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Badan Usaha </a:t>
            </a:r>
            <a:r>
              <a:rPr lang="en-US" sz="1400" spc="3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pemenang</a:t>
            </a:r>
            <a:r>
              <a:rPr lang="en-US" sz="1400" spc="3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</a:t>
            </a:r>
            <a:r>
              <a:rPr lang="en-US" sz="1400" spc="3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lelang</a:t>
            </a:r>
            <a:r>
              <a:rPr lang="en-US" sz="1400" spc="3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</a:t>
            </a:r>
            <a:r>
              <a:rPr lang="en-US" sz="1400" spc="3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Proyek</a:t>
            </a:r>
            <a:r>
              <a:rPr lang="en-US" sz="1400" spc="3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KPBU</a:t>
            </a:r>
          </a:p>
          <a:p>
            <a:pPr marL="179388" indent="-179388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spc="3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Badan </a:t>
            </a:r>
            <a:r>
              <a:rPr lang="en-US" sz="1400" spc="3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Penyiapan</a:t>
            </a:r>
            <a:r>
              <a:rPr lang="en-US" sz="1400" spc="3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</a:t>
            </a:r>
            <a:r>
              <a:rPr lang="en-US" sz="1400" spc="300" dirty="0" err="1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dapat</a:t>
            </a:r>
            <a:r>
              <a:rPr lang="en-US" sz="1400" spc="300" dirty="0"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</a:t>
            </a:r>
            <a:r>
              <a:rPr lang="en-US" sz="1400" b="1" spc="300" dirty="0" err="1">
                <a:highlight>
                  <a:srgbClr val="DEEB3A"/>
                </a:highlight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diberikan</a:t>
            </a:r>
            <a:r>
              <a:rPr lang="en-US" sz="1400" b="1" spc="300" dirty="0">
                <a:highlight>
                  <a:srgbClr val="DEEB3A"/>
                </a:highlight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</a:t>
            </a:r>
            <a:r>
              <a:rPr lang="en-US" sz="1400" b="1" spc="300" dirty="0" err="1">
                <a:highlight>
                  <a:srgbClr val="DEEB3A"/>
                </a:highlight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imbalan</a:t>
            </a:r>
            <a:r>
              <a:rPr lang="en-US" sz="1400" b="1" spc="300" dirty="0">
                <a:highlight>
                  <a:srgbClr val="DEEB3A"/>
                </a:highlight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</a:t>
            </a:r>
            <a:r>
              <a:rPr lang="en-US" sz="1400" b="1" spc="300" dirty="0" err="1">
                <a:highlight>
                  <a:srgbClr val="DEEB3A"/>
                </a:highlight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keberhasilan</a:t>
            </a:r>
            <a:r>
              <a:rPr lang="en-US" sz="1400" b="1" spc="300" dirty="0">
                <a:highlight>
                  <a:srgbClr val="DEEB3A"/>
                </a:highlight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 (</a:t>
            </a:r>
            <a:r>
              <a:rPr lang="en-US" sz="1400" b="1" i="1" spc="300" dirty="0">
                <a:highlight>
                  <a:srgbClr val="DEEB3A"/>
                </a:highlight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success fee</a:t>
            </a:r>
            <a:r>
              <a:rPr lang="en-US" sz="1400" b="1" spc="300" dirty="0">
                <a:highlight>
                  <a:srgbClr val="DEEB3A"/>
                </a:highlight>
                <a:latin typeface="Sora" pitchFamily="2" charset="0"/>
                <a:cs typeface="Sora" pitchFamily="2" charset="0"/>
                <a:sym typeface="Wingdings" panose="05000000000000000000" pitchFamily="2" charset="2"/>
              </a:rPr>
              <a:t>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7B30E7-76BD-0DC5-5831-7A6CF51CB579}"/>
              </a:ext>
            </a:extLst>
          </p:cNvPr>
          <p:cNvGrpSpPr/>
          <p:nvPr/>
        </p:nvGrpSpPr>
        <p:grpSpPr>
          <a:xfrm>
            <a:off x="409075" y="2444087"/>
            <a:ext cx="5885399" cy="1969827"/>
            <a:chOff x="409075" y="2762184"/>
            <a:chExt cx="5885399" cy="196982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AE12A4-ACB2-1317-46AD-99A738DEE980}"/>
                </a:ext>
              </a:extLst>
            </p:cNvPr>
            <p:cNvSpPr txBox="1"/>
            <p:nvPr/>
          </p:nvSpPr>
          <p:spPr>
            <a:xfrm>
              <a:off x="409075" y="2762184"/>
              <a:ext cx="5885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Pembayaran</a:t>
              </a:r>
              <a:endParaRPr kumimoji="0" lang="en-US" sz="280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ocogoose Light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60F51C-3A38-769B-0437-D9EE96F39C47}"/>
                </a:ext>
              </a:extLst>
            </p:cNvPr>
            <p:cNvSpPr txBox="1"/>
            <p:nvPr/>
          </p:nvSpPr>
          <p:spPr>
            <a:xfrm>
              <a:off x="409075" y="3285461"/>
              <a:ext cx="381505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Badan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Penyiapan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cogoose" panose="02000000000000000000" pitchFamily="2" charset="0"/>
              </a:endParaRPr>
            </a:p>
          </p:txBody>
        </p:sp>
      </p:grpSp>
      <p:pic>
        <p:nvPicPr>
          <p:cNvPr id="12" name="Picture 11">
            <a:hlinkClick r:id="" action="ppaction://noaction"/>
            <a:extLst>
              <a:ext uri="{FF2B5EF4-FFF2-40B4-BE49-F238E27FC236}">
                <a16:creationId xmlns:a16="http://schemas.microsoft.com/office/drawing/2014/main" id="{BCE7AA7D-4050-414D-0A44-0304A9B57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71454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5261EF-22BE-795E-6BA9-1500BBD23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C094878-2275-B581-6025-EED6E7F7D36D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3C39DF-1C70-4E85-2145-FCFBE1EE74D9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0B497-8936-CB16-91CF-7DA4EBAE1AF5}"/>
              </a:ext>
            </a:extLst>
          </p:cNvPr>
          <p:cNvSpPr txBox="1"/>
          <p:nvPr/>
        </p:nvSpPr>
        <p:spPr>
          <a:xfrm>
            <a:off x="4881563" y="2413338"/>
            <a:ext cx="70823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Sora ExtraBold" pitchFamily="2" charset="0"/>
                <a:cs typeface="Sora ExtraBold" pitchFamily="2" charset="0"/>
                <a:sym typeface="Wingdings" panose="05000000000000000000" pitchFamily="2" charset="2"/>
              </a:rPr>
              <a:t>Diberikan</a:t>
            </a:r>
            <a:r>
              <a:rPr lang="en-US" sz="1800" dirty="0">
                <a:latin typeface="Sora ExtraBold" pitchFamily="2" charset="0"/>
                <a:cs typeface="Sora ExtraBold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Sora ExtraBold" pitchFamily="2" charset="0"/>
                <a:cs typeface="Sora ExtraBold" pitchFamily="2" charset="0"/>
                <a:sym typeface="Wingdings" panose="05000000000000000000" pitchFamily="2" charset="2"/>
              </a:rPr>
              <a:t>atas</a:t>
            </a:r>
            <a:r>
              <a:rPr lang="en-US" sz="1800" dirty="0">
                <a:latin typeface="Sora ExtraBold" pitchFamily="2" charset="0"/>
                <a:cs typeface="Sora ExtraBold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Sora ExtraBold" pitchFamily="2" charset="0"/>
                <a:cs typeface="Sora ExtraBold" pitchFamily="2" charset="0"/>
                <a:sym typeface="Wingdings" panose="05000000000000000000" pitchFamily="2" charset="2"/>
              </a:rPr>
              <a:t>tercapainya</a:t>
            </a:r>
            <a:r>
              <a:rPr lang="en-US" sz="1800" dirty="0">
                <a:latin typeface="Sora ExtraBold" pitchFamily="2" charset="0"/>
                <a:cs typeface="Sora ExtraBold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Sora ExtraBold" pitchFamily="2" charset="0"/>
                <a:cs typeface="Sora ExtraBold" pitchFamily="2" charset="0"/>
                <a:sym typeface="Wingdings" panose="05000000000000000000" pitchFamily="2" charset="2"/>
              </a:rPr>
              <a:t>pemenuhan</a:t>
            </a:r>
            <a:r>
              <a:rPr lang="en-US" sz="1800" dirty="0">
                <a:latin typeface="Sora ExtraBold" pitchFamily="2" charset="0"/>
                <a:cs typeface="Sora ExtraBold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Sora ExtraBold" pitchFamily="2" charset="0"/>
                <a:cs typeface="Sora ExtraBold" pitchFamily="2" charset="0"/>
                <a:sym typeface="Wingdings" panose="05000000000000000000" pitchFamily="2" charset="2"/>
              </a:rPr>
              <a:t>pembiayaan</a:t>
            </a:r>
            <a:r>
              <a:rPr lang="en-US" sz="1800" dirty="0">
                <a:latin typeface="Sora ExtraBold" pitchFamily="2" charset="0"/>
                <a:cs typeface="Sora ExtraBold" pitchFamily="2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Sora ExtraBold" pitchFamily="2" charset="0"/>
                <a:cs typeface="Sora ExtraBold" pitchFamily="2" charset="0"/>
                <a:sym typeface="Wingdings" panose="05000000000000000000" pitchFamily="2" charset="2"/>
              </a:rPr>
              <a:t>P</a:t>
            </a:r>
            <a:r>
              <a:rPr lang="en-US" sz="1800" dirty="0" err="1">
                <a:latin typeface="Sora ExtraBold" pitchFamily="2" charset="0"/>
                <a:cs typeface="Sora ExtraBold" pitchFamily="2" charset="0"/>
                <a:sym typeface="Wingdings" panose="05000000000000000000" pitchFamily="2" charset="2"/>
              </a:rPr>
              <a:t>royek</a:t>
            </a:r>
            <a:r>
              <a:rPr lang="en-US" sz="1800" dirty="0">
                <a:latin typeface="Sora ExtraBold" pitchFamily="2" charset="0"/>
                <a:cs typeface="Sora ExtraBold" pitchFamily="2" charset="0"/>
                <a:sym typeface="Wingdings" panose="05000000000000000000" pitchFamily="2" charset="2"/>
              </a:rPr>
              <a:t> KPBU</a:t>
            </a:r>
          </a:p>
          <a:p>
            <a:endParaRPr lang="en-US" sz="1800" dirty="0">
              <a:latin typeface="Sora" pitchFamily="2" charset="0"/>
              <a:cs typeface="Sora" pitchFamily="2" charset="0"/>
              <a:sym typeface="Wingdings" panose="05000000000000000000" pitchFamily="2" charset="2"/>
            </a:endParaRPr>
          </a:p>
          <a:p>
            <a:pPr algn="just"/>
            <a:r>
              <a:rPr lang="en-US" sz="18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Besaran</a:t>
            </a:r>
            <a:r>
              <a:rPr lang="en-US" sz="18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US" sz="18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imbalan</a:t>
            </a:r>
            <a:r>
              <a:rPr lang="en-US" sz="18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US" sz="18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keberhasilan</a:t>
            </a:r>
            <a:r>
              <a:rPr lang="en-US" sz="1800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US" sz="18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maksimal</a:t>
            </a:r>
            <a:r>
              <a:rPr lang="en-US" sz="18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US" sz="18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sebesar</a:t>
            </a:r>
            <a:r>
              <a:rPr lang="en-US" sz="18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25%</a:t>
            </a:r>
            <a:r>
              <a:rPr lang="en-US" sz="1800" b="1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US" sz="18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dari</a:t>
            </a:r>
            <a:r>
              <a:rPr lang="en-US" sz="18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US" sz="18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nilai</a:t>
            </a:r>
            <a:r>
              <a:rPr lang="en-US" sz="18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US" sz="18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biaya</a:t>
            </a:r>
            <a:r>
              <a:rPr lang="en-US" sz="18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US" sz="18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penyiapan</a:t>
            </a:r>
            <a:r>
              <a:rPr lang="en-US" sz="18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US" sz="18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proyek</a:t>
            </a:r>
            <a:r>
              <a:rPr lang="en-US" b="1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, </a:t>
            </a:r>
            <a:r>
              <a:rPr lang="en-US" sz="18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sudah</a:t>
            </a:r>
            <a:r>
              <a:rPr lang="en-US" sz="18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US" sz="18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termasuk</a:t>
            </a:r>
            <a:r>
              <a:rPr lang="en-US" sz="18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  <a:r>
              <a:rPr lang="en-US" sz="18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keuntungan</a:t>
            </a:r>
            <a:r>
              <a:rPr lang="en-US" sz="18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Badan </a:t>
            </a:r>
            <a:r>
              <a:rPr lang="en-US" sz="1800" spc="300" dirty="0" err="1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Penyiapan</a:t>
            </a:r>
            <a:r>
              <a:rPr lang="en-US" sz="1800" spc="300" dirty="0">
                <a:latin typeface="Sora Light" pitchFamily="2" charset="0"/>
                <a:cs typeface="Sora Light" pitchFamily="2" charset="0"/>
                <a:sym typeface="Wingdings" panose="05000000000000000000" pitchFamily="2" charset="2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C83105-9B8A-9C2A-4B81-682C1FE1BC16}"/>
              </a:ext>
            </a:extLst>
          </p:cNvPr>
          <p:cNvGrpSpPr/>
          <p:nvPr/>
        </p:nvGrpSpPr>
        <p:grpSpPr>
          <a:xfrm>
            <a:off x="409075" y="2444087"/>
            <a:ext cx="5885399" cy="1969827"/>
            <a:chOff x="409075" y="2762184"/>
            <a:chExt cx="5885399" cy="19698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466625D-1A58-C621-6E4D-FAE438AE2B9F}"/>
                </a:ext>
              </a:extLst>
            </p:cNvPr>
            <p:cNvSpPr txBox="1"/>
            <p:nvPr/>
          </p:nvSpPr>
          <p:spPr>
            <a:xfrm>
              <a:off x="409075" y="2762184"/>
              <a:ext cx="5885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Imbalan</a:t>
              </a:r>
              <a:endParaRPr kumimoji="0" lang="en-US" sz="280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ocogoose Light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8E25ED-E019-54FF-624B-2688319DB1FB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Badan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Penyiapan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cogoose" panose="02000000000000000000" pitchFamily="2" charset="0"/>
              </a:endParaRPr>
            </a:p>
          </p:txBody>
        </p:sp>
      </p:grpSp>
      <p:pic>
        <p:nvPicPr>
          <p:cNvPr id="6" name="Picture 5">
            <a:hlinkClick r:id="" action="ppaction://noaction"/>
            <a:extLst>
              <a:ext uri="{FF2B5EF4-FFF2-40B4-BE49-F238E27FC236}">
                <a16:creationId xmlns:a16="http://schemas.microsoft.com/office/drawing/2014/main" id="{F3765356-56ED-337C-FF01-1FD4C4837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65896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FE3B73-36F5-D3C2-B9CF-2FBF20B05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D25893-66A8-3BFD-9836-8F7B8E45E210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68E7D03-9D98-3C6D-D442-53F334512D7A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12284A-3A47-969C-4E70-D2E81404D1FB}"/>
              </a:ext>
            </a:extLst>
          </p:cNvPr>
          <p:cNvGrpSpPr/>
          <p:nvPr/>
        </p:nvGrpSpPr>
        <p:grpSpPr>
          <a:xfrm>
            <a:off x="409075" y="2571678"/>
            <a:ext cx="10689231" cy="1714645"/>
            <a:chOff x="409075" y="2782105"/>
            <a:chExt cx="8168253" cy="118863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A7072FF-4E41-6381-FBC0-4DF556ACBFAE}"/>
                </a:ext>
              </a:extLst>
            </p:cNvPr>
            <p:cNvSpPr txBox="1"/>
            <p:nvPr/>
          </p:nvSpPr>
          <p:spPr>
            <a:xfrm>
              <a:off x="409075" y="2782105"/>
              <a:ext cx="6215876" cy="362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EEB3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Pengadaan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DEEB3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Badan Usaha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EEB3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Pelaksana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EEB3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482ABB-6146-0CE8-467C-D99812865C78}"/>
                </a:ext>
              </a:extLst>
            </p:cNvPr>
            <p:cNvSpPr txBox="1"/>
            <p:nvPr/>
          </p:nvSpPr>
          <p:spPr>
            <a:xfrm>
              <a:off x="409075" y="3138642"/>
              <a:ext cx="8168253" cy="832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Proyek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Kerja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Sama </a:t>
              </a:r>
              <a:r>
                <a:rPr lang="en-US" sz="3600" b="1" dirty="0">
                  <a:solidFill>
                    <a:srgbClr val="F8F8F8"/>
                  </a:solidFill>
                  <a:latin typeface="Cocogoose" panose="02000000000000000000" pitchFamily="2" charset="0"/>
                </a:rPr>
                <a:t>P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emerintah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&amp; Badan Usaha </a:t>
              </a:r>
              <a:endPara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atas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Prakarsa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Pemerintah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5610FA8-F6B4-EFAF-6DE0-580A9BCAD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9629" y="255387"/>
            <a:ext cx="2204572" cy="5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3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143750-C215-0665-D5F5-B0D9376AD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C5355C-28F2-04CC-171D-686E69219DF7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AD84D3-11DF-EEB7-AED2-1F976414B5D5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51C509-7BC1-3903-C67A-251CB307A30B}"/>
              </a:ext>
            </a:extLst>
          </p:cNvPr>
          <p:cNvGrpSpPr/>
          <p:nvPr/>
        </p:nvGrpSpPr>
        <p:grpSpPr>
          <a:xfrm>
            <a:off x="409075" y="2444087"/>
            <a:ext cx="4624611" cy="1969827"/>
            <a:chOff x="409075" y="2762184"/>
            <a:chExt cx="4624611" cy="19698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21ACD6-D2F0-97E8-B7AE-2BA96DE3D8C3}"/>
                </a:ext>
              </a:extLst>
            </p:cNvPr>
            <p:cNvSpPr txBox="1"/>
            <p:nvPr/>
          </p:nvSpPr>
          <p:spPr>
            <a:xfrm>
              <a:off x="409075" y="2762184"/>
              <a:ext cx="4524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Pengadaan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BUP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E6077E-0A6F-2BC5-5C62-D5F866F67D39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Prakarsa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Pemerintah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CD59DA4-7FFE-8170-EDB4-F079295C52CD}"/>
              </a:ext>
            </a:extLst>
          </p:cNvPr>
          <p:cNvSpPr txBox="1"/>
          <p:nvPr/>
        </p:nvSpPr>
        <p:spPr>
          <a:xfrm>
            <a:off x="4727761" y="776864"/>
            <a:ext cx="6966933" cy="53042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 spc="300">
                <a:solidFill>
                  <a:srgbClr val="0A0A0A"/>
                </a:solidFill>
                <a:latin typeface="Sora Light" pitchFamily="2" charset="0"/>
                <a:cs typeface="Sora Light" pitchFamily="2" charset="0"/>
              </a:defRPr>
            </a:lvl1pPr>
          </a:lstStyle>
          <a:p>
            <a:pPr algn="just"/>
            <a:r>
              <a:rPr lang="id-ID" dirty="0"/>
              <a:t>Pengadaan Badan Usaha Pelaksana atas Prakarsa Pemerintah adalah rangkaian kegiatan </a:t>
            </a:r>
            <a:r>
              <a:rPr lang="id-ID" b="1" dirty="0">
                <a:latin typeface="Sora SemiBold" pitchFamily="2" charset="0"/>
                <a:cs typeface="Sora SemiBold" pitchFamily="2" charset="0"/>
              </a:rPr>
              <a:t>Pengadaan Badan Usaha Pelaksana yang tahap penyiapannya </a:t>
            </a:r>
            <a:r>
              <a:rPr lang="id-ID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diprakarsai oleh Menteri/Kepala Lembaga/Kepala Daerah</a:t>
            </a:r>
            <a:r>
              <a:rPr lang="en-US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/ </a:t>
            </a:r>
            <a:r>
              <a:rPr lang="en-US" b="1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Direksi</a:t>
            </a:r>
            <a:r>
              <a:rPr lang="en-US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Badan Usaha </a:t>
            </a:r>
            <a:r>
              <a:rPr lang="en-US" b="1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milik</a:t>
            </a:r>
            <a:r>
              <a:rPr lang="en-US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Negara/ </a:t>
            </a:r>
            <a:r>
              <a:rPr lang="en-US" b="1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Direksi</a:t>
            </a:r>
            <a:r>
              <a:rPr lang="en-US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Badan Usaha </a:t>
            </a:r>
            <a:r>
              <a:rPr lang="en-US" b="1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milik</a:t>
            </a:r>
            <a:r>
              <a:rPr lang="en-US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Daerah</a:t>
            </a:r>
            <a:endParaRPr lang="en-US" dirty="0">
              <a:highlight>
                <a:srgbClr val="DEEB3A"/>
              </a:highlight>
              <a:latin typeface="Sora SemiBold" pitchFamily="2" charset="0"/>
              <a:cs typeface="Sora SemiBold" pitchFamily="2" charset="0"/>
            </a:endParaRPr>
          </a:p>
          <a:p>
            <a:pPr algn="just"/>
            <a:endParaRPr lang="en-US" dirty="0"/>
          </a:p>
          <a:p>
            <a:pPr algn="just"/>
            <a:r>
              <a:rPr lang="en-US" dirty="0" err="1"/>
              <a:t>Pengadaan</a:t>
            </a:r>
            <a:r>
              <a:rPr lang="en-US" dirty="0"/>
              <a:t> BUP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PJPK </a:t>
            </a:r>
            <a:r>
              <a:rPr lang="en-US" dirty="0" err="1"/>
              <a:t>menerbitkan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b="1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proyek</a:t>
            </a:r>
            <a:r>
              <a:rPr lang="en-US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KPBU </a:t>
            </a:r>
            <a:r>
              <a:rPr lang="en-US" b="1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layak</a:t>
            </a:r>
            <a:r>
              <a:rPr lang="en-US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b="1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secara</a:t>
            </a:r>
            <a:r>
              <a:rPr lang="en-US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b="1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teknis</a:t>
            </a:r>
            <a:r>
              <a:rPr lang="en-US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, </a:t>
            </a:r>
            <a:r>
              <a:rPr lang="en-US" b="1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ekonomi</a:t>
            </a:r>
            <a:r>
              <a:rPr lang="en-US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dan </a:t>
            </a:r>
            <a:r>
              <a:rPr lang="en-US" b="1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finansial</a:t>
            </a:r>
            <a:r>
              <a:rPr lang="en-US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penyiapan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id-ID" dirty="0"/>
              <a:t>Pengadaan Badan Usaha Pelaksana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>
                <a:latin typeface="Sora SemiBold" pitchFamily="2" charset="0"/>
                <a:cs typeface="Sora SemiBold" pitchFamily="2" charset="0"/>
              </a:rPr>
              <a:t>memperhatikan</a:t>
            </a:r>
            <a:r>
              <a:rPr lang="en-US" b="1" dirty="0"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b="1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dokumen</a:t>
            </a:r>
            <a:r>
              <a:rPr lang="en-US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yang </a:t>
            </a:r>
            <a:r>
              <a:rPr lang="en-US" b="1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dihasilkan</a:t>
            </a:r>
            <a:r>
              <a:rPr lang="en-US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b="1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dalam</a:t>
            </a:r>
            <a:r>
              <a:rPr lang="en-US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b="1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tahap</a:t>
            </a:r>
            <a:r>
              <a:rPr lang="en-US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b="1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penyiapan</a:t>
            </a:r>
            <a:r>
              <a:rPr lang="en-US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KPBU dan </a:t>
            </a:r>
            <a:r>
              <a:rPr lang="en-US" b="1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penjajakan</a:t>
            </a:r>
            <a:r>
              <a:rPr lang="en-US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b="1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minat</a:t>
            </a:r>
            <a:r>
              <a:rPr lang="en-US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pasar</a:t>
            </a:r>
            <a:endParaRPr lang="en-US" dirty="0">
              <a:highlight>
                <a:srgbClr val="DEEB3A"/>
              </a:highlight>
              <a:latin typeface="Sora SemiBold" pitchFamily="2" charset="0"/>
              <a:cs typeface="Sora SemiBold" pitchFamily="2" charset="0"/>
            </a:endParaRPr>
          </a:p>
        </p:txBody>
      </p:sp>
      <p:pic>
        <p:nvPicPr>
          <p:cNvPr id="4" name="Picture 2">
            <a:hlinkClick r:id="" action="ppaction://noaction"/>
            <a:extLst>
              <a:ext uri="{FF2B5EF4-FFF2-40B4-BE49-F238E27FC236}">
                <a16:creationId xmlns:a16="http://schemas.microsoft.com/office/drawing/2014/main" id="{F8AD3CA9-771A-E939-7CC2-A22AE3C8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60335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67A86C-B415-71DD-340F-474C23F9C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C3F074E-B635-9EC2-BC5D-FA38C871B41E}"/>
              </a:ext>
            </a:extLst>
          </p:cNvPr>
          <p:cNvSpPr/>
          <p:nvPr/>
        </p:nvSpPr>
        <p:spPr>
          <a:xfrm>
            <a:off x="5343525" y="2752361"/>
            <a:ext cx="6351169" cy="2087284"/>
          </a:xfrm>
          <a:prstGeom prst="rect">
            <a:avLst/>
          </a:prstGeom>
          <a:solidFill>
            <a:schemeClr val="bg2">
              <a:lumMod val="75000"/>
              <a:alpha val="17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300" dirty="0" err="1">
                <a:solidFill>
                  <a:schemeClr val="tx1"/>
                </a:solidFill>
                <a:latin typeface="Sora ExtraBold" pitchFamily="2" charset="0"/>
                <a:cs typeface="Sora ExtraBold" pitchFamily="2" charset="0"/>
              </a:rPr>
              <a:t>Peserta</a:t>
            </a:r>
            <a:r>
              <a:rPr lang="en-US" spc="300" dirty="0">
                <a:solidFill>
                  <a:schemeClr val="tx1"/>
                </a:solidFill>
                <a:latin typeface="Sora ExtraBold" pitchFamily="2" charset="0"/>
                <a:cs typeface="Sora ExtraBold" pitchFamily="2" charset="0"/>
              </a:rPr>
              <a:t> </a:t>
            </a:r>
            <a:r>
              <a:rPr lang="en-US" spc="300" dirty="0" err="1">
                <a:solidFill>
                  <a:schemeClr val="tx1"/>
                </a:solidFill>
                <a:latin typeface="Sora ExtraBold" pitchFamily="2" charset="0"/>
                <a:cs typeface="Sora ExtraBold" pitchFamily="2" charset="0"/>
              </a:rPr>
              <a:t>Pengadaan</a:t>
            </a:r>
            <a:r>
              <a:rPr lang="en-US" spc="300" dirty="0">
                <a:solidFill>
                  <a:schemeClr val="tx1"/>
                </a:solidFill>
                <a:latin typeface="Sora ExtraBold" pitchFamily="2" charset="0"/>
                <a:cs typeface="Sora ExtraBold" pitchFamily="2" charset="0"/>
              </a:rPr>
              <a:t> Badan Usaha </a:t>
            </a:r>
            <a:r>
              <a:rPr lang="en-US" spc="300" dirty="0" err="1">
                <a:solidFill>
                  <a:schemeClr val="tx1"/>
                </a:solidFill>
                <a:latin typeface="Sora ExtraBold" pitchFamily="2" charset="0"/>
                <a:cs typeface="Sora ExtraBold" pitchFamily="2" charset="0"/>
              </a:rPr>
              <a:t>Pelaksana</a:t>
            </a:r>
            <a:endParaRPr lang="en-US" spc="300" dirty="0">
              <a:solidFill>
                <a:schemeClr val="tx1"/>
              </a:solidFill>
              <a:latin typeface="Sora ExtraBold" pitchFamily="2" charset="0"/>
              <a:cs typeface="Sora ExtraBold" pitchFamily="2" charset="0"/>
            </a:endParaRPr>
          </a:p>
          <a:p>
            <a:pPr algn="just">
              <a:spcAft>
                <a:spcPts val="1000"/>
              </a:spcAft>
              <a:buClr>
                <a:srgbClr val="000000"/>
              </a:buClr>
            </a:pPr>
            <a:r>
              <a:rPr lang="en-US" sz="1600" spc="300" dirty="0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Badan Usaha yang </a:t>
            </a:r>
            <a:r>
              <a:rPr lang="en-US" sz="1600" spc="300" dirty="0" err="1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mengikuti</a:t>
            </a:r>
            <a:r>
              <a:rPr lang="en-US" sz="1600" spc="300" dirty="0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 proses </a:t>
            </a:r>
            <a:r>
              <a:rPr lang="id-ID" sz="1600" spc="300" dirty="0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Pengadaan </a:t>
            </a:r>
            <a:r>
              <a:rPr lang="en-US" sz="1600" spc="300" dirty="0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Badan Usaha </a:t>
            </a:r>
            <a:r>
              <a:rPr lang="id-ID" sz="1600" spc="300" dirty="0">
                <a:solidFill>
                  <a:schemeClr val="tx1"/>
                </a:solidFill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P</a:t>
            </a:r>
            <a:r>
              <a:rPr lang="en-US" sz="1600" spc="300" dirty="0" err="1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elaksana</a:t>
            </a:r>
            <a:r>
              <a:rPr lang="en-US" sz="1600" spc="300" dirty="0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dari</a:t>
            </a:r>
            <a:r>
              <a:rPr lang="en-US" sz="1600" spc="300" dirty="0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tahap</a:t>
            </a:r>
            <a:r>
              <a:rPr lang="en-US" sz="1600" spc="300" dirty="0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pemasukan</a:t>
            </a:r>
            <a:r>
              <a:rPr lang="en-US" sz="1600" spc="300" dirty="0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Dokumen</a:t>
            </a:r>
            <a:r>
              <a:rPr lang="en-US" sz="1600" spc="300" dirty="0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Kualifikasi</a:t>
            </a:r>
            <a:r>
              <a:rPr lang="en-US" sz="1600" spc="300" dirty="0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hingga</a:t>
            </a:r>
            <a:r>
              <a:rPr lang="en-US" sz="1600" spc="300" dirty="0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penetapan</a:t>
            </a:r>
            <a:r>
              <a:rPr lang="en-US" sz="1600" spc="300" dirty="0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pemenang</a:t>
            </a:r>
            <a:r>
              <a:rPr lang="en-US" sz="1600" spc="300" dirty="0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atau</a:t>
            </a:r>
            <a:r>
              <a:rPr lang="en-US" sz="1600" spc="300" dirty="0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penetapan</a:t>
            </a:r>
            <a:r>
              <a:rPr lang="en-US" sz="1600" spc="300" dirty="0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hasil</a:t>
            </a:r>
            <a:r>
              <a:rPr lang="en-US" sz="1600" spc="300" dirty="0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penu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njukan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langsung</a:t>
            </a:r>
            <a:r>
              <a:rPr lang="id-ID" sz="1600" spc="300" dirty="0">
                <a:solidFill>
                  <a:schemeClr val="tx1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.</a:t>
            </a:r>
            <a:endParaRPr lang="en-ID" sz="1600" spc="300" dirty="0">
              <a:solidFill>
                <a:schemeClr val="tx1"/>
              </a:solidFill>
              <a:effectLst/>
              <a:latin typeface="Sora Light" pitchFamily="2" charset="0"/>
              <a:ea typeface="Calibri" panose="020F0502020204030204" pitchFamily="34" charset="0"/>
              <a:cs typeface="Sora Light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445DEE-9248-A6CC-5BE8-05E3641C5C7F}"/>
              </a:ext>
            </a:extLst>
          </p:cNvPr>
          <p:cNvSpPr/>
          <p:nvPr/>
        </p:nvSpPr>
        <p:spPr>
          <a:xfrm>
            <a:off x="5343525" y="4984675"/>
            <a:ext cx="6351169" cy="1446548"/>
          </a:xfrm>
          <a:prstGeom prst="rect">
            <a:avLst/>
          </a:prstGeom>
          <a:solidFill>
            <a:schemeClr val="bg2">
              <a:lumMod val="75000"/>
              <a:alpha val="17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300" dirty="0" err="1">
                <a:solidFill>
                  <a:schemeClr val="tx1"/>
                </a:solidFill>
                <a:latin typeface="Sora ExtraBold" pitchFamily="2" charset="0"/>
                <a:cs typeface="Sora ExtraBold" pitchFamily="2" charset="0"/>
              </a:rPr>
              <a:t>Penasihat</a:t>
            </a:r>
            <a:r>
              <a:rPr lang="en-US" spc="300" dirty="0">
                <a:solidFill>
                  <a:schemeClr val="tx1"/>
                </a:solidFill>
                <a:latin typeface="Sora ExtraBold" pitchFamily="2" charset="0"/>
                <a:cs typeface="Sora ExtraBold" pitchFamily="2" charset="0"/>
              </a:rPr>
              <a:t> KPBU  </a:t>
            </a:r>
            <a:endParaRPr kumimoji="0" lang="en-ID" b="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ra ExtraBold" pitchFamily="2" charset="0"/>
              <a:cs typeface="Sora ExtraBold" pitchFamily="2" charset="0"/>
            </a:endParaRPr>
          </a:p>
          <a:p>
            <a:pPr algn="just">
              <a:spcBef>
                <a:spcPts val="1000"/>
              </a:spcBef>
            </a:pP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Pihak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yang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membantu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PJPK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dalam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rangka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memberikan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rekomendasi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terkait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kesesuaian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proses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dalam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pelaksanaan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proses KPBU.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794F01-ABE2-077A-5AFF-904459919C63}"/>
              </a:ext>
            </a:extLst>
          </p:cNvPr>
          <p:cNvSpPr/>
          <p:nvPr/>
        </p:nvSpPr>
        <p:spPr>
          <a:xfrm>
            <a:off x="5343525" y="197223"/>
            <a:ext cx="6351169" cy="2402541"/>
          </a:xfrm>
          <a:prstGeom prst="rect">
            <a:avLst/>
          </a:prstGeom>
          <a:solidFill>
            <a:schemeClr val="bg2">
              <a:lumMod val="75000"/>
              <a:alpha val="17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300" dirty="0" err="1">
                <a:solidFill>
                  <a:schemeClr val="tx1"/>
                </a:solidFill>
                <a:latin typeface="Sora ExtraBold" pitchFamily="2" charset="0"/>
                <a:cs typeface="Sora ExtraBold" pitchFamily="2" charset="0"/>
              </a:rPr>
              <a:t>Panitia</a:t>
            </a:r>
            <a:r>
              <a:rPr lang="en-US" spc="300" dirty="0">
                <a:solidFill>
                  <a:schemeClr val="tx1"/>
                </a:solidFill>
                <a:latin typeface="Sora ExtraBold" pitchFamily="2" charset="0"/>
                <a:cs typeface="Sora ExtraBold" pitchFamily="2" charset="0"/>
              </a:rPr>
              <a:t> </a:t>
            </a:r>
            <a:r>
              <a:rPr lang="en-US" spc="300" dirty="0" err="1">
                <a:solidFill>
                  <a:schemeClr val="tx1"/>
                </a:solidFill>
                <a:latin typeface="Sora ExtraBold" pitchFamily="2" charset="0"/>
                <a:cs typeface="Sora ExtraBold" pitchFamily="2" charset="0"/>
              </a:rPr>
              <a:t>Pengadaan</a:t>
            </a:r>
            <a:r>
              <a:rPr lang="en-US" spc="300" dirty="0">
                <a:solidFill>
                  <a:schemeClr val="tx1"/>
                </a:solidFill>
                <a:latin typeface="Sora ExtraBold" pitchFamily="2" charset="0"/>
                <a:cs typeface="Sora ExtraBold" pitchFamily="2" charset="0"/>
              </a:rPr>
              <a:t> Badan Usaha </a:t>
            </a:r>
            <a:r>
              <a:rPr lang="en-US" spc="300" dirty="0" err="1">
                <a:solidFill>
                  <a:schemeClr val="tx1"/>
                </a:solidFill>
                <a:latin typeface="Sora ExtraBold" pitchFamily="2" charset="0"/>
                <a:cs typeface="Sora ExtraBold" pitchFamily="2" charset="0"/>
              </a:rPr>
              <a:t>Pelaksana</a:t>
            </a:r>
            <a:endParaRPr lang="en-US" spc="300" dirty="0">
              <a:solidFill>
                <a:schemeClr val="tx1"/>
              </a:solidFill>
              <a:latin typeface="Sora ExtraBold" pitchFamily="2" charset="0"/>
              <a:cs typeface="Sora ExtraBold" pitchFamily="2" charset="0"/>
            </a:endParaRPr>
          </a:p>
          <a:p>
            <a:pPr algn="just">
              <a:spcBef>
                <a:spcPts val="1000"/>
              </a:spcBef>
            </a:pP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Tim yang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dibentuk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PJPK yang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memiliki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tugas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,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peran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dan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tanggung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jawab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untuk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menyiapkan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dan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melaksanakan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proses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Pengadaan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Badan Usaha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Pelaksana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,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membantu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penandatanganan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Perjanjian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KPBU dan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persiapan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pemenuhan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pembiayaan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23EDC6-A746-1AFB-06B8-29126C49CC8D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86E2233-C05A-D5B1-051E-E3B39F073825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34225E2C-D936-BBBC-750B-939308538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A81CD3D-5B8F-AC37-9044-7A3DC8126386}"/>
              </a:ext>
            </a:extLst>
          </p:cNvPr>
          <p:cNvGrpSpPr/>
          <p:nvPr/>
        </p:nvGrpSpPr>
        <p:grpSpPr>
          <a:xfrm>
            <a:off x="409075" y="2444087"/>
            <a:ext cx="5885399" cy="1969827"/>
            <a:chOff x="409075" y="2762184"/>
            <a:chExt cx="5885399" cy="19698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28C0E9-B607-82B9-3F2D-4A6EE3E5F1A8}"/>
                </a:ext>
              </a:extLst>
            </p:cNvPr>
            <p:cNvSpPr txBox="1"/>
            <p:nvPr/>
          </p:nvSpPr>
          <p:spPr>
            <a:xfrm>
              <a:off x="409075" y="2762184"/>
              <a:ext cx="5885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Pelaku</a:t>
              </a:r>
              <a:r>
                <a:rPr kumimoji="0" lang="en-US" sz="2800" u="none" strike="noStrike" kern="1200" cap="none" spc="300" normalizeH="0" baseline="0" noProof="0" dirty="0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 </a:t>
              </a: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Pengadaan</a:t>
              </a:r>
              <a:endParaRPr kumimoji="0" lang="en-US" sz="280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ocogoose Light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BFBE54-932D-32EB-F02E-19DB9EE7BDDC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Badan Usaha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Pelaksana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cogoose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319456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427F48-8BB3-F3FB-FD27-D87CA65CA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D4E4EB0-BA24-9463-4E5F-915DD5D5927D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B07E8A-2466-B1A8-8B5B-D0A113A0BA33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812B1D-6B2B-5C4D-B41D-BD30CE3C3D18}"/>
              </a:ext>
            </a:extLst>
          </p:cNvPr>
          <p:cNvSpPr txBox="1"/>
          <p:nvPr/>
        </p:nvSpPr>
        <p:spPr>
          <a:xfrm>
            <a:off x="5027195" y="2306892"/>
            <a:ext cx="1314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spc="300" dirty="0">
                <a:latin typeface="Sora ExtraBold" pitchFamily="2" charset="0"/>
                <a:cs typeface="Sora ExtraBold" pitchFamily="2" charset="0"/>
              </a:rPr>
              <a:t>Ketentuan</a:t>
            </a:r>
            <a:endParaRPr lang="en-ID" sz="1400" spc="300" dirty="0">
              <a:latin typeface="Sora ExtraBold" pitchFamily="2" charset="0"/>
              <a:cs typeface="Sora ExtraBold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385E9E-E376-10A1-BFCC-A8A9607C6D20}"/>
              </a:ext>
            </a:extLst>
          </p:cNvPr>
          <p:cNvSpPr txBox="1"/>
          <p:nvPr/>
        </p:nvSpPr>
        <p:spPr>
          <a:xfrm>
            <a:off x="6391775" y="1675950"/>
            <a:ext cx="52482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Personil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Panitia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b="1" spc="300" dirty="0">
                <a:solidFill>
                  <a:schemeClr val="tx1"/>
                </a:solidFill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min 5 orang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dengan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b="1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syarat</a:t>
            </a:r>
            <a:r>
              <a:rPr lang="en-US" sz="1600" b="1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memahami</a:t>
            </a:r>
            <a:r>
              <a:rPr lang="en-US" sz="1600" b="1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pengadaan</a:t>
            </a:r>
            <a:r>
              <a:rPr lang="id-ID" sz="1600" spc="300" dirty="0">
                <a:latin typeface="Sora Light" pitchFamily="2" charset="0"/>
                <a:cs typeface="Sora Light" pitchFamily="2" charset="0"/>
              </a:rPr>
              <a:t>;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lingkup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proyek</a:t>
            </a:r>
            <a:r>
              <a:rPr lang="id-ID" sz="1600" spc="300" dirty="0">
                <a:latin typeface="Sora Light" pitchFamily="2" charset="0"/>
                <a:cs typeface="Sora Light" pitchFamily="2" charset="0"/>
              </a:rPr>
              <a:t>;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hukum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perjanjian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&amp;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ketentuan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peraturan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perundang-undangan</a:t>
            </a:r>
            <a:r>
              <a: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proyek</a:t>
            </a:r>
            <a:r>
              <a:rPr lang="id-ID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rPr>
              <a:t>;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aspek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teknis</a:t>
            </a:r>
            <a:r>
              <a:rPr lang="id-ID" sz="1600" spc="300" dirty="0">
                <a:latin typeface="Sora Light" pitchFamily="2" charset="0"/>
                <a:cs typeface="Sora Light" pitchFamily="2" charset="0"/>
              </a:rPr>
              <a:t>;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bisnis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&amp;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finansial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proyek</a:t>
            </a:r>
            <a:r>
              <a:rPr lang="id-ID" sz="1600" spc="300" dirty="0">
                <a:latin typeface="Sora Light" pitchFamily="2" charset="0"/>
                <a:cs typeface="Sora Light" pitchFamily="2" charset="0"/>
              </a:rPr>
              <a:t>;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dan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menandatangani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Pakta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Integritas</a:t>
            </a:r>
            <a:endParaRPr lang="en-US" sz="1600" spc="300" dirty="0">
              <a:solidFill>
                <a:schemeClr val="tx1"/>
              </a:solidFill>
              <a:latin typeface="Sora Light" pitchFamily="2" charset="0"/>
              <a:cs typeface="Sora Light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72F685-B03B-3743-258F-E4AD30F95EEA}"/>
              </a:ext>
            </a:extLst>
          </p:cNvPr>
          <p:cNvGrpSpPr/>
          <p:nvPr/>
        </p:nvGrpSpPr>
        <p:grpSpPr>
          <a:xfrm>
            <a:off x="4791075" y="3610538"/>
            <a:ext cx="6848975" cy="1815882"/>
            <a:chOff x="4933950" y="2960229"/>
            <a:chExt cx="6848975" cy="181588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985B26-5C4D-E724-3468-89F96EE858B5}"/>
                </a:ext>
              </a:extLst>
            </p:cNvPr>
            <p:cNvSpPr txBox="1"/>
            <p:nvPr/>
          </p:nvSpPr>
          <p:spPr>
            <a:xfrm>
              <a:off x="4933950" y="3714282"/>
              <a:ext cx="15004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spc="300" dirty="0">
                  <a:latin typeface="Sora ExtraBold" pitchFamily="2" charset="0"/>
                  <a:cs typeface="Sora ExtraBold" pitchFamily="2" charset="0"/>
                </a:rPr>
                <a:t>Keputusan</a:t>
              </a:r>
              <a:endParaRPr lang="en-ID" sz="1400" spc="300" dirty="0">
                <a:latin typeface="Sora ExtraBold" pitchFamily="2" charset="0"/>
                <a:cs typeface="Sora ExtraBold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4D5B94F-7475-74BF-2F7A-3251CF8B9997}"/>
                </a:ext>
              </a:extLst>
            </p:cNvPr>
            <p:cNvSpPr txBox="1"/>
            <p:nvPr/>
          </p:nvSpPr>
          <p:spPr>
            <a:xfrm>
              <a:off x="6534650" y="2960229"/>
              <a:ext cx="5248275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Keputusan yang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diambil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oleh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Panitia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Pengadaan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Badan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Pelaksana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melalui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b="1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musyawarah</a:t>
              </a:r>
              <a:r>
                <a:rPr lang="en-US" sz="1600" b="1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b="1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mufakat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,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namun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jika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tidak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dapat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diambil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melalui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musyawarah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mufakat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pengambilan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keputusan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berdasarkan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b="1" spc="300" dirty="0" err="1"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hasil</a:t>
              </a:r>
              <a:r>
                <a:rPr lang="en-US" sz="1600" b="1" spc="300" dirty="0"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b="1" spc="300" dirty="0" err="1">
                  <a:solidFill>
                    <a:schemeClr val="tx1"/>
                  </a:solidFill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suara</a:t>
              </a:r>
              <a:r>
                <a:rPr lang="en-US" sz="1600" b="1" spc="300" dirty="0">
                  <a:solidFill>
                    <a:schemeClr val="tx1"/>
                  </a:solidFill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b="1" spc="300" dirty="0" err="1">
                  <a:solidFill>
                    <a:schemeClr val="tx1"/>
                  </a:solidFill>
                  <a:highlight>
                    <a:srgbClr val="DEEB3A"/>
                  </a:highlight>
                  <a:latin typeface="Sora Light" pitchFamily="2" charset="0"/>
                  <a:cs typeface="Sora Light" pitchFamily="2" charset="0"/>
                </a:rPr>
                <a:t>terbanyak</a:t>
              </a:r>
              <a:endPara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3863DC-2513-C957-56EF-62FA7DA9CE0D}"/>
              </a:ext>
            </a:extLst>
          </p:cNvPr>
          <p:cNvGrpSpPr/>
          <p:nvPr/>
        </p:nvGrpSpPr>
        <p:grpSpPr>
          <a:xfrm>
            <a:off x="4977062" y="5524198"/>
            <a:ext cx="6662988" cy="830997"/>
            <a:chOff x="5119937" y="4873889"/>
            <a:chExt cx="6662988" cy="83099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FD62EF-FF8B-DC50-91D2-4BF9C819E863}"/>
                </a:ext>
              </a:extLst>
            </p:cNvPr>
            <p:cNvSpPr txBox="1"/>
            <p:nvPr/>
          </p:nvSpPr>
          <p:spPr>
            <a:xfrm>
              <a:off x="5119937" y="5135499"/>
              <a:ext cx="1314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spc="300" dirty="0" err="1">
                  <a:latin typeface="Sora ExtraBold" pitchFamily="2" charset="0"/>
                  <a:cs typeface="Sora ExtraBold" pitchFamily="2" charset="0"/>
                </a:rPr>
                <a:t>Personil</a:t>
              </a:r>
              <a:r>
                <a:rPr lang="en-US" sz="1400" dirty="0">
                  <a:latin typeface="Sora ExtraBold" pitchFamily="2" charset="0"/>
                  <a:cs typeface="Sora ExtraBold" pitchFamily="2" charset="0"/>
                </a:rPr>
                <a:t> </a:t>
              </a:r>
              <a:endParaRPr lang="en-ID" sz="1400" dirty="0">
                <a:latin typeface="Sora ExtraBold" pitchFamily="2" charset="0"/>
                <a:cs typeface="Sora ExtraBold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E0AACDA-3F98-ECE4-1365-F476BE9DEC1A}"/>
                </a:ext>
              </a:extLst>
            </p:cNvPr>
            <p:cNvSpPr txBox="1"/>
            <p:nvPr/>
          </p:nvSpPr>
          <p:spPr>
            <a:xfrm>
              <a:off x="6534650" y="4873889"/>
              <a:ext cx="524827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id-ID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Panitia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dapat b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erkoordinasi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dengan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Simpul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KPBU dan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dapat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dibantu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oleh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konsultan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/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tenaga</a:t>
              </a:r>
              <a:r>
                <a:rPr lang="en-US" sz="16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rPr>
                <a:t>ahli</a:t>
              </a:r>
              <a:endParaRPr lang="en-US" sz="1600" spc="300" dirty="0">
                <a:solidFill>
                  <a:schemeClr val="tx1"/>
                </a:solidFill>
                <a:latin typeface="Sora Light" pitchFamily="2" charset="0"/>
                <a:cs typeface="Sora Light" pitchFamily="2" charset="0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CD518897-E932-6F86-98E6-66D29DB03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FE38CD4-39BD-EF15-5512-AF518BD16F26}"/>
              </a:ext>
            </a:extLst>
          </p:cNvPr>
          <p:cNvGrpSpPr/>
          <p:nvPr/>
        </p:nvGrpSpPr>
        <p:grpSpPr>
          <a:xfrm>
            <a:off x="409076" y="2444087"/>
            <a:ext cx="4729412" cy="1969827"/>
            <a:chOff x="409075" y="2762184"/>
            <a:chExt cx="5885399" cy="19698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57C0CB-0594-E83F-C0F7-133DC5B2A98A}"/>
                </a:ext>
              </a:extLst>
            </p:cNvPr>
            <p:cNvSpPr txBox="1"/>
            <p:nvPr/>
          </p:nvSpPr>
          <p:spPr>
            <a:xfrm>
              <a:off x="409075" y="2762184"/>
              <a:ext cx="5885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Panitia</a:t>
              </a:r>
              <a:r>
                <a:rPr kumimoji="0" lang="en-US" sz="2800" u="none" strike="noStrike" kern="1200" cap="none" spc="300" normalizeH="0" baseline="0" noProof="0" dirty="0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 </a:t>
              </a: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Pengadaan</a:t>
              </a:r>
              <a:endParaRPr kumimoji="0" lang="en-US" sz="280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ocogoose Light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6477CE-C083-563D-94C3-CF42B28969D8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Badan Usaha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Pelaksana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cogoose" panose="020000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E9EE43F-F3A8-72A5-8001-8CF9C5C8682F}"/>
              </a:ext>
            </a:extLst>
          </p:cNvPr>
          <p:cNvSpPr txBox="1"/>
          <p:nvPr/>
        </p:nvSpPr>
        <p:spPr>
          <a:xfrm>
            <a:off x="5138487" y="87096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300" dirty="0">
                <a:latin typeface="Sora Light" pitchFamily="2" charset="0"/>
                <a:cs typeface="Sora Light" pitchFamily="2" charset="0"/>
              </a:rPr>
              <a:t>PJPK </a:t>
            </a:r>
            <a:r>
              <a:rPr lang="en-US" sz="1800" spc="300" dirty="0" err="1">
                <a:latin typeface="Sora Light" pitchFamily="2" charset="0"/>
                <a:cs typeface="Sora Light" pitchFamily="2" charset="0"/>
              </a:rPr>
              <a:t>membentuk</a:t>
            </a:r>
            <a:r>
              <a:rPr lang="en-US" sz="18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id-ID" sz="1800" spc="300" dirty="0">
                <a:latin typeface="Sora Light" pitchFamily="2" charset="0"/>
                <a:cs typeface="Sora Light" pitchFamily="2" charset="0"/>
              </a:rPr>
              <a:t>Panitia Pengadaan Badan Usaha Pelaksana</a:t>
            </a:r>
            <a:r>
              <a:rPr lang="en-US" sz="1800" spc="300" dirty="0">
                <a:latin typeface="Sora Light" pitchFamily="2" charset="0"/>
                <a:cs typeface="Sora Light" pitchFamily="2" charset="0"/>
              </a:rPr>
              <a:t> (BUP)</a:t>
            </a:r>
            <a:r>
              <a:rPr lang="id-ID" sz="1800" spc="300" dirty="0">
                <a:latin typeface="Sora Light" pitchFamily="2" charset="0"/>
                <a:cs typeface="Sora Light" pitchFamily="2" charset="0"/>
              </a:rPr>
              <a:t> :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030849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BF310-5C8E-7CA2-C650-0AF30D624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978F87-EFC6-D788-5460-2895281F3CF7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7F66C3-748F-AC14-8F3A-4FABF3ABF131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pic>
        <p:nvPicPr>
          <p:cNvPr id="84" name="Picture 2">
            <a:hlinkClick r:id="" action="ppaction://noaction"/>
            <a:extLst>
              <a:ext uri="{FF2B5EF4-FFF2-40B4-BE49-F238E27FC236}">
                <a16:creationId xmlns:a16="http://schemas.microsoft.com/office/drawing/2014/main" id="{71489B86-C60A-27A9-2C7D-425BFB049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Google Shape;472;p2">
            <a:extLst>
              <a:ext uri="{FF2B5EF4-FFF2-40B4-BE49-F238E27FC236}">
                <a16:creationId xmlns:a16="http://schemas.microsoft.com/office/drawing/2014/main" id="{E29024AF-4E18-DB10-F3F8-DF57A75FD242}"/>
              </a:ext>
            </a:extLst>
          </p:cNvPr>
          <p:cNvSpPr/>
          <p:nvPr/>
        </p:nvSpPr>
        <p:spPr>
          <a:xfrm>
            <a:off x="409074" y="4751342"/>
            <a:ext cx="11533622" cy="1485702"/>
          </a:xfrm>
          <a:prstGeom prst="roundRect">
            <a:avLst>
              <a:gd name="adj" fmla="val 10000"/>
            </a:avLst>
          </a:prstGeom>
          <a:solidFill>
            <a:srgbClr val="CCD3EA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473;p2">
            <a:extLst>
              <a:ext uri="{FF2B5EF4-FFF2-40B4-BE49-F238E27FC236}">
                <a16:creationId xmlns:a16="http://schemas.microsoft.com/office/drawing/2014/main" id="{26A1F2CD-E8B8-A06C-237B-586DB34D4020}"/>
              </a:ext>
            </a:extLst>
          </p:cNvPr>
          <p:cNvGrpSpPr/>
          <p:nvPr/>
        </p:nvGrpSpPr>
        <p:grpSpPr>
          <a:xfrm>
            <a:off x="229249" y="996614"/>
            <a:ext cx="11698980" cy="1370971"/>
            <a:chOff x="-117987" y="631527"/>
            <a:chExt cx="8347587" cy="1000558"/>
          </a:xfrm>
        </p:grpSpPr>
        <p:sp>
          <p:nvSpPr>
            <p:cNvPr id="167" name="Google Shape;474;p2">
              <a:extLst>
                <a:ext uri="{FF2B5EF4-FFF2-40B4-BE49-F238E27FC236}">
                  <a16:creationId xmlns:a16="http://schemas.microsoft.com/office/drawing/2014/main" id="{E5BF7EAD-7526-0EA2-B9AE-36CD17281A23}"/>
                </a:ext>
              </a:extLst>
            </p:cNvPr>
            <p:cNvSpPr/>
            <p:nvPr/>
          </p:nvSpPr>
          <p:spPr>
            <a:xfrm>
              <a:off x="0" y="631527"/>
              <a:ext cx="8229600" cy="978900"/>
            </a:xfrm>
            <a:prstGeom prst="roundRect">
              <a:avLst>
                <a:gd name="adj" fmla="val 1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475;p2">
              <a:extLst>
                <a:ext uri="{FF2B5EF4-FFF2-40B4-BE49-F238E27FC236}">
                  <a16:creationId xmlns:a16="http://schemas.microsoft.com/office/drawing/2014/main" id="{0BD45D5A-057D-9836-C7B0-955912734ABB}"/>
                </a:ext>
              </a:extLst>
            </p:cNvPr>
            <p:cNvSpPr/>
            <p:nvPr/>
          </p:nvSpPr>
          <p:spPr>
            <a:xfrm>
              <a:off x="-117987" y="653185"/>
              <a:ext cx="2469000" cy="97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96000" rIns="96000" bIns="96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lang="en-ID" sz="1400" b="1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Kebijakan</a:t>
              </a:r>
              <a:r>
                <a:rPr lang="en-ID" sz="14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Utama KPBU di Indonesia</a:t>
              </a:r>
              <a:endParaRPr lang="en-ID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476;p2">
            <a:extLst>
              <a:ext uri="{FF2B5EF4-FFF2-40B4-BE49-F238E27FC236}">
                <a16:creationId xmlns:a16="http://schemas.microsoft.com/office/drawing/2014/main" id="{D08971FE-F683-7DFD-EBE6-A1203703FD7F}"/>
              </a:ext>
            </a:extLst>
          </p:cNvPr>
          <p:cNvGrpSpPr/>
          <p:nvPr/>
        </p:nvGrpSpPr>
        <p:grpSpPr>
          <a:xfrm>
            <a:off x="394606" y="2142935"/>
            <a:ext cx="11533623" cy="1187549"/>
            <a:chOff x="-1" y="1773545"/>
            <a:chExt cx="8229601" cy="991600"/>
          </a:xfrm>
        </p:grpSpPr>
        <p:sp>
          <p:nvSpPr>
            <p:cNvPr id="170" name="Google Shape;477;p2">
              <a:extLst>
                <a:ext uri="{FF2B5EF4-FFF2-40B4-BE49-F238E27FC236}">
                  <a16:creationId xmlns:a16="http://schemas.microsoft.com/office/drawing/2014/main" id="{285314B2-F43D-61EA-4E7B-77299E15B658}"/>
                </a:ext>
              </a:extLst>
            </p:cNvPr>
            <p:cNvSpPr/>
            <p:nvPr/>
          </p:nvSpPr>
          <p:spPr>
            <a:xfrm>
              <a:off x="0" y="1773545"/>
              <a:ext cx="8229600" cy="978900"/>
            </a:xfrm>
            <a:prstGeom prst="roundRect">
              <a:avLst>
                <a:gd name="adj" fmla="val 1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478;p2">
              <a:extLst>
                <a:ext uri="{FF2B5EF4-FFF2-40B4-BE49-F238E27FC236}">
                  <a16:creationId xmlns:a16="http://schemas.microsoft.com/office/drawing/2014/main" id="{102632BA-CC0E-5E0C-B1EE-F89A423EFA1B}"/>
                </a:ext>
              </a:extLst>
            </p:cNvPr>
            <p:cNvSpPr/>
            <p:nvPr/>
          </p:nvSpPr>
          <p:spPr>
            <a:xfrm>
              <a:off x="-1" y="1786245"/>
              <a:ext cx="2141700" cy="97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96000" rIns="96000" bIns="96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lang="id" sz="14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Proses KPBU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479;p2">
            <a:extLst>
              <a:ext uri="{FF2B5EF4-FFF2-40B4-BE49-F238E27FC236}">
                <a16:creationId xmlns:a16="http://schemas.microsoft.com/office/drawing/2014/main" id="{594B6F6D-BFA9-7B59-A5F9-D9C6C338907D}"/>
              </a:ext>
            </a:extLst>
          </p:cNvPr>
          <p:cNvSpPr/>
          <p:nvPr/>
        </p:nvSpPr>
        <p:spPr>
          <a:xfrm>
            <a:off x="409074" y="3245946"/>
            <a:ext cx="11533622" cy="1560064"/>
          </a:xfrm>
          <a:prstGeom prst="roundRect">
            <a:avLst>
              <a:gd name="adj" fmla="val 10000"/>
            </a:avLst>
          </a:prstGeom>
          <a:solidFill>
            <a:srgbClr val="CCD3EA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480;p2">
            <a:extLst>
              <a:ext uri="{FF2B5EF4-FFF2-40B4-BE49-F238E27FC236}">
                <a16:creationId xmlns:a16="http://schemas.microsoft.com/office/drawing/2014/main" id="{F18E1442-FC1B-1CF5-24A2-27BCF2107482}"/>
              </a:ext>
            </a:extLst>
          </p:cNvPr>
          <p:cNvSpPr/>
          <p:nvPr/>
        </p:nvSpPr>
        <p:spPr>
          <a:xfrm>
            <a:off x="409073" y="3305663"/>
            <a:ext cx="1818561" cy="138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96000" rIns="96000" bIns="96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id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Fitur KPBU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481;p2">
            <a:extLst>
              <a:ext uri="{FF2B5EF4-FFF2-40B4-BE49-F238E27FC236}">
                <a16:creationId xmlns:a16="http://schemas.microsoft.com/office/drawing/2014/main" id="{DC8E5EDC-4E55-F7FD-7C22-2C7055540A99}"/>
              </a:ext>
            </a:extLst>
          </p:cNvPr>
          <p:cNvGrpSpPr/>
          <p:nvPr/>
        </p:nvGrpSpPr>
        <p:grpSpPr>
          <a:xfrm>
            <a:off x="4304583" y="1054546"/>
            <a:ext cx="4192675" cy="1004746"/>
            <a:chOff x="4505806" y="713100"/>
            <a:chExt cx="2133900" cy="815700"/>
          </a:xfrm>
        </p:grpSpPr>
        <p:sp>
          <p:nvSpPr>
            <p:cNvPr id="175" name="Google Shape;482;p2">
              <a:extLst>
                <a:ext uri="{FF2B5EF4-FFF2-40B4-BE49-F238E27FC236}">
                  <a16:creationId xmlns:a16="http://schemas.microsoft.com/office/drawing/2014/main" id="{48185539-7DFA-FB7F-5A3D-5586D79D5354}"/>
                </a:ext>
              </a:extLst>
            </p:cNvPr>
            <p:cNvSpPr/>
            <p:nvPr/>
          </p:nvSpPr>
          <p:spPr>
            <a:xfrm>
              <a:off x="4505806" y="713100"/>
              <a:ext cx="2133900" cy="81570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483;p2">
              <a:extLst>
                <a:ext uri="{FF2B5EF4-FFF2-40B4-BE49-F238E27FC236}">
                  <a16:creationId xmlns:a16="http://schemas.microsoft.com/office/drawing/2014/main" id="{9DDB445B-2A7E-9C0A-C74D-9160832D65FD}"/>
                </a:ext>
              </a:extLst>
            </p:cNvPr>
            <p:cNvSpPr/>
            <p:nvPr/>
          </p:nvSpPr>
          <p:spPr>
            <a:xfrm>
              <a:off x="4529698" y="736992"/>
              <a:ext cx="2086200" cy="7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Calibri"/>
                <a:buNone/>
              </a:pP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Peraturan Presiden Nomor 38 Tahun 2015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484;p2">
            <a:extLst>
              <a:ext uri="{FF2B5EF4-FFF2-40B4-BE49-F238E27FC236}">
                <a16:creationId xmlns:a16="http://schemas.microsoft.com/office/drawing/2014/main" id="{D66B0504-DAB7-E2D5-1C36-F4A4AD44F42E}"/>
              </a:ext>
            </a:extLst>
          </p:cNvPr>
          <p:cNvGrpSpPr/>
          <p:nvPr/>
        </p:nvGrpSpPr>
        <p:grpSpPr>
          <a:xfrm>
            <a:off x="2389277" y="2305225"/>
            <a:ext cx="4148232" cy="1041126"/>
            <a:chOff x="4505806" y="713100"/>
            <a:chExt cx="2133900" cy="815700"/>
          </a:xfrm>
        </p:grpSpPr>
        <p:sp>
          <p:nvSpPr>
            <p:cNvPr id="178" name="Google Shape;485;p2">
              <a:extLst>
                <a:ext uri="{FF2B5EF4-FFF2-40B4-BE49-F238E27FC236}">
                  <a16:creationId xmlns:a16="http://schemas.microsoft.com/office/drawing/2014/main" id="{8A6BF9E4-D8A8-FB67-E7DB-B3B3D9599951}"/>
                </a:ext>
              </a:extLst>
            </p:cNvPr>
            <p:cNvSpPr/>
            <p:nvPr/>
          </p:nvSpPr>
          <p:spPr>
            <a:xfrm>
              <a:off x="4505806" y="713100"/>
              <a:ext cx="2133900" cy="81570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486;p2">
              <a:extLst>
                <a:ext uri="{FF2B5EF4-FFF2-40B4-BE49-F238E27FC236}">
                  <a16:creationId xmlns:a16="http://schemas.microsoft.com/office/drawing/2014/main" id="{FC4C62E9-542A-A754-422F-C787CBEA70C3}"/>
                </a:ext>
              </a:extLst>
            </p:cNvPr>
            <p:cNvSpPr/>
            <p:nvPr/>
          </p:nvSpPr>
          <p:spPr>
            <a:xfrm>
              <a:off x="4529698" y="736992"/>
              <a:ext cx="2086200" cy="7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id" sz="14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Persiapan dan Pengelolaan Perjanjian</a:t>
              </a:r>
              <a:endParaRPr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Peraturan Bappenas  4/2015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Peraturan Bappenas  2/2020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id" sz="1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Peraturan Bappenas 7/2023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487;p2">
            <a:extLst>
              <a:ext uri="{FF2B5EF4-FFF2-40B4-BE49-F238E27FC236}">
                <a16:creationId xmlns:a16="http://schemas.microsoft.com/office/drawing/2014/main" id="{F674596D-D15E-8405-D238-9ECBDE549B65}"/>
              </a:ext>
            </a:extLst>
          </p:cNvPr>
          <p:cNvGrpSpPr/>
          <p:nvPr/>
        </p:nvGrpSpPr>
        <p:grpSpPr>
          <a:xfrm>
            <a:off x="6696345" y="2274691"/>
            <a:ext cx="4287785" cy="1038005"/>
            <a:chOff x="4505806" y="713100"/>
            <a:chExt cx="2133900" cy="815700"/>
          </a:xfrm>
        </p:grpSpPr>
        <p:sp>
          <p:nvSpPr>
            <p:cNvPr id="181" name="Google Shape;488;p2">
              <a:extLst>
                <a:ext uri="{FF2B5EF4-FFF2-40B4-BE49-F238E27FC236}">
                  <a16:creationId xmlns:a16="http://schemas.microsoft.com/office/drawing/2014/main" id="{775426AE-1F82-ACF8-A4C5-6719D3FF91DD}"/>
                </a:ext>
              </a:extLst>
            </p:cNvPr>
            <p:cNvSpPr/>
            <p:nvPr/>
          </p:nvSpPr>
          <p:spPr>
            <a:xfrm>
              <a:off x="4505806" y="713100"/>
              <a:ext cx="2133900" cy="815700"/>
            </a:xfrm>
            <a:prstGeom prst="roundRect">
              <a:avLst>
                <a:gd name="adj" fmla="val 10000"/>
              </a:avLst>
            </a:prstGeom>
            <a:solidFill>
              <a:srgbClr val="CC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489;p2">
              <a:extLst>
                <a:ext uri="{FF2B5EF4-FFF2-40B4-BE49-F238E27FC236}">
                  <a16:creationId xmlns:a16="http://schemas.microsoft.com/office/drawing/2014/main" id="{24F832DC-7D88-C75B-A576-5A7C68488DED}"/>
                </a:ext>
              </a:extLst>
            </p:cNvPr>
            <p:cNvSpPr/>
            <p:nvPr/>
          </p:nvSpPr>
          <p:spPr>
            <a:xfrm>
              <a:off x="4538274" y="746921"/>
              <a:ext cx="2086200" cy="768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id" sz="14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Pengadaan</a:t>
              </a:r>
              <a:endParaRPr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Peraturan LKPP </a:t>
              </a:r>
              <a:r>
                <a:rPr lang="id" sz="1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/2025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SE Kepala LKPP No 10/2019, 14/2022, 15/2022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490;p2">
            <a:extLst>
              <a:ext uri="{FF2B5EF4-FFF2-40B4-BE49-F238E27FC236}">
                <a16:creationId xmlns:a16="http://schemas.microsoft.com/office/drawing/2014/main" id="{57F85E68-49B5-792F-450C-64694EA48A49}"/>
              </a:ext>
            </a:extLst>
          </p:cNvPr>
          <p:cNvGrpSpPr/>
          <p:nvPr/>
        </p:nvGrpSpPr>
        <p:grpSpPr>
          <a:xfrm>
            <a:off x="2406428" y="3390354"/>
            <a:ext cx="2030080" cy="1197578"/>
            <a:chOff x="2471440" y="2997135"/>
            <a:chExt cx="1446000" cy="815700"/>
          </a:xfrm>
        </p:grpSpPr>
        <p:sp>
          <p:nvSpPr>
            <p:cNvPr id="184" name="Google Shape;491;p2">
              <a:extLst>
                <a:ext uri="{FF2B5EF4-FFF2-40B4-BE49-F238E27FC236}">
                  <a16:creationId xmlns:a16="http://schemas.microsoft.com/office/drawing/2014/main" id="{B4F8335A-B72F-FB14-9E54-669360E66BE3}"/>
                </a:ext>
              </a:extLst>
            </p:cNvPr>
            <p:cNvSpPr/>
            <p:nvPr/>
          </p:nvSpPr>
          <p:spPr>
            <a:xfrm>
              <a:off x="2471440" y="2997135"/>
              <a:ext cx="1446000" cy="81570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492;p2">
              <a:extLst>
                <a:ext uri="{FF2B5EF4-FFF2-40B4-BE49-F238E27FC236}">
                  <a16:creationId xmlns:a16="http://schemas.microsoft.com/office/drawing/2014/main" id="{E2F058C0-21DB-6350-5D6C-2229DDC2F68D}"/>
                </a:ext>
              </a:extLst>
            </p:cNvPr>
            <p:cNvSpPr/>
            <p:nvPr/>
          </p:nvSpPr>
          <p:spPr>
            <a:xfrm>
              <a:off x="2495333" y="3021027"/>
              <a:ext cx="1398000" cy="7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lang="id" sz="1400" b="1" i="1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Availability Payment </a:t>
              </a:r>
              <a:r>
                <a:rPr lang="id" sz="14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(AP)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Per. Kemenkeu. 260/2016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Per. Kemendagri 96/2016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493;p2">
            <a:extLst>
              <a:ext uri="{FF2B5EF4-FFF2-40B4-BE49-F238E27FC236}">
                <a16:creationId xmlns:a16="http://schemas.microsoft.com/office/drawing/2014/main" id="{8ABFC6A2-CDFA-3596-BD9B-81BD9E87676C}"/>
              </a:ext>
            </a:extLst>
          </p:cNvPr>
          <p:cNvGrpSpPr/>
          <p:nvPr/>
        </p:nvGrpSpPr>
        <p:grpSpPr>
          <a:xfrm>
            <a:off x="4500975" y="3401589"/>
            <a:ext cx="1899946" cy="1197578"/>
            <a:chOff x="4284373" y="2997135"/>
            <a:chExt cx="1489800" cy="815700"/>
          </a:xfrm>
        </p:grpSpPr>
        <p:sp>
          <p:nvSpPr>
            <p:cNvPr id="187" name="Google Shape;494;p2">
              <a:extLst>
                <a:ext uri="{FF2B5EF4-FFF2-40B4-BE49-F238E27FC236}">
                  <a16:creationId xmlns:a16="http://schemas.microsoft.com/office/drawing/2014/main" id="{3FE8DC47-61E4-FA51-E61C-C30FC5CD13F2}"/>
                </a:ext>
              </a:extLst>
            </p:cNvPr>
            <p:cNvSpPr/>
            <p:nvPr/>
          </p:nvSpPr>
          <p:spPr>
            <a:xfrm>
              <a:off x="4284373" y="2997135"/>
              <a:ext cx="1489800" cy="81570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495;p2">
              <a:extLst>
                <a:ext uri="{FF2B5EF4-FFF2-40B4-BE49-F238E27FC236}">
                  <a16:creationId xmlns:a16="http://schemas.microsoft.com/office/drawing/2014/main" id="{7576F147-2727-BFC5-E9AE-2F348EA9E2BD}"/>
                </a:ext>
              </a:extLst>
            </p:cNvPr>
            <p:cNvSpPr/>
            <p:nvPr/>
          </p:nvSpPr>
          <p:spPr>
            <a:xfrm>
              <a:off x="4308265" y="3021026"/>
              <a:ext cx="1442100" cy="7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lang="id" sz="1400" b="1" i="1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Project Development Facility </a:t>
              </a:r>
              <a:r>
                <a:rPr lang="id" sz="14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(PDF)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Per. Kemenkeu 73/2018</a:t>
              </a:r>
            </a:p>
            <a:p>
              <a:pPr algn="ctr">
                <a:lnSpc>
                  <a:spcPct val="90000"/>
                </a:lnSpc>
                <a:spcBef>
                  <a:spcPts val="400"/>
                </a:spcBef>
                <a:buClr>
                  <a:srgbClr val="FFFFFF"/>
                </a:buClr>
                <a:buSzPts val="1100"/>
              </a:pPr>
              <a:r>
                <a:rPr lang="en-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Per. </a:t>
              </a:r>
              <a:r>
                <a:rPr lang="en-ID" sz="14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Kemenkeu</a:t>
              </a:r>
              <a:r>
                <a:rPr lang="en-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8/2020</a:t>
              </a:r>
              <a:endParaRPr lang="en-ID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496;p2">
            <a:extLst>
              <a:ext uri="{FF2B5EF4-FFF2-40B4-BE49-F238E27FC236}">
                <a16:creationId xmlns:a16="http://schemas.microsoft.com/office/drawing/2014/main" id="{6476C282-C3B4-5C9D-EEA6-BD3A705C0041}"/>
              </a:ext>
            </a:extLst>
          </p:cNvPr>
          <p:cNvGrpSpPr/>
          <p:nvPr/>
        </p:nvGrpSpPr>
        <p:grpSpPr>
          <a:xfrm>
            <a:off x="6438014" y="3424878"/>
            <a:ext cx="2249312" cy="1195657"/>
            <a:chOff x="4284373" y="2997135"/>
            <a:chExt cx="1524793" cy="815700"/>
          </a:xfrm>
        </p:grpSpPr>
        <p:sp>
          <p:nvSpPr>
            <p:cNvPr id="190" name="Google Shape;497;p2">
              <a:extLst>
                <a:ext uri="{FF2B5EF4-FFF2-40B4-BE49-F238E27FC236}">
                  <a16:creationId xmlns:a16="http://schemas.microsoft.com/office/drawing/2014/main" id="{78EF602E-42F1-BB69-F2FF-3B8C3B2E5814}"/>
                </a:ext>
              </a:extLst>
            </p:cNvPr>
            <p:cNvSpPr/>
            <p:nvPr/>
          </p:nvSpPr>
          <p:spPr>
            <a:xfrm>
              <a:off x="4284373" y="2997135"/>
              <a:ext cx="1489800" cy="81570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498;p2">
              <a:extLst>
                <a:ext uri="{FF2B5EF4-FFF2-40B4-BE49-F238E27FC236}">
                  <a16:creationId xmlns:a16="http://schemas.microsoft.com/office/drawing/2014/main" id="{4AA42027-7EFE-B171-B7F4-A6AA0E829659}"/>
                </a:ext>
              </a:extLst>
            </p:cNvPr>
            <p:cNvSpPr/>
            <p:nvPr/>
          </p:nvSpPr>
          <p:spPr>
            <a:xfrm>
              <a:off x="4308266" y="3021026"/>
              <a:ext cx="1500900" cy="7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lang="id" sz="14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Jaminan Pemerintah</a:t>
              </a:r>
              <a:endParaRPr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Perpres 78/2010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Per. Kemenkeu 260/2010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Per. Kemenkeu 8/2016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499;p2">
            <a:extLst>
              <a:ext uri="{FF2B5EF4-FFF2-40B4-BE49-F238E27FC236}">
                <a16:creationId xmlns:a16="http://schemas.microsoft.com/office/drawing/2014/main" id="{E0F31DBD-55EE-CB08-3A61-72C388F00C3B}"/>
              </a:ext>
            </a:extLst>
          </p:cNvPr>
          <p:cNvGrpSpPr/>
          <p:nvPr/>
        </p:nvGrpSpPr>
        <p:grpSpPr>
          <a:xfrm>
            <a:off x="8698601" y="3433122"/>
            <a:ext cx="2285529" cy="2664953"/>
            <a:chOff x="4284373" y="2997135"/>
            <a:chExt cx="1489800" cy="815700"/>
          </a:xfrm>
        </p:grpSpPr>
        <p:sp>
          <p:nvSpPr>
            <p:cNvPr id="193" name="Google Shape;500;p2">
              <a:extLst>
                <a:ext uri="{FF2B5EF4-FFF2-40B4-BE49-F238E27FC236}">
                  <a16:creationId xmlns:a16="http://schemas.microsoft.com/office/drawing/2014/main" id="{9CE59559-5470-B7F3-2AF4-B38212DD214C}"/>
                </a:ext>
              </a:extLst>
            </p:cNvPr>
            <p:cNvSpPr/>
            <p:nvPr/>
          </p:nvSpPr>
          <p:spPr>
            <a:xfrm>
              <a:off x="4284373" y="2997135"/>
              <a:ext cx="1489800" cy="81570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501;p2">
              <a:extLst>
                <a:ext uri="{FF2B5EF4-FFF2-40B4-BE49-F238E27FC236}">
                  <a16:creationId xmlns:a16="http://schemas.microsoft.com/office/drawing/2014/main" id="{26636377-0976-25AA-3813-5F63104798F4}"/>
                </a:ext>
              </a:extLst>
            </p:cNvPr>
            <p:cNvSpPr/>
            <p:nvPr/>
          </p:nvSpPr>
          <p:spPr>
            <a:xfrm>
              <a:off x="4308265" y="3021027"/>
              <a:ext cx="1442100" cy="7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lang="id" sz="1400" b="1" i="1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Viability Gap Fund </a:t>
              </a:r>
              <a:r>
                <a:rPr lang="id" sz="14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(VGF)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Per. Kemenkeu 223/2012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Per. Kemenkeu 143/2013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Per. Kemenkeu 170/2015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502;p2">
            <a:extLst>
              <a:ext uri="{FF2B5EF4-FFF2-40B4-BE49-F238E27FC236}">
                <a16:creationId xmlns:a16="http://schemas.microsoft.com/office/drawing/2014/main" id="{2AA64CD9-1E07-A5EA-8956-CC942B541E7F}"/>
              </a:ext>
            </a:extLst>
          </p:cNvPr>
          <p:cNvGrpSpPr/>
          <p:nvPr/>
        </p:nvGrpSpPr>
        <p:grpSpPr>
          <a:xfrm>
            <a:off x="2389277" y="4577008"/>
            <a:ext cx="2026253" cy="1363634"/>
            <a:chOff x="2471440" y="2997135"/>
            <a:chExt cx="1446000" cy="815700"/>
          </a:xfrm>
        </p:grpSpPr>
        <p:sp>
          <p:nvSpPr>
            <p:cNvPr id="196" name="Google Shape;503;p2">
              <a:extLst>
                <a:ext uri="{FF2B5EF4-FFF2-40B4-BE49-F238E27FC236}">
                  <a16:creationId xmlns:a16="http://schemas.microsoft.com/office/drawing/2014/main" id="{1CBF6181-20B1-300F-3206-CDC1B04F6C3C}"/>
                </a:ext>
              </a:extLst>
            </p:cNvPr>
            <p:cNvSpPr/>
            <p:nvPr/>
          </p:nvSpPr>
          <p:spPr>
            <a:xfrm>
              <a:off x="2471440" y="2997135"/>
              <a:ext cx="1446000" cy="81570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504;p2">
              <a:extLst>
                <a:ext uri="{FF2B5EF4-FFF2-40B4-BE49-F238E27FC236}">
                  <a16:creationId xmlns:a16="http://schemas.microsoft.com/office/drawing/2014/main" id="{A70B59DC-3A42-07CF-8E62-8E02CBC80A10}"/>
                </a:ext>
              </a:extLst>
            </p:cNvPr>
            <p:cNvSpPr/>
            <p:nvPr/>
          </p:nvSpPr>
          <p:spPr>
            <a:xfrm>
              <a:off x="2495332" y="3021027"/>
              <a:ext cx="1398000" cy="7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id" sz="14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Akuisisi Tanah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UU 2/2012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505;p2">
            <a:extLst>
              <a:ext uri="{FF2B5EF4-FFF2-40B4-BE49-F238E27FC236}">
                <a16:creationId xmlns:a16="http://schemas.microsoft.com/office/drawing/2014/main" id="{95D3D7E0-B86E-9A41-1EAD-C2D01555C6F3}"/>
              </a:ext>
            </a:extLst>
          </p:cNvPr>
          <p:cNvGrpSpPr/>
          <p:nvPr/>
        </p:nvGrpSpPr>
        <p:grpSpPr>
          <a:xfrm>
            <a:off x="4493165" y="4611633"/>
            <a:ext cx="1914379" cy="1332656"/>
            <a:chOff x="2471440" y="2997135"/>
            <a:chExt cx="1446000" cy="815700"/>
          </a:xfrm>
        </p:grpSpPr>
        <p:sp>
          <p:nvSpPr>
            <p:cNvPr id="199" name="Google Shape;506;p2">
              <a:extLst>
                <a:ext uri="{FF2B5EF4-FFF2-40B4-BE49-F238E27FC236}">
                  <a16:creationId xmlns:a16="http://schemas.microsoft.com/office/drawing/2014/main" id="{0DE73AB9-9F5E-99A7-4D75-C139523D7691}"/>
                </a:ext>
              </a:extLst>
            </p:cNvPr>
            <p:cNvSpPr/>
            <p:nvPr/>
          </p:nvSpPr>
          <p:spPr>
            <a:xfrm>
              <a:off x="2471440" y="2997135"/>
              <a:ext cx="1446000" cy="81570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507;p2">
              <a:extLst>
                <a:ext uri="{FF2B5EF4-FFF2-40B4-BE49-F238E27FC236}">
                  <a16:creationId xmlns:a16="http://schemas.microsoft.com/office/drawing/2014/main" id="{ADC5ED51-C5C3-BC6D-93B2-1A7AADE6BA02}"/>
                </a:ext>
              </a:extLst>
            </p:cNvPr>
            <p:cNvSpPr/>
            <p:nvPr/>
          </p:nvSpPr>
          <p:spPr>
            <a:xfrm>
              <a:off x="2488866" y="3029519"/>
              <a:ext cx="1398000" cy="7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lang="id" sz="14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Utilisasi Aset Negara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Per. Kemenkeu 78/2014</a:t>
              </a:r>
              <a:b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Per. Kemendagri 19/2016</a:t>
              </a:r>
              <a:b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PP 27/2014 </a:t>
              </a:r>
              <a:b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id"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PP 28/2020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508;p2">
            <a:extLst>
              <a:ext uri="{FF2B5EF4-FFF2-40B4-BE49-F238E27FC236}">
                <a16:creationId xmlns:a16="http://schemas.microsoft.com/office/drawing/2014/main" id="{94B37966-2C5C-87CE-C1BC-AC189AD98615}"/>
              </a:ext>
            </a:extLst>
          </p:cNvPr>
          <p:cNvGrpSpPr/>
          <p:nvPr/>
        </p:nvGrpSpPr>
        <p:grpSpPr>
          <a:xfrm>
            <a:off x="6427508" y="4643209"/>
            <a:ext cx="2191541" cy="1315727"/>
            <a:chOff x="2471440" y="2997135"/>
            <a:chExt cx="1446000" cy="815700"/>
          </a:xfrm>
        </p:grpSpPr>
        <p:sp>
          <p:nvSpPr>
            <p:cNvPr id="202" name="Google Shape;509;p2">
              <a:extLst>
                <a:ext uri="{FF2B5EF4-FFF2-40B4-BE49-F238E27FC236}">
                  <a16:creationId xmlns:a16="http://schemas.microsoft.com/office/drawing/2014/main" id="{2923646D-26A9-6250-8E36-C7A0B2EF9619}"/>
                </a:ext>
              </a:extLst>
            </p:cNvPr>
            <p:cNvSpPr/>
            <p:nvPr/>
          </p:nvSpPr>
          <p:spPr>
            <a:xfrm>
              <a:off x="2471440" y="2997135"/>
              <a:ext cx="1446000" cy="81570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510;p2">
              <a:extLst>
                <a:ext uri="{FF2B5EF4-FFF2-40B4-BE49-F238E27FC236}">
                  <a16:creationId xmlns:a16="http://schemas.microsoft.com/office/drawing/2014/main" id="{39241984-D762-EF9A-8396-C45D00137087}"/>
                </a:ext>
              </a:extLst>
            </p:cNvPr>
            <p:cNvSpPr/>
            <p:nvPr/>
          </p:nvSpPr>
          <p:spPr>
            <a:xfrm>
              <a:off x="2495332" y="3021027"/>
              <a:ext cx="1398000" cy="7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lang="id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Pajak dan Lainnya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511;p2">
            <a:extLst>
              <a:ext uri="{FF2B5EF4-FFF2-40B4-BE49-F238E27FC236}">
                <a16:creationId xmlns:a16="http://schemas.microsoft.com/office/drawing/2014/main" id="{91B44CD4-7FE4-EC04-6C8E-292A5A4CE905}"/>
              </a:ext>
            </a:extLst>
          </p:cNvPr>
          <p:cNvGrpSpPr/>
          <p:nvPr/>
        </p:nvGrpSpPr>
        <p:grpSpPr>
          <a:xfrm>
            <a:off x="2389276" y="5900841"/>
            <a:ext cx="8594853" cy="350058"/>
            <a:chOff x="2471440" y="2997135"/>
            <a:chExt cx="1446000" cy="815700"/>
          </a:xfrm>
        </p:grpSpPr>
        <p:sp>
          <p:nvSpPr>
            <p:cNvPr id="205" name="Google Shape;512;p2">
              <a:extLst>
                <a:ext uri="{FF2B5EF4-FFF2-40B4-BE49-F238E27FC236}">
                  <a16:creationId xmlns:a16="http://schemas.microsoft.com/office/drawing/2014/main" id="{4193FF14-BBEE-ACE8-6BA7-16CF717C7F2E}"/>
                </a:ext>
              </a:extLst>
            </p:cNvPr>
            <p:cNvSpPr/>
            <p:nvPr/>
          </p:nvSpPr>
          <p:spPr>
            <a:xfrm>
              <a:off x="2471440" y="2997135"/>
              <a:ext cx="1446000" cy="81570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513;p2">
              <a:extLst>
                <a:ext uri="{FF2B5EF4-FFF2-40B4-BE49-F238E27FC236}">
                  <a16:creationId xmlns:a16="http://schemas.microsoft.com/office/drawing/2014/main" id="{6CF3141C-B063-8007-8791-1AEB0719C88C}"/>
                </a:ext>
              </a:extLst>
            </p:cNvPr>
            <p:cNvSpPr/>
            <p:nvPr/>
          </p:nvSpPr>
          <p:spPr>
            <a:xfrm>
              <a:off x="2495332" y="3021027"/>
              <a:ext cx="1398000" cy="7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id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Peraturan Sektor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A433A7C0-248B-454A-0CDD-56C68546BF8C}"/>
              </a:ext>
            </a:extLst>
          </p:cNvPr>
          <p:cNvSpPr txBox="1"/>
          <p:nvPr/>
        </p:nvSpPr>
        <p:spPr>
          <a:xfrm>
            <a:off x="3114382" y="250619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ibre Franklin Thin"/>
              <a:buNone/>
            </a:pPr>
            <a:r>
              <a:rPr lang="en-ID" sz="3200" b="0" i="0" u="none" strike="noStrike" cap="none" dirty="0" err="1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Aspek</a:t>
            </a:r>
            <a:r>
              <a:rPr lang="en-ID" sz="3200" b="0" i="0" u="none" strike="noStrike" cap="none" dirty="0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Hukum KPBU</a:t>
            </a:r>
          </a:p>
        </p:txBody>
      </p:sp>
      <p:sp>
        <p:nvSpPr>
          <p:cNvPr id="209" name="Google Shape;480;p2">
            <a:extLst>
              <a:ext uri="{FF2B5EF4-FFF2-40B4-BE49-F238E27FC236}">
                <a16:creationId xmlns:a16="http://schemas.microsoft.com/office/drawing/2014/main" id="{70AD4147-89D8-E77B-5B05-FDECFD63DA6F}"/>
              </a:ext>
            </a:extLst>
          </p:cNvPr>
          <p:cNvSpPr/>
          <p:nvPr/>
        </p:nvSpPr>
        <p:spPr>
          <a:xfrm>
            <a:off x="446166" y="4509535"/>
            <a:ext cx="1818561" cy="138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000" tIns="96000" rIns="96000" bIns="96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id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Aspek Hukum Lainnya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0193431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973841-C768-0AEA-2922-A43C82F55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5CE32F-BC4D-4A72-4C90-0B467A1B44DE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1A9A13A-A032-1F73-EA22-153D7B3FE250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72A10-114D-B6F2-2B83-83C96595A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4D685E-5329-F8CE-EE73-8B5AD6D6FBC0}"/>
              </a:ext>
            </a:extLst>
          </p:cNvPr>
          <p:cNvSpPr txBox="1"/>
          <p:nvPr/>
        </p:nvSpPr>
        <p:spPr>
          <a:xfrm>
            <a:off x="1410165" y="937322"/>
            <a:ext cx="93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Tugas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 &amp;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Tanggung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 Jawab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Panitia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 BUP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128E51-06E2-7045-8C09-E63D2FA1422B}"/>
              </a:ext>
            </a:extLst>
          </p:cNvPr>
          <p:cNvGrpSpPr/>
          <p:nvPr/>
        </p:nvGrpSpPr>
        <p:grpSpPr>
          <a:xfrm>
            <a:off x="800101" y="1538587"/>
            <a:ext cx="10862980" cy="4736401"/>
            <a:chOff x="176282" y="1744774"/>
            <a:chExt cx="10862980" cy="473640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5FC610-8E80-5288-F25C-C0690D65602F}"/>
                </a:ext>
              </a:extLst>
            </p:cNvPr>
            <p:cNvGrpSpPr/>
            <p:nvPr/>
          </p:nvGrpSpPr>
          <p:grpSpPr>
            <a:xfrm>
              <a:off x="176282" y="1744774"/>
              <a:ext cx="7240255" cy="4736401"/>
              <a:chOff x="4836462" y="1141137"/>
              <a:chExt cx="7240255" cy="473640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B52EEE-349A-7177-3D07-BB655D24FCB1}"/>
                  </a:ext>
                </a:extLst>
              </p:cNvPr>
              <p:cNvSpPr txBox="1"/>
              <p:nvPr/>
            </p:nvSpPr>
            <p:spPr>
              <a:xfrm>
                <a:off x="4836462" y="1141137"/>
                <a:ext cx="3485027" cy="1149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ct val="125000"/>
                  </a:lnSpc>
                  <a:defRPr sz="1600" spc="300">
                    <a:latin typeface="Sora Light" pitchFamily="2" charset="0"/>
                    <a:cs typeface="Sora Light" pitchFamily="2" charset="0"/>
                  </a:defRPr>
                </a:lvl1pPr>
              </a:lstStyle>
              <a:p>
                <a:r>
                  <a:rPr kumimoji="0" lang="en-US" sz="24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01. </a:t>
                </a:r>
                <a:r>
                  <a:rPr lang="id-ID" dirty="0">
                    <a:solidFill>
                      <a:srgbClr val="0A0A0A"/>
                    </a:solidFill>
                  </a:rPr>
                  <a:t>Melakukan konfirmasi kesiapan proyek KPBU</a:t>
                </a:r>
                <a:endParaRPr lang="en-ID" dirty="0">
                  <a:solidFill>
                    <a:srgbClr val="0A0A0A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19D22A-C9C6-E6E3-38FA-7F991E12686E}"/>
                  </a:ext>
                </a:extLst>
              </p:cNvPr>
              <p:cNvSpPr txBox="1"/>
              <p:nvPr/>
            </p:nvSpPr>
            <p:spPr>
              <a:xfrm>
                <a:off x="4836462" y="2509544"/>
                <a:ext cx="3485027" cy="1801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kumimoji="0" lang="en-US" sz="24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04. </a:t>
                </a:r>
                <a:r>
                  <a:rPr lang="id-ID" sz="1600" spc="300" dirty="0">
                    <a:solidFill>
                      <a:srgbClr val="0A0A0A"/>
                    </a:solidFill>
                    <a:latin typeface="Sora Light" pitchFamily="2" charset="0"/>
                    <a:cs typeface="Sora Light" pitchFamily="2" charset="0"/>
                  </a:rPr>
                  <a:t>Menyusun dan menetapkan dokumen pengadaan beserta setiap perubahannya</a:t>
                </a:r>
                <a:endParaRPr lang="en-ID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D6681E-6078-D71C-1D12-FB7308D42ED8}"/>
                  </a:ext>
                </a:extLst>
              </p:cNvPr>
              <p:cNvSpPr txBox="1"/>
              <p:nvPr/>
            </p:nvSpPr>
            <p:spPr>
              <a:xfrm>
                <a:off x="4836462" y="4112696"/>
                <a:ext cx="3485027" cy="11862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kumimoji="0" lang="en-US" sz="24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07. </a:t>
                </a:r>
                <a:r>
                  <a:rPr lang="id-ID" sz="1600" spc="300" dirty="0">
                    <a:solidFill>
                      <a:srgbClr val="0A0A0A"/>
                    </a:solidFill>
                    <a:latin typeface="Sora Light" pitchFamily="2" charset="0"/>
                    <a:cs typeface="Sora Light" pitchFamily="2" charset="0"/>
                  </a:rPr>
                  <a:t>Mengusulkan pemenang lelang</a:t>
                </a:r>
                <a:endParaRPr lang="en-ID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ED97D3-440E-7C36-28C8-A7D977A3D2A0}"/>
                  </a:ext>
                </a:extLst>
              </p:cNvPr>
              <p:cNvSpPr txBox="1"/>
              <p:nvPr/>
            </p:nvSpPr>
            <p:spPr>
              <a:xfrm>
                <a:off x="8591690" y="1141137"/>
                <a:ext cx="3485027" cy="1149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ct val="125000"/>
                  </a:lnSpc>
                  <a:defRPr sz="1600" spc="300">
                    <a:latin typeface="Sora Light" pitchFamily="2" charset="0"/>
                    <a:cs typeface="Sora Light" pitchFamily="2" charset="0"/>
                  </a:defRPr>
                </a:lvl1pPr>
              </a:lstStyle>
              <a:p>
                <a:r>
                  <a:rPr kumimoji="0" lang="en-US" sz="24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02. </a:t>
                </a:r>
                <a:r>
                  <a:rPr lang="id-ID" dirty="0">
                    <a:solidFill>
                      <a:srgbClr val="0A0A0A"/>
                    </a:solidFill>
                  </a:rPr>
                  <a:t>Menyusun jadwal pengadaan badan usaha pelaksana</a:t>
                </a:r>
                <a:endParaRPr lang="en-ID" dirty="0">
                  <a:solidFill>
                    <a:srgbClr val="0A0A0A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E7AC37-0982-156D-BC73-0862F26ADE42}"/>
                  </a:ext>
                </a:extLst>
              </p:cNvPr>
              <p:cNvSpPr txBox="1"/>
              <p:nvPr/>
            </p:nvSpPr>
            <p:spPr>
              <a:xfrm>
                <a:off x="8591690" y="2509544"/>
                <a:ext cx="3485027" cy="1149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kumimoji="0" lang="en-US" sz="24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05. </a:t>
                </a:r>
                <a:r>
                  <a:rPr lang="id-ID" sz="1600" spc="300" dirty="0">
                    <a:solidFill>
                      <a:srgbClr val="0A0A0A"/>
                    </a:solidFill>
                    <a:latin typeface="Sora Light" pitchFamily="2" charset="0"/>
                    <a:cs typeface="Sora Light" pitchFamily="2" charset="0"/>
                  </a:rPr>
                  <a:t>Melakukan evaluasi kualifikasi peserta pengadaan</a:t>
                </a:r>
                <a:endParaRPr lang="en-ID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01C8C1-E47F-C364-8CBE-E54488E38038}"/>
                  </a:ext>
                </a:extLst>
              </p:cNvPr>
              <p:cNvSpPr txBox="1"/>
              <p:nvPr/>
            </p:nvSpPr>
            <p:spPr>
              <a:xfrm>
                <a:off x="8591690" y="4112696"/>
                <a:ext cx="3485027" cy="1764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kumimoji="0" lang="en-US" sz="24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08. </a:t>
                </a:r>
                <a:r>
                  <a:rPr lang="id-ID" sz="1600" spc="300" dirty="0">
                    <a:solidFill>
                      <a:srgbClr val="0A0A0A"/>
                    </a:solidFill>
                    <a:latin typeface="Sora Light" pitchFamily="2" charset="0"/>
                    <a:cs typeface="Sora Light" pitchFamily="2" charset="0"/>
                  </a:rPr>
                  <a:t>Menyampaikan laporan proses pelaksanaan pengadaan secara berkala kepada PJPK</a:t>
                </a:r>
                <a:endParaRPr lang="en-ID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1F3A82-1EFE-9E3F-5F5A-F7E1286A892B}"/>
                </a:ext>
              </a:extLst>
            </p:cNvPr>
            <p:cNvSpPr txBox="1"/>
            <p:nvPr/>
          </p:nvSpPr>
          <p:spPr>
            <a:xfrm>
              <a:off x="7554235" y="1744774"/>
              <a:ext cx="3485027" cy="11492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1600" spc="300">
                  <a:latin typeface="Sora Light" pitchFamily="2" charset="0"/>
                  <a:cs typeface="Sora Light" pitchFamily="2" charset="0"/>
                </a:defRPr>
              </a:lvl1pPr>
            </a:lstStyle>
            <a:p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03. </a:t>
              </a:r>
              <a:r>
                <a:rPr lang="id-ID" dirty="0">
                  <a:solidFill>
                    <a:srgbClr val="0A0A0A"/>
                  </a:solidFill>
                </a:rPr>
                <a:t>Melakukan penjajakan minat pasar</a:t>
              </a:r>
              <a:endParaRPr lang="en-ID" dirty="0">
                <a:solidFill>
                  <a:srgbClr val="0A0A0A"/>
                </a:solidFill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3106EE-896C-5C01-6850-751E26A2B4E3}"/>
                </a:ext>
              </a:extLst>
            </p:cNvPr>
            <p:cNvSpPr txBox="1"/>
            <p:nvPr/>
          </p:nvSpPr>
          <p:spPr>
            <a:xfrm>
              <a:off x="7554235" y="3113181"/>
              <a:ext cx="3485027" cy="14570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06. </a:t>
              </a:r>
              <a:r>
                <a:rPr lang="id-ID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rPr>
                <a:t>Melakukan evaluasi dokumen penawaran</a:t>
              </a:r>
              <a:endParaRPr lang="en-ID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B1CD3A-CF0A-4B65-B729-7843BC500311}"/>
                </a:ext>
              </a:extLst>
            </p:cNvPr>
            <p:cNvSpPr txBox="1"/>
            <p:nvPr/>
          </p:nvSpPr>
          <p:spPr>
            <a:xfrm>
              <a:off x="7554235" y="4716333"/>
              <a:ext cx="3485027" cy="17648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09. </a:t>
              </a:r>
              <a:r>
                <a:rPr lang="id-ID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rPr>
                <a:t>Membantu PJPK dalam persiapan penandatanganan perjanjian KPBU</a:t>
              </a:r>
              <a:endParaRPr lang="en-ID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230048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CBBABD-6D2C-A28F-76A8-07BC42827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42B7801-4632-C508-2971-DB9C12671120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02260B7-BF29-FDB0-63C3-AC0552664C2C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6CCD7-9FA5-094F-7FDD-89648B9FDD55}"/>
              </a:ext>
            </a:extLst>
          </p:cNvPr>
          <p:cNvSpPr txBox="1"/>
          <p:nvPr/>
        </p:nvSpPr>
        <p:spPr>
          <a:xfrm>
            <a:off x="5068422" y="3152978"/>
            <a:ext cx="1500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pc="300" dirty="0">
                <a:latin typeface="Sora ExtraBold" pitchFamily="2" charset="0"/>
                <a:cs typeface="Sora ExtraBold" pitchFamily="2" charset="0"/>
              </a:rPr>
              <a:t>Badan Usaha</a:t>
            </a:r>
            <a:endParaRPr lang="en-ID" sz="1400" spc="300" dirty="0">
              <a:latin typeface="Sora ExtraBold" pitchFamily="2" charset="0"/>
              <a:cs typeface="Sora ExtraBol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A2F3E8-B730-BBD6-B9E6-73627E047895}"/>
              </a:ext>
            </a:extLst>
          </p:cNvPr>
          <p:cNvSpPr txBox="1"/>
          <p:nvPr/>
        </p:nvSpPr>
        <p:spPr>
          <a:xfrm>
            <a:off x="5335571" y="1609853"/>
            <a:ext cx="6856429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Peserta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Pengadaan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Badan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Penyiapan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dalam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peraturan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ini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adalah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Badan Usaha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7E60A1-E739-A688-D564-C5D9FD737053}"/>
              </a:ext>
            </a:extLst>
          </p:cNvPr>
          <p:cNvSpPr txBox="1"/>
          <p:nvPr/>
        </p:nvSpPr>
        <p:spPr>
          <a:xfrm>
            <a:off x="6669122" y="2574743"/>
            <a:ext cx="5429251" cy="1679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spc="300" dirty="0">
                <a:latin typeface="Sora Light" pitchFamily="2" charset="0"/>
                <a:cs typeface="Sora Light" pitchFamily="2" charset="0"/>
              </a:rPr>
              <a:t>Badan Usaha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dapat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berbentuk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6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Badan Usaha </a:t>
            </a:r>
            <a:r>
              <a:rPr lang="en-US" sz="16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tunggal</a:t>
            </a:r>
            <a:r>
              <a:rPr lang="en-US" sz="1600" b="1" spc="300" dirty="0"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atau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600" b="1" spc="300" dirty="0" err="1">
                <a:highlight>
                  <a:srgbClr val="DEEB3A"/>
                </a:highlight>
                <a:latin typeface="Sora Light" pitchFamily="2" charset="0"/>
                <a:cs typeface="Sora Light" pitchFamily="2" charset="0"/>
              </a:rPr>
              <a:t>Konsorsium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(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dapat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berupa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kerja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sama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ekuitas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,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kerjas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sama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operasi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,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kemitraan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atau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bentuk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kerja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sama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lain)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57DC3-4695-B5A5-FA78-23E266ED07EB}"/>
              </a:ext>
            </a:extLst>
          </p:cNvPr>
          <p:cNvSpPr txBox="1"/>
          <p:nvPr/>
        </p:nvSpPr>
        <p:spPr>
          <a:xfrm>
            <a:off x="5068422" y="5007778"/>
            <a:ext cx="1500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pc="300" dirty="0" err="1">
                <a:latin typeface="Sora ExtraBold" pitchFamily="2" charset="0"/>
                <a:cs typeface="Sora ExtraBold" pitchFamily="2" charset="0"/>
              </a:rPr>
              <a:t>Konsorsium</a:t>
            </a:r>
            <a:endParaRPr lang="en-ID" sz="1400" spc="300" dirty="0">
              <a:latin typeface="Sora ExtraBold" pitchFamily="2" charset="0"/>
              <a:cs typeface="Sora ExtraBol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FD6B7-D83D-E269-1273-9A67D2310EC4}"/>
              </a:ext>
            </a:extLst>
          </p:cNvPr>
          <p:cNvSpPr txBox="1"/>
          <p:nvPr/>
        </p:nvSpPr>
        <p:spPr>
          <a:xfrm>
            <a:off x="6669122" y="4560861"/>
            <a:ext cx="5522878" cy="12016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0"/>
              </a:spcBef>
              <a:defRPr sz="1600" spc="300">
                <a:latin typeface="Sora Light" pitchFamily="2" charset="0"/>
                <a:cs typeface="Sora Light" pitchFamily="2" charset="0"/>
              </a:defRPr>
            </a:lvl1pPr>
          </a:lstStyle>
          <a:p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Badan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konsorsium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</a:t>
            </a:r>
            <a:r>
              <a:rPr lang="en-US" dirty="0" err="1"/>
              <a:t>konsorsium</a:t>
            </a:r>
            <a:r>
              <a:rPr lang="en-US" dirty="0"/>
              <a:t> yang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, </a:t>
            </a:r>
            <a:r>
              <a:rPr lang="en-US" dirty="0" err="1"/>
              <a:t>kewajiban</a:t>
            </a:r>
            <a:r>
              <a:rPr lang="en-US" dirty="0"/>
              <a:t>, dan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masing-masing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konsorsium</a:t>
            </a:r>
            <a:r>
              <a:rPr lang="en-US" dirty="0"/>
              <a:t>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31F16B9-102C-B98A-FFE4-2769B854A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1E2CE3-C078-6C1A-10C1-E475725CB826}"/>
              </a:ext>
            </a:extLst>
          </p:cNvPr>
          <p:cNvGrpSpPr/>
          <p:nvPr/>
        </p:nvGrpSpPr>
        <p:grpSpPr>
          <a:xfrm>
            <a:off x="409075" y="2444087"/>
            <a:ext cx="5885399" cy="1969827"/>
            <a:chOff x="409075" y="2762184"/>
            <a:chExt cx="5885399" cy="196982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15E8C3-A248-4705-A1DB-3EF18D0861D5}"/>
                </a:ext>
              </a:extLst>
            </p:cNvPr>
            <p:cNvSpPr txBox="1"/>
            <p:nvPr/>
          </p:nvSpPr>
          <p:spPr>
            <a:xfrm>
              <a:off x="409075" y="2762184"/>
              <a:ext cx="5885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Peserta</a:t>
              </a:r>
              <a:r>
                <a:rPr kumimoji="0" lang="en-US" sz="2800" u="none" strike="noStrike" kern="1200" cap="none" spc="300" normalizeH="0" baseline="0" noProof="0" dirty="0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 </a:t>
              </a: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Pengadaan</a:t>
              </a:r>
              <a:endParaRPr kumimoji="0" lang="en-US" sz="280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ocogoose Light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FCFC60-D0E7-AF59-5B0E-141DCCA20C23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Badan Usaha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Pelaksana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cogoose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413831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9EBAB8-1C3C-FA91-FB10-ED64BE8AF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805A29B-50C8-E48A-FDCF-93715B196E08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7D5F15-2F53-C172-3DC0-A09E8FB18617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1D2D1-07CE-736D-04B0-D2C408D0CAD5}"/>
              </a:ext>
            </a:extLst>
          </p:cNvPr>
          <p:cNvSpPr txBox="1"/>
          <p:nvPr/>
        </p:nvSpPr>
        <p:spPr>
          <a:xfrm>
            <a:off x="4716453" y="2910048"/>
            <a:ext cx="6768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00">
                <a:latin typeface="Sora ExtraBold" pitchFamily="2" charset="0"/>
                <a:cs typeface="Sora ExtraBold" pitchFamily="2" charset="0"/>
              </a:defRPr>
            </a:lvl1pPr>
          </a:lstStyle>
          <a:p>
            <a:r>
              <a:rPr lang="en-US" spc="300" dirty="0" err="1">
                <a:highlight>
                  <a:srgbClr val="DEEB3A"/>
                </a:highlight>
              </a:rPr>
              <a:t>Penasehat</a:t>
            </a:r>
            <a:r>
              <a:rPr lang="en-US" spc="300" dirty="0">
                <a:highlight>
                  <a:srgbClr val="DEEB3A"/>
                </a:highlight>
              </a:rPr>
              <a:t> Proses </a:t>
            </a:r>
            <a:r>
              <a:rPr lang="en-US" spc="300" dirty="0" err="1">
                <a:highlight>
                  <a:srgbClr val="DEEB3A"/>
                </a:highlight>
              </a:rPr>
              <a:t>menyampaikan</a:t>
            </a:r>
            <a:r>
              <a:rPr lang="en-US" spc="300" dirty="0">
                <a:highlight>
                  <a:srgbClr val="DEEB3A"/>
                </a:highlight>
              </a:rPr>
              <a:t> </a:t>
            </a:r>
            <a:r>
              <a:rPr lang="en-US" spc="300" dirty="0" err="1">
                <a:highlight>
                  <a:srgbClr val="DEEB3A"/>
                </a:highlight>
              </a:rPr>
              <a:t>laporan</a:t>
            </a:r>
            <a:r>
              <a:rPr lang="en-US" spc="300" dirty="0">
                <a:highlight>
                  <a:srgbClr val="DEEB3A"/>
                </a:highlight>
              </a:rPr>
              <a:t> </a:t>
            </a:r>
            <a:r>
              <a:rPr lang="en-US" spc="300" dirty="0" err="1">
                <a:highlight>
                  <a:srgbClr val="DEEB3A"/>
                </a:highlight>
              </a:rPr>
              <a:t>kepada</a:t>
            </a:r>
            <a:r>
              <a:rPr lang="en-US" spc="300" dirty="0">
                <a:highlight>
                  <a:srgbClr val="DEEB3A"/>
                </a:highlight>
              </a:rPr>
              <a:t> PJPK</a:t>
            </a:r>
            <a:endParaRPr lang="en-ID" spc="300" dirty="0">
              <a:highlight>
                <a:srgbClr val="DEEB3A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832E8-900C-5F83-FC4E-981A614D4E59}"/>
              </a:ext>
            </a:extLst>
          </p:cNvPr>
          <p:cNvSpPr txBox="1"/>
          <p:nvPr/>
        </p:nvSpPr>
        <p:spPr>
          <a:xfrm>
            <a:off x="5068422" y="1600854"/>
            <a:ext cx="1500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pc="300" dirty="0" err="1">
                <a:latin typeface="Sora ExtraBold" pitchFamily="2" charset="0"/>
                <a:cs typeface="Sora ExtraBold" pitchFamily="2" charset="0"/>
              </a:rPr>
              <a:t>Tugas</a:t>
            </a:r>
            <a:endParaRPr lang="en-ID" sz="1400" spc="300" dirty="0">
              <a:latin typeface="Sora ExtraBold" pitchFamily="2" charset="0"/>
              <a:cs typeface="Sora Extra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A4176-0BCF-58BC-3A32-AA8F67892398}"/>
              </a:ext>
            </a:extLst>
          </p:cNvPr>
          <p:cNvSpPr txBox="1"/>
          <p:nvPr/>
        </p:nvSpPr>
        <p:spPr>
          <a:xfrm>
            <a:off x="6669122" y="1165269"/>
            <a:ext cx="54292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§"/>
              <a:defRPr sz="1600" spc="300">
                <a:latin typeface="Sora Light" pitchFamily="2" charset="0"/>
                <a:cs typeface="Sora Light" pitchFamily="2" charset="0"/>
              </a:defRPr>
            </a:lvl1pPr>
          </a:lstStyle>
          <a:p>
            <a:r>
              <a:rPr lang="en-US" dirty="0"/>
              <a:t>Menyusun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penasihat</a:t>
            </a:r>
            <a:endParaRPr lang="en-US" dirty="0"/>
          </a:p>
          <a:p>
            <a:r>
              <a:rPr lang="en-US" dirty="0" err="1"/>
              <a:t>Mengikuti</a:t>
            </a:r>
            <a:r>
              <a:rPr lang="en-US" dirty="0"/>
              <a:t> &amp; </a:t>
            </a:r>
            <a:r>
              <a:rPr lang="en-US" dirty="0" err="1"/>
              <a:t>mengealuasi</a:t>
            </a:r>
            <a:r>
              <a:rPr lang="en-US" dirty="0"/>
              <a:t> proses </a:t>
            </a:r>
            <a:r>
              <a:rPr lang="en-US" dirty="0" err="1"/>
              <a:t>pengadaan</a:t>
            </a:r>
            <a:r>
              <a:rPr lang="en-US" dirty="0"/>
              <a:t> dan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</a:p>
          <a:p>
            <a:r>
              <a:rPr lang="en-US" dirty="0" err="1"/>
              <a:t>Meninjau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KPBU yang </a:t>
            </a:r>
            <a:r>
              <a:rPr lang="en-US" dirty="0" err="1"/>
              <a:t>diajukan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68BAA-B783-D551-00C4-5CDD9AD6DAEC}"/>
              </a:ext>
            </a:extLst>
          </p:cNvPr>
          <p:cNvSpPr txBox="1"/>
          <p:nvPr/>
        </p:nvSpPr>
        <p:spPr>
          <a:xfrm>
            <a:off x="5244354" y="4264113"/>
            <a:ext cx="1324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pc="300" dirty="0" err="1">
                <a:latin typeface="Sora ExtraBold" pitchFamily="2" charset="0"/>
                <a:cs typeface="Sora ExtraBold" pitchFamily="2" charset="0"/>
              </a:rPr>
              <a:t>Laporan</a:t>
            </a:r>
            <a:r>
              <a:rPr lang="en-US" sz="1400" spc="300" dirty="0">
                <a:latin typeface="Sora ExtraBold" pitchFamily="2" charset="0"/>
                <a:cs typeface="Sora ExtraBold" pitchFamily="2" charset="0"/>
              </a:rPr>
              <a:t> </a:t>
            </a:r>
            <a:r>
              <a:rPr lang="en-US" sz="1400" spc="300" dirty="0" err="1">
                <a:latin typeface="Sora ExtraBold" pitchFamily="2" charset="0"/>
                <a:cs typeface="Sora ExtraBold" pitchFamily="2" charset="0"/>
              </a:rPr>
              <a:t>kepada</a:t>
            </a:r>
            <a:r>
              <a:rPr lang="en-US" sz="1400" spc="300" dirty="0">
                <a:latin typeface="Sora ExtraBold" pitchFamily="2" charset="0"/>
                <a:cs typeface="Sora ExtraBold" pitchFamily="2" charset="0"/>
              </a:rPr>
              <a:t> PJPK </a:t>
            </a:r>
            <a:endParaRPr lang="en-ID" sz="1400" spc="300" dirty="0">
              <a:latin typeface="Sora ExtraBold" pitchFamily="2" charset="0"/>
              <a:cs typeface="Sora ExtraBol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E1746A-3D3A-CCD9-AC7B-34A26537138D}"/>
              </a:ext>
            </a:extLst>
          </p:cNvPr>
          <p:cNvSpPr txBox="1"/>
          <p:nvPr/>
        </p:nvSpPr>
        <p:spPr>
          <a:xfrm>
            <a:off x="6669122" y="3356173"/>
            <a:ext cx="55228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§"/>
              <a:defRPr sz="1600" spc="300">
                <a:latin typeface="Sora Light" pitchFamily="2" charset="0"/>
                <a:cs typeface="Sora Light" pitchFamily="2" charset="0"/>
              </a:defRPr>
            </a:lvl1pPr>
          </a:lstStyle>
          <a:p>
            <a:r>
              <a:rPr lang="id-ID" dirty="0"/>
              <a:t>Informasi proyek KPBU</a:t>
            </a:r>
            <a:endParaRPr lang="en-ID" dirty="0"/>
          </a:p>
          <a:p>
            <a:r>
              <a:rPr lang="id-ID" dirty="0"/>
              <a:t>Identifikasi risiko </a:t>
            </a:r>
            <a:endParaRPr lang="en-US" dirty="0"/>
          </a:p>
          <a:p>
            <a:r>
              <a:rPr lang="id-ID" dirty="0"/>
              <a:t>Rekomendasi pelaksanaan proses pengadaan KPB</a:t>
            </a:r>
            <a:r>
              <a:rPr lang="en-US" dirty="0"/>
              <a:t>U</a:t>
            </a:r>
            <a:endParaRPr lang="en-ID" dirty="0"/>
          </a:p>
          <a:p>
            <a:r>
              <a:rPr lang="id-ID" dirty="0"/>
              <a:t>Informasi yang memuat pelaksanaan dari setiap tahapan KPBU terhadap kesesuaian dengan dokumen rencana penasihat proses</a:t>
            </a:r>
            <a:endParaRPr lang="en-ID" dirty="0"/>
          </a:p>
          <a:p>
            <a:r>
              <a:rPr lang="id-ID" dirty="0"/>
              <a:t>Kesimpulan pelaksanaan proses pengadaan KPBU</a:t>
            </a:r>
            <a:endParaRPr lang="en-ID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6698186-3B2D-9254-BB73-4EAFAD029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6F8FCE9-8590-2C37-7DB5-A51EDB7A2AB2}"/>
              </a:ext>
            </a:extLst>
          </p:cNvPr>
          <p:cNvGrpSpPr/>
          <p:nvPr/>
        </p:nvGrpSpPr>
        <p:grpSpPr>
          <a:xfrm>
            <a:off x="409075" y="2444087"/>
            <a:ext cx="5885399" cy="1292718"/>
            <a:chOff x="409075" y="2762184"/>
            <a:chExt cx="5885399" cy="12927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2AAD80-9EEC-7832-3FD0-CC751C547636}"/>
                </a:ext>
              </a:extLst>
            </p:cNvPr>
            <p:cNvSpPr txBox="1"/>
            <p:nvPr/>
          </p:nvSpPr>
          <p:spPr>
            <a:xfrm>
              <a:off x="409075" y="2762184"/>
              <a:ext cx="5885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pc="300" dirty="0" err="1">
                  <a:latin typeface="Cocogoose Light" panose="02000000000000000000" pitchFamily="2" charset="0"/>
                </a:rPr>
                <a:t>Penasihat</a:t>
              </a:r>
              <a:r>
                <a:rPr lang="en-US" sz="2800" spc="300" dirty="0">
                  <a:latin typeface="Cocogoose Light" panose="02000000000000000000" pitchFamily="2" charset="0"/>
                </a:rPr>
                <a:t> </a:t>
              </a:r>
              <a:r>
                <a:rPr lang="id-ID" sz="2800" spc="300" dirty="0">
                  <a:latin typeface="Cocogoose Light" panose="02000000000000000000" pitchFamily="2" charset="0"/>
                </a:rPr>
                <a:t>Proses</a:t>
              </a:r>
              <a:endParaRPr kumimoji="0" lang="en-US" sz="280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ocogoose Light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639580-3786-D58F-24C7-FE60C02FE5C2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4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Pengadaan BUP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cogoose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681445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0C9C31-3CFE-3CBF-7FA9-90AB2BD0D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DCA839D-45E8-080E-F302-F510E2E7AA32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613C8BB-2149-9A72-2BC3-E371E5EBC5A3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7537C-7668-F6C4-43B8-91F8A101B52B}"/>
              </a:ext>
            </a:extLst>
          </p:cNvPr>
          <p:cNvGrpSpPr/>
          <p:nvPr/>
        </p:nvGrpSpPr>
        <p:grpSpPr>
          <a:xfrm>
            <a:off x="409075" y="2458791"/>
            <a:ext cx="4624611" cy="2293677"/>
            <a:chOff x="409075" y="2438334"/>
            <a:chExt cx="4624611" cy="22936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2043F6-D6C4-83DF-8798-F642EAB35BB1}"/>
                </a:ext>
              </a:extLst>
            </p:cNvPr>
            <p:cNvSpPr txBox="1"/>
            <p:nvPr/>
          </p:nvSpPr>
          <p:spPr>
            <a:xfrm>
              <a:off x="409075" y="2438334"/>
              <a:ext cx="45248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Tahapan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Pengadaan</a:t>
              </a:r>
              <a:endPara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D0E0CC-9C39-1756-6A22-C16B6FCC65EE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Badan Usaha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Pelaksana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BC0D11-7AE7-16C7-B9DA-FCE635C4E8C7}"/>
              </a:ext>
            </a:extLst>
          </p:cNvPr>
          <p:cNvGrpSpPr/>
          <p:nvPr/>
        </p:nvGrpSpPr>
        <p:grpSpPr>
          <a:xfrm>
            <a:off x="4947682" y="1201361"/>
            <a:ext cx="6975378" cy="3482943"/>
            <a:chOff x="4947682" y="1129643"/>
            <a:chExt cx="6975378" cy="348294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786339-1A29-6227-D72B-092026CA6FD5}"/>
                </a:ext>
              </a:extLst>
            </p:cNvPr>
            <p:cNvGrpSpPr/>
            <p:nvPr/>
          </p:nvGrpSpPr>
          <p:grpSpPr>
            <a:xfrm>
              <a:off x="4947682" y="1129643"/>
              <a:ext cx="6975378" cy="1492601"/>
              <a:chOff x="4788190" y="1810129"/>
              <a:chExt cx="7158315" cy="149260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B86501E-0755-E6D9-12CB-C39C113DD1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8190" y="1854051"/>
                <a:ext cx="0" cy="1448679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02697FB-3CF0-A135-7C36-057D8E1462E0}"/>
                  </a:ext>
                </a:extLst>
              </p:cNvPr>
              <p:cNvGrpSpPr/>
              <p:nvPr/>
            </p:nvGrpSpPr>
            <p:grpSpPr>
              <a:xfrm>
                <a:off x="4968945" y="1810129"/>
                <a:ext cx="3505199" cy="1448679"/>
                <a:chOff x="5351721" y="1906709"/>
                <a:chExt cx="3901319" cy="1448679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091CF41-DB67-FE99-5EA8-77906403572C}"/>
                    </a:ext>
                  </a:extLst>
                </p:cNvPr>
                <p:cNvSpPr txBox="1"/>
                <p:nvPr/>
              </p:nvSpPr>
              <p:spPr>
                <a:xfrm>
                  <a:off x="5351721" y="1906709"/>
                  <a:ext cx="127058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>
                      <a:latin typeface="Sora SemiBold" pitchFamily="2" charset="0"/>
                      <a:cs typeface="Sora SemiBold" pitchFamily="2" charset="0"/>
                    </a:rPr>
                    <a:t>01. </a:t>
                  </a:r>
                  <a:endParaRPr lang="en-ID" sz="4000" dirty="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643853-BBE6-73C9-2FB3-A0B2EC9C1E8F}"/>
                    </a:ext>
                  </a:extLst>
                </p:cNvPr>
                <p:cNvSpPr txBox="1"/>
                <p:nvPr/>
              </p:nvSpPr>
              <p:spPr>
                <a:xfrm>
                  <a:off x="5351721" y="2560042"/>
                  <a:ext cx="3901319" cy="795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600" spc="300" dirty="0" err="1">
                      <a:latin typeface="Sora Light" pitchFamily="2" charset="0"/>
                      <a:cs typeface="Sora Light" pitchFamily="2" charset="0"/>
                    </a:rPr>
                    <a:t>Persiapan</a:t>
                  </a:r>
                  <a:r>
                    <a:rPr lang="en-US" sz="1600" spc="300" dirty="0">
                      <a:latin typeface="Sora Light" pitchFamily="2" charset="0"/>
                      <a:cs typeface="Sora Light" pitchFamily="2" charset="0"/>
                    </a:rPr>
                    <a:t> </a:t>
                  </a:r>
                  <a:r>
                    <a:rPr lang="id-ID" sz="1600" spc="300" dirty="0">
                      <a:latin typeface="Sora Light" pitchFamily="2" charset="0"/>
                      <a:cs typeface="Sora Light" pitchFamily="2" charset="0"/>
                    </a:rPr>
                    <a:t>Pe</a:t>
                  </a:r>
                  <a:r>
                    <a:rPr lang="en-US" sz="1600" spc="300" dirty="0" err="1">
                      <a:latin typeface="Sora Light" pitchFamily="2" charset="0"/>
                      <a:cs typeface="Sora Light" pitchFamily="2" charset="0"/>
                    </a:rPr>
                    <a:t>ngadaan</a:t>
                  </a:r>
                  <a:r>
                    <a:rPr lang="en-US" sz="1600" spc="300" dirty="0">
                      <a:latin typeface="Sora Light" pitchFamily="2" charset="0"/>
                      <a:cs typeface="Sora Light" pitchFamily="2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600" spc="300" dirty="0">
                      <a:latin typeface="Sora Light" pitchFamily="2" charset="0"/>
                      <a:cs typeface="Sora Light" pitchFamily="2" charset="0"/>
                    </a:rPr>
                    <a:t>Badan </a:t>
                  </a:r>
                  <a:r>
                    <a:rPr lang="en-US" sz="1600" spc="300" dirty="0" err="1">
                      <a:latin typeface="Sora Light" pitchFamily="2" charset="0"/>
                      <a:cs typeface="Sora Light" pitchFamily="2" charset="0"/>
                    </a:rPr>
                    <a:t>Pelaksana</a:t>
                  </a:r>
                  <a:r>
                    <a:rPr lang="en-US" sz="1600" spc="300" dirty="0">
                      <a:latin typeface="Sora Light" pitchFamily="2" charset="0"/>
                      <a:cs typeface="Sora Light" pitchFamily="2" charset="0"/>
                    </a:rPr>
                    <a:t> </a:t>
                  </a:r>
                  <a:endParaRPr lang="en-ID" sz="1600" spc="300" dirty="0">
                    <a:latin typeface="Sora Light" pitchFamily="2" charset="0"/>
                    <a:cs typeface="Sora Light" pitchFamily="2" charset="0"/>
                  </a:endParaRPr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B49102C-B07C-3C76-8ABE-7D38C16719A9}"/>
                  </a:ext>
                </a:extLst>
              </p:cNvPr>
              <p:cNvGrpSpPr/>
              <p:nvPr/>
            </p:nvGrpSpPr>
            <p:grpSpPr>
              <a:xfrm>
                <a:off x="8260551" y="1810129"/>
                <a:ext cx="1322335" cy="1492601"/>
                <a:chOff x="8260551" y="2660739"/>
                <a:chExt cx="1322335" cy="1492601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82F23EC2-BDD3-EAD3-7796-D173025CD0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60551" y="2704661"/>
                  <a:ext cx="0" cy="1448679"/>
                </a:xfrm>
                <a:prstGeom prst="line">
                  <a:avLst/>
                </a:prstGeom>
                <a:ln>
                  <a:solidFill>
                    <a:srgbClr val="CE152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D5E319A-EE45-E225-C31D-8495C755DF5A}"/>
                    </a:ext>
                  </a:extLst>
                </p:cNvPr>
                <p:cNvSpPr txBox="1"/>
                <p:nvPr/>
              </p:nvSpPr>
              <p:spPr>
                <a:xfrm>
                  <a:off x="8441306" y="2660739"/>
                  <a:ext cx="114158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>
                      <a:latin typeface="Sora SemiBold" pitchFamily="2" charset="0"/>
                      <a:cs typeface="Sora SemiBold" pitchFamily="2" charset="0"/>
                    </a:rPr>
                    <a:t>02. </a:t>
                  </a:r>
                  <a:endParaRPr lang="en-ID" sz="4000" dirty="0"/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ACB369-A405-1C20-36E0-0A2F5393C310}"/>
                  </a:ext>
                </a:extLst>
              </p:cNvPr>
              <p:cNvSpPr txBox="1"/>
              <p:nvPr/>
            </p:nvSpPr>
            <p:spPr>
              <a:xfrm>
                <a:off x="8441306" y="2463462"/>
                <a:ext cx="3505199" cy="795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Pelaksanaan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id-ID" sz="1600" spc="300" dirty="0">
                    <a:latin typeface="Sora Light" pitchFamily="2" charset="0"/>
                    <a:cs typeface="Sora Light" pitchFamily="2" charset="0"/>
                  </a:rPr>
                  <a:t>Pe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ngadaan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Badan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Pelaksana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endParaRPr lang="en-ID" sz="1600" spc="300" dirty="0">
                  <a:latin typeface="Sora Light" pitchFamily="2" charset="0"/>
                  <a:cs typeface="Sora Light" pitchFamily="2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221305B-54E0-0201-285B-29CE5282FFA9}"/>
                </a:ext>
              </a:extLst>
            </p:cNvPr>
            <p:cNvGrpSpPr/>
            <p:nvPr/>
          </p:nvGrpSpPr>
          <p:grpSpPr>
            <a:xfrm>
              <a:off x="6670162" y="3119985"/>
              <a:ext cx="4196311" cy="1492601"/>
              <a:chOff x="6670162" y="3119985"/>
              <a:chExt cx="4196311" cy="1492601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5E0A19C3-1DDE-478F-F6A1-1A4FFEE1F7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0162" y="3163907"/>
                <a:ext cx="0" cy="1448679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B7BC510-352A-C2C4-1EF4-BFABD4C9E4EE}"/>
                  </a:ext>
                </a:extLst>
              </p:cNvPr>
              <p:cNvGrpSpPr/>
              <p:nvPr/>
            </p:nvGrpSpPr>
            <p:grpSpPr>
              <a:xfrm>
                <a:off x="6774238" y="3119985"/>
                <a:ext cx="4092235" cy="1448679"/>
                <a:chOff x="5351721" y="1906709"/>
                <a:chExt cx="4554696" cy="1448679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AC4FE49-D4E5-09EC-EAEA-B7B05022E4BA}"/>
                    </a:ext>
                  </a:extLst>
                </p:cNvPr>
                <p:cNvSpPr txBox="1"/>
                <p:nvPr/>
              </p:nvSpPr>
              <p:spPr>
                <a:xfrm>
                  <a:off x="5351721" y="1906709"/>
                  <a:ext cx="127058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>
                      <a:latin typeface="Sora SemiBold" pitchFamily="2" charset="0"/>
                      <a:cs typeface="Sora SemiBold" pitchFamily="2" charset="0"/>
                    </a:rPr>
                    <a:t>03. </a:t>
                  </a:r>
                  <a:endParaRPr lang="en-ID" sz="4000" dirty="0"/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9D10AB6-BE42-21CD-4819-2A536665E831}"/>
                    </a:ext>
                  </a:extLst>
                </p:cNvPr>
                <p:cNvSpPr txBox="1"/>
                <p:nvPr/>
              </p:nvSpPr>
              <p:spPr>
                <a:xfrm>
                  <a:off x="5351721" y="2560042"/>
                  <a:ext cx="4554696" cy="795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lnSpc>
                      <a:spcPct val="150000"/>
                    </a:lnSpc>
                    <a:defRPr sz="1600" spc="300">
                      <a:latin typeface="Sora Light" pitchFamily="2" charset="0"/>
                      <a:cs typeface="Sora Light" pitchFamily="2" charset="0"/>
                    </a:defRPr>
                  </a:lvl1pPr>
                </a:lstStyle>
                <a:p>
                  <a:r>
                    <a:rPr lang="en-ID" dirty="0" err="1"/>
                    <a:t>Persiapan</a:t>
                  </a:r>
                  <a:r>
                    <a:rPr lang="en-ID" dirty="0"/>
                    <a:t> </a:t>
                  </a:r>
                  <a:r>
                    <a:rPr lang="en-ID" dirty="0" err="1"/>
                    <a:t>Penandatanganan</a:t>
                  </a:r>
                  <a:r>
                    <a:rPr lang="en-ID" dirty="0"/>
                    <a:t> </a:t>
                  </a:r>
                  <a:r>
                    <a:rPr lang="en-ID" dirty="0" err="1"/>
                    <a:t>Perjanjian</a:t>
                  </a:r>
                  <a:r>
                    <a:rPr lang="en-ID" dirty="0"/>
                    <a:t> KPBU </a:t>
                  </a:r>
                </a:p>
              </p:txBody>
            </p:sp>
          </p:grpSp>
        </p:grpSp>
      </p:grpSp>
      <p:pic>
        <p:nvPicPr>
          <p:cNvPr id="18" name="Picture 2">
            <a:hlinkClick r:id="" action="ppaction://noaction"/>
            <a:extLst>
              <a:ext uri="{FF2B5EF4-FFF2-40B4-BE49-F238E27FC236}">
                <a16:creationId xmlns:a16="http://schemas.microsoft.com/office/drawing/2014/main" id="{3D0277FE-F871-0752-E654-5912B4C1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9876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E02DE-1EF2-6EBF-EC35-5B26786BC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106A95-2999-89CC-0CDF-1E3AC4400F55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A2053EF-7844-2CD5-BBB9-69F58FBFC39E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23548A-E3A4-0FF6-C133-D2832F4EDEEF}"/>
              </a:ext>
            </a:extLst>
          </p:cNvPr>
          <p:cNvGrpSpPr/>
          <p:nvPr/>
        </p:nvGrpSpPr>
        <p:grpSpPr>
          <a:xfrm>
            <a:off x="409075" y="2401641"/>
            <a:ext cx="4624611" cy="2350827"/>
            <a:chOff x="409075" y="2381184"/>
            <a:chExt cx="4624611" cy="23508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924662-DDC2-E801-4D4C-C0AA9FE463C6}"/>
                </a:ext>
              </a:extLst>
            </p:cNvPr>
            <p:cNvSpPr txBox="1"/>
            <p:nvPr/>
          </p:nvSpPr>
          <p:spPr>
            <a:xfrm>
              <a:off x="409075" y="2381184"/>
              <a:ext cx="45248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Persiapan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Pengadaan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E10A1C-01E1-E76C-9DE0-CD28208BEBAD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Badan Usaha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Pelaksana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4449F6-F232-4480-C916-1CB70EDF665B}"/>
              </a:ext>
            </a:extLst>
          </p:cNvPr>
          <p:cNvGrpSpPr/>
          <p:nvPr/>
        </p:nvGrpSpPr>
        <p:grpSpPr>
          <a:xfrm>
            <a:off x="5017224" y="1220657"/>
            <a:ext cx="6969072" cy="4416687"/>
            <a:chOff x="4836463" y="1141137"/>
            <a:chExt cx="6969072" cy="44166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D78C30-2531-6C1A-0158-1773484B7F72}"/>
                </a:ext>
              </a:extLst>
            </p:cNvPr>
            <p:cNvSpPr txBox="1"/>
            <p:nvPr/>
          </p:nvSpPr>
          <p:spPr>
            <a:xfrm>
              <a:off x="4836463" y="1141137"/>
              <a:ext cx="3213844" cy="841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1600" spc="300">
                  <a:latin typeface="Sora Light" pitchFamily="2" charset="0"/>
                  <a:cs typeface="Sora Light" pitchFamily="2" charset="0"/>
                </a:defRPr>
              </a:lvl1pPr>
            </a:lstStyle>
            <a:p>
              <a:r>
                <a:rPr lang="en-US" sz="2400" dirty="0">
                  <a:latin typeface="Sora SemiBold" pitchFamily="2" charset="0"/>
                  <a:cs typeface="Sora SemiBold" pitchFamily="2" charset="0"/>
                </a:rPr>
                <a:t>01.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Konfirmasi kesiapan proyek KPBU</a:t>
              </a:r>
              <a:endParaRPr lang="en-ID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990C50-F1B0-A262-5FBA-D9D7A3E55B4A}"/>
                </a:ext>
              </a:extLst>
            </p:cNvPr>
            <p:cNvSpPr txBox="1"/>
            <p:nvPr/>
          </p:nvSpPr>
          <p:spPr>
            <a:xfrm>
              <a:off x="4836463" y="2769521"/>
              <a:ext cx="3213844" cy="14564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400" spc="300" dirty="0">
                  <a:latin typeface="Sora SemiBold" pitchFamily="2" charset="0"/>
                  <a:cs typeface="Sora SemiBold" pitchFamily="2" charset="0"/>
                </a:rPr>
                <a:t>03.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Penyusunan jadwal pengadaan badan usaha pelaksana</a:t>
              </a:r>
              <a:endParaRPr lang="en-ID" sz="16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4FD1EC-1EFE-0564-8BD0-6DF7891AC347}"/>
                </a:ext>
              </a:extLst>
            </p:cNvPr>
            <p:cNvSpPr txBox="1"/>
            <p:nvPr/>
          </p:nvSpPr>
          <p:spPr>
            <a:xfrm>
              <a:off x="4836463" y="4408535"/>
              <a:ext cx="3213844" cy="11487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400" spc="300" dirty="0">
                  <a:latin typeface="Sora SemiBold" pitchFamily="2" charset="0"/>
                  <a:cs typeface="Sora SemiBold" pitchFamily="2" charset="0"/>
                </a:rPr>
                <a:t>05.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Penyusunan dan penetapan dokumen pengadaan</a:t>
              </a:r>
              <a:endParaRPr lang="en-ID" sz="1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2F22F4-4BC9-B2F0-1FC7-4550BE2FD742}"/>
                </a:ext>
              </a:extLst>
            </p:cNvPr>
            <p:cNvSpPr txBox="1"/>
            <p:nvPr/>
          </p:nvSpPr>
          <p:spPr>
            <a:xfrm>
              <a:off x="8591691" y="1141137"/>
              <a:ext cx="3213844" cy="14570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1600" spc="300">
                  <a:latin typeface="Sora Light" pitchFamily="2" charset="0"/>
                  <a:cs typeface="Sora Light" pitchFamily="2" charset="0"/>
                </a:defRPr>
              </a:lvl1pPr>
            </a:lstStyle>
            <a:p>
              <a:r>
                <a:rPr lang="en-US" sz="2400" dirty="0">
                  <a:latin typeface="Sora SemiBold" pitchFamily="2" charset="0"/>
                  <a:cs typeface="Sora SemiBold" pitchFamily="2" charset="0"/>
                </a:rPr>
                <a:t>02.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Penerbitan pemberitahuan informasi awal, jika diperlukan</a:t>
              </a:r>
              <a:endParaRPr lang="en-ID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122B07-3E5B-898D-E2B9-6CB5BAA046F2}"/>
                </a:ext>
              </a:extLst>
            </p:cNvPr>
            <p:cNvSpPr txBox="1"/>
            <p:nvPr/>
          </p:nvSpPr>
          <p:spPr>
            <a:xfrm>
              <a:off x="8591691" y="2769521"/>
              <a:ext cx="3213844" cy="11487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400" spc="300" dirty="0">
                  <a:latin typeface="Sora SemiBold" pitchFamily="2" charset="0"/>
                  <a:cs typeface="Sora SemiBold" pitchFamily="2" charset="0"/>
                </a:rPr>
                <a:t>04.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Penyusunan dan penayangan pengumuman</a:t>
              </a:r>
              <a:endParaRPr lang="en-ID" sz="16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CF904B-51BF-A6AF-CFD1-0A61A1E54F39}"/>
                </a:ext>
              </a:extLst>
            </p:cNvPr>
            <p:cNvSpPr txBox="1"/>
            <p:nvPr/>
          </p:nvSpPr>
          <p:spPr>
            <a:xfrm>
              <a:off x="8591691" y="4408535"/>
              <a:ext cx="3213844" cy="11492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400" spc="300" dirty="0">
                  <a:latin typeface="Sora SemiBold" pitchFamily="2" charset="0"/>
                  <a:cs typeface="Sora SemiBold" pitchFamily="2" charset="0"/>
                </a:rPr>
                <a:t>06.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Pengelolaan ruangan data dan informasi</a:t>
              </a:r>
              <a:endParaRPr lang="en-US" sz="1600" spc="300" dirty="0">
                <a:latin typeface="Sora Light" pitchFamily="2" charset="0"/>
                <a:cs typeface="Sora Light" pitchFamily="2" charset="0"/>
              </a:endParaRPr>
            </a:p>
          </p:txBody>
        </p:sp>
      </p:grpSp>
      <p:pic>
        <p:nvPicPr>
          <p:cNvPr id="2" name="Picture 2">
            <a:hlinkClick r:id="" action="ppaction://noaction"/>
            <a:extLst>
              <a:ext uri="{FF2B5EF4-FFF2-40B4-BE49-F238E27FC236}">
                <a16:creationId xmlns:a16="http://schemas.microsoft.com/office/drawing/2014/main" id="{8405A28D-20CD-B749-821C-DEDBEBE84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64847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0AA675-1ECC-915B-7BEB-929ED0CA7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33CA989-6DF9-6AB8-7C42-5392DE5C2B67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1FDBE7C-8A1E-EB19-33AD-F5DE27BCDB47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EC81E5-D157-5282-B4DE-358E958A2959}"/>
              </a:ext>
            </a:extLst>
          </p:cNvPr>
          <p:cNvGrpSpPr/>
          <p:nvPr/>
        </p:nvGrpSpPr>
        <p:grpSpPr>
          <a:xfrm>
            <a:off x="409075" y="2253587"/>
            <a:ext cx="4624611" cy="2350827"/>
            <a:chOff x="409075" y="2381184"/>
            <a:chExt cx="4624611" cy="23508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DC23D2-59D0-E4AF-3C6B-95D9CB33F94D}"/>
                </a:ext>
              </a:extLst>
            </p:cNvPr>
            <p:cNvSpPr txBox="1"/>
            <p:nvPr/>
          </p:nvSpPr>
          <p:spPr>
            <a:xfrm>
              <a:off x="409075" y="2381184"/>
              <a:ext cx="45248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Pelaksaan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Pengadaan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AA297F-9ACF-A8C2-18C1-D5DDF3B25C27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Badan Usaha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Pelaksana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9D59A7A-BFA6-DE57-F1A7-21F7FE906B0C}"/>
              </a:ext>
            </a:extLst>
          </p:cNvPr>
          <p:cNvSpPr txBox="1"/>
          <p:nvPr/>
        </p:nvSpPr>
        <p:spPr>
          <a:xfrm>
            <a:off x="5144306" y="4604414"/>
            <a:ext cx="6550386" cy="995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ID" sz="1600" spc="300" dirty="0" err="1">
                <a:latin typeface="Sora Light" pitchFamily="2" charset="0"/>
                <a:cs typeface="Sora Light" pitchFamily="2" charset="0"/>
              </a:rPr>
              <a:t>Pelaksanaan</a:t>
            </a:r>
            <a:r>
              <a:rPr lang="en-ID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ID" sz="1600" spc="300" dirty="0" err="1">
                <a:latin typeface="Sora Light" pitchFamily="2" charset="0"/>
                <a:cs typeface="Sora Light" pitchFamily="2" charset="0"/>
              </a:rPr>
              <a:t>Pelelangan</a:t>
            </a:r>
            <a:r>
              <a:rPr lang="en-ID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ID" sz="1600" spc="300" dirty="0" err="1">
                <a:latin typeface="Sora Light" pitchFamily="2" charset="0"/>
                <a:cs typeface="Sora Light" pitchFamily="2" charset="0"/>
              </a:rPr>
              <a:t>atau</a:t>
            </a:r>
            <a:r>
              <a:rPr lang="en-ID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ID" sz="1600" spc="300" dirty="0" err="1">
                <a:latin typeface="Sora Light" pitchFamily="2" charset="0"/>
                <a:cs typeface="Sora Light" pitchFamily="2" charset="0"/>
              </a:rPr>
              <a:t>Penunjukan</a:t>
            </a:r>
            <a:r>
              <a:rPr lang="en-ID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ID" sz="1600" spc="300" dirty="0" err="1">
                <a:latin typeface="Sora Light" pitchFamily="2" charset="0"/>
                <a:cs typeface="Sora Light" pitchFamily="2" charset="0"/>
              </a:rPr>
              <a:t>Langsung</a:t>
            </a:r>
            <a:r>
              <a:rPr lang="en-ID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dilakukan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melalui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Prakualifikasi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(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dapat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dilakukan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melalui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Panel Badan Usaha)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578FD2-F350-DF42-8E57-9B19CE5AD3A3}"/>
              </a:ext>
            </a:extLst>
          </p:cNvPr>
          <p:cNvGrpSpPr/>
          <p:nvPr/>
        </p:nvGrpSpPr>
        <p:grpSpPr>
          <a:xfrm>
            <a:off x="6096000" y="1752681"/>
            <a:ext cx="3573896" cy="2386805"/>
            <a:chOff x="6307793" y="1122157"/>
            <a:chExt cx="3573896" cy="238680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41264ED-8439-2820-F547-05A41EF64DB7}"/>
                </a:ext>
              </a:extLst>
            </p:cNvPr>
            <p:cNvCxnSpPr>
              <a:cxnSpLocks/>
            </p:cNvCxnSpPr>
            <p:nvPr/>
          </p:nvCxnSpPr>
          <p:spPr>
            <a:xfrm>
              <a:off x="6307793" y="1166079"/>
              <a:ext cx="0" cy="989259"/>
            </a:xfrm>
            <a:prstGeom prst="line">
              <a:avLst/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D9B930A-C8D2-40AE-CF07-5FE280872083}"/>
                </a:ext>
              </a:extLst>
            </p:cNvPr>
            <p:cNvGrpSpPr/>
            <p:nvPr/>
          </p:nvGrpSpPr>
          <p:grpSpPr>
            <a:xfrm>
              <a:off x="6488548" y="1122157"/>
              <a:ext cx="3393141" cy="1033181"/>
              <a:chOff x="5351721" y="1906709"/>
              <a:chExt cx="3901319" cy="103318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1B3B30-EF93-47C9-158D-E24EBF00D69C}"/>
                  </a:ext>
                </a:extLst>
              </p:cNvPr>
              <p:cNvSpPr txBox="1"/>
              <p:nvPr/>
            </p:nvSpPr>
            <p:spPr>
              <a:xfrm>
                <a:off x="5351721" y="1906709"/>
                <a:ext cx="127058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Sora SemiBold" pitchFamily="2" charset="0"/>
                    <a:cs typeface="Sora SemiBold" pitchFamily="2" charset="0"/>
                  </a:rPr>
                  <a:t>01. </a:t>
                </a:r>
                <a:endParaRPr lang="en-ID" sz="40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E3C20B-21D9-CDB6-9E32-06351A9CE9ED}"/>
                  </a:ext>
                </a:extLst>
              </p:cNvPr>
              <p:cNvSpPr txBox="1"/>
              <p:nvPr/>
            </p:nvSpPr>
            <p:spPr>
              <a:xfrm>
                <a:off x="5351721" y="2560042"/>
                <a:ext cx="3901319" cy="379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just">
                  <a:lnSpc>
                    <a:spcPct val="125000"/>
                  </a:lnSpc>
                  <a:spcAft>
                    <a:spcPts val="1000"/>
                  </a:spcAft>
                </a:pP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Pelelangan</a:t>
                </a:r>
                <a:r>
                  <a:rPr lang="id-ID" sz="1600" spc="300" dirty="0">
                    <a:latin typeface="Sora Light" pitchFamily="2" charset="0"/>
                    <a:cs typeface="Sora Light" pitchFamily="2" charset="0"/>
                  </a:rPr>
                  <a:t>; atau</a:t>
                </a:r>
                <a:endParaRPr lang="en-ID" sz="1600" spc="300" dirty="0">
                  <a:latin typeface="Sora Light" pitchFamily="2" charset="0"/>
                  <a:cs typeface="Sora Light" pitchFamily="2" charset="0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D9DE4BF-DCE5-0BC7-A631-E7D2ECE1C214}"/>
                </a:ext>
              </a:extLst>
            </p:cNvPr>
            <p:cNvCxnSpPr>
              <a:cxnSpLocks/>
            </p:cNvCxnSpPr>
            <p:nvPr/>
          </p:nvCxnSpPr>
          <p:spPr>
            <a:xfrm>
              <a:off x="6307793" y="2519703"/>
              <a:ext cx="0" cy="989259"/>
            </a:xfrm>
            <a:prstGeom prst="line">
              <a:avLst/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AD0CB82-72EC-3A5E-F922-B40171CABA39}"/>
                </a:ext>
              </a:extLst>
            </p:cNvPr>
            <p:cNvGrpSpPr/>
            <p:nvPr/>
          </p:nvGrpSpPr>
          <p:grpSpPr>
            <a:xfrm>
              <a:off x="6488548" y="2475781"/>
              <a:ext cx="3393141" cy="1033181"/>
              <a:chOff x="5351721" y="1906709"/>
              <a:chExt cx="3901319" cy="1033181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B0F61A-9574-AA4D-0126-25BED4E46DA0}"/>
                  </a:ext>
                </a:extLst>
              </p:cNvPr>
              <p:cNvSpPr txBox="1"/>
              <p:nvPr/>
            </p:nvSpPr>
            <p:spPr>
              <a:xfrm>
                <a:off x="5351721" y="1906709"/>
                <a:ext cx="127058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Sora SemiBold" pitchFamily="2" charset="0"/>
                    <a:cs typeface="Sora SemiBold" pitchFamily="2" charset="0"/>
                  </a:rPr>
                  <a:t>02. </a:t>
                </a:r>
                <a:endParaRPr lang="en-ID" sz="40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694B2F-B51A-0BDE-E5F7-308A03BC8325}"/>
                  </a:ext>
                </a:extLst>
              </p:cNvPr>
              <p:cNvSpPr txBox="1"/>
              <p:nvPr/>
            </p:nvSpPr>
            <p:spPr>
              <a:xfrm>
                <a:off x="5351721" y="2560042"/>
                <a:ext cx="3901319" cy="379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just">
                  <a:lnSpc>
                    <a:spcPct val="125000"/>
                  </a:lnSpc>
                  <a:spcAft>
                    <a:spcPts val="1000"/>
                  </a:spcAft>
                </a:pP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Penunjukan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Langsung</a:t>
                </a:r>
                <a:endParaRPr lang="en-ID" sz="1600" spc="300" dirty="0">
                  <a:latin typeface="Sora Light" pitchFamily="2" charset="0"/>
                  <a:cs typeface="Sora Light" pitchFamily="2" charset="0"/>
                </a:endParaRPr>
              </a:p>
            </p:txBody>
          </p:sp>
        </p:grpSp>
      </p:grpSp>
      <p:pic>
        <p:nvPicPr>
          <p:cNvPr id="4" name="Picture 2">
            <a:hlinkClick r:id="" action="ppaction://noaction"/>
            <a:extLst>
              <a:ext uri="{FF2B5EF4-FFF2-40B4-BE49-F238E27FC236}">
                <a16:creationId xmlns:a16="http://schemas.microsoft.com/office/drawing/2014/main" id="{2CDEBE95-2AC0-9203-4CCB-C167BACFB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75109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6CA12C-0737-F586-CE19-3566DC8CF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7F480F8-DBFF-22FB-4F9B-FE888AF4E4DC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5083C1-F23E-FA7E-8515-477442CE6D56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4AC082-F89C-EAE7-A1B3-6603822DC108}"/>
              </a:ext>
            </a:extLst>
          </p:cNvPr>
          <p:cNvGrpSpPr/>
          <p:nvPr/>
        </p:nvGrpSpPr>
        <p:grpSpPr>
          <a:xfrm>
            <a:off x="409075" y="2610071"/>
            <a:ext cx="4494619" cy="1637859"/>
            <a:chOff x="409075" y="2417043"/>
            <a:chExt cx="4494619" cy="16378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A90C4E-905F-2740-9B7E-AFC58EDD030F}"/>
                </a:ext>
              </a:extLst>
            </p:cNvPr>
            <p:cNvSpPr txBox="1"/>
            <p:nvPr/>
          </p:nvSpPr>
          <p:spPr>
            <a:xfrm>
              <a:off x="409075" y="2417043"/>
              <a:ext cx="44946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Pelaksanaan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Pengadaan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BUP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E790DF-3296-6C26-F44A-BF4BCDBA9F55}"/>
                </a:ext>
              </a:extLst>
            </p:cNvPr>
            <p:cNvSpPr txBox="1"/>
            <p:nvPr/>
          </p:nvSpPr>
          <p:spPr>
            <a:xfrm>
              <a:off x="409076" y="3285461"/>
              <a:ext cx="44946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Pelelangan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5C620CE-B02F-8403-B43E-25C13A56C76E}"/>
              </a:ext>
            </a:extLst>
          </p:cNvPr>
          <p:cNvGrpSpPr/>
          <p:nvPr/>
        </p:nvGrpSpPr>
        <p:grpSpPr>
          <a:xfrm>
            <a:off x="5314088" y="557105"/>
            <a:ext cx="6402828" cy="1586139"/>
            <a:chOff x="5291868" y="557105"/>
            <a:chExt cx="6402828" cy="158613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F331DFA-BE87-4E3E-6F14-FC764996D8C5}"/>
                </a:ext>
              </a:extLst>
            </p:cNvPr>
            <p:cNvGrpSpPr/>
            <p:nvPr/>
          </p:nvGrpSpPr>
          <p:grpSpPr>
            <a:xfrm>
              <a:off x="7218552" y="557105"/>
              <a:ext cx="4476144" cy="1586139"/>
              <a:chOff x="595427" y="2125956"/>
              <a:chExt cx="3434312" cy="1586139"/>
            </a:xfrm>
          </p:grpSpPr>
          <p:cxnSp>
            <p:nvCxnSpPr>
              <p:cNvPr id="23" name="Connector: Elbow 22">
                <a:extLst>
                  <a:ext uri="{FF2B5EF4-FFF2-40B4-BE49-F238E27FC236}">
                    <a16:creationId xmlns:a16="http://schemas.microsoft.com/office/drawing/2014/main" id="{FDAAE575-F5ED-6D50-7EF8-D82DDD85D66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351290" y="2622669"/>
                <a:ext cx="1333563" cy="845290"/>
              </a:xfrm>
              <a:prstGeom prst="bentConnector3">
                <a:avLst>
                  <a:gd name="adj1" fmla="val 100230"/>
                </a:avLst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AAE42B-2BF9-0D96-CCED-18D789E89D64}"/>
                  </a:ext>
                </a:extLst>
              </p:cNvPr>
              <p:cNvSpPr txBox="1"/>
              <p:nvPr/>
            </p:nvSpPr>
            <p:spPr>
              <a:xfrm>
                <a:off x="706790" y="2944853"/>
                <a:ext cx="3322949" cy="610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 kumimoji="0" sz="1600" b="0" i="0" u="none" strike="noStrike" kern="100" cap="none" spc="30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ea typeface="Aptos" panose="020B0004020202020204" pitchFamily="34" charset="0"/>
                    <a:cs typeface="Sora Light" pitchFamily="2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cs typeface="Sora Light" pitchFamily="2" charset="0"/>
                  </a:rPr>
                  <a:t>Pelelangan Satu Taha</a:t>
                </a:r>
                <a:r>
                  <a:rPr kumimoji="0" lang="en-US" sz="16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cs typeface="Sora Light" pitchFamily="2" charset="0"/>
                  </a:rPr>
                  <a:t>p;</a:t>
                </a:r>
                <a:endPara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4BC427-17FA-F555-0D9B-AA1D36B3033F}"/>
                  </a:ext>
                </a:extLst>
              </p:cNvPr>
              <p:cNvSpPr txBox="1"/>
              <p:nvPr/>
            </p:nvSpPr>
            <p:spPr>
              <a:xfrm>
                <a:off x="1544012" y="2125956"/>
                <a:ext cx="11415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01. </a:t>
                </a:r>
                <a:endParaRPr kumimoji="0" lang="en-ID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Urbanist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5AA4736-5298-C060-E85E-BE3B7D4F7190}"/>
                </a:ext>
              </a:extLst>
            </p:cNvPr>
            <p:cNvGrpSpPr/>
            <p:nvPr/>
          </p:nvGrpSpPr>
          <p:grpSpPr>
            <a:xfrm>
              <a:off x="5291868" y="925528"/>
              <a:ext cx="1799307" cy="849292"/>
              <a:chOff x="5035836" y="741044"/>
              <a:chExt cx="1799307" cy="84929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D4D7FA4-A707-6628-CAA3-91B48F782154}"/>
                  </a:ext>
                </a:extLst>
              </p:cNvPr>
              <p:cNvGrpSpPr/>
              <p:nvPr/>
            </p:nvGrpSpPr>
            <p:grpSpPr>
              <a:xfrm>
                <a:off x="5035836" y="741044"/>
                <a:ext cx="984496" cy="849292"/>
                <a:chOff x="5035836" y="741044"/>
                <a:chExt cx="984496" cy="849292"/>
              </a:xfrm>
            </p:grpSpPr>
            <p:pic>
              <p:nvPicPr>
                <p:cNvPr id="11" name="Picture 10" descr="A black background with a black squar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A79B5E05-3188-5408-66B1-4A55E08DE8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734"/>
                <a:stretch/>
              </p:blipFill>
              <p:spPr>
                <a:xfrm>
                  <a:off x="5035836" y="741044"/>
                  <a:ext cx="984496" cy="849292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CBF596D-0B06-3B03-402F-E56C0B1321F3}"/>
                    </a:ext>
                  </a:extLst>
                </p:cNvPr>
                <p:cNvSpPr txBox="1"/>
                <p:nvPr/>
              </p:nvSpPr>
              <p:spPr>
                <a:xfrm>
                  <a:off x="5277179" y="1225735"/>
                  <a:ext cx="61155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00" cap="none" spc="30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Light" pitchFamily="2" charset="0"/>
                      <a:ea typeface="+mn-ea"/>
                      <a:cs typeface="Sora Light" pitchFamily="2" charset="0"/>
                    </a:rPr>
                    <a:t>RfQ</a:t>
                  </a:r>
                  <a:endParaRPr kumimoji="0" lang="en-ID" sz="12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6ABDE6D-5DF7-200B-F39B-33DCA8C0CDC8}"/>
                  </a:ext>
                </a:extLst>
              </p:cNvPr>
              <p:cNvGrpSpPr/>
              <p:nvPr/>
            </p:nvGrpSpPr>
            <p:grpSpPr>
              <a:xfrm>
                <a:off x="5850647" y="741044"/>
                <a:ext cx="984496" cy="849292"/>
                <a:chOff x="5035836" y="741044"/>
                <a:chExt cx="984496" cy="849292"/>
              </a:xfrm>
            </p:grpSpPr>
            <p:pic>
              <p:nvPicPr>
                <p:cNvPr id="20" name="Picture 19" descr="A black background with a black squar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20A2B349-87E2-B033-DEC0-702CFF883E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734"/>
                <a:stretch/>
              </p:blipFill>
              <p:spPr>
                <a:xfrm>
                  <a:off x="5035836" y="741044"/>
                  <a:ext cx="984496" cy="849292"/>
                </a:xfrm>
                <a:prstGeom prst="rect">
                  <a:avLst/>
                </a:prstGeom>
              </p:spPr>
            </p:pic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2A02E5A-FF02-4C54-D824-171AA43DF4C3}"/>
                    </a:ext>
                  </a:extLst>
                </p:cNvPr>
                <p:cNvSpPr txBox="1"/>
                <p:nvPr/>
              </p:nvSpPr>
              <p:spPr>
                <a:xfrm>
                  <a:off x="5277179" y="1225735"/>
                  <a:ext cx="61155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00" cap="none" spc="30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Light" pitchFamily="2" charset="0"/>
                      <a:ea typeface="+mn-ea"/>
                      <a:cs typeface="Sora Light" pitchFamily="2" charset="0"/>
                    </a:rPr>
                    <a:t>RfP</a:t>
                  </a:r>
                  <a:endParaRPr kumimoji="0" lang="en-ID" sz="12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endParaRPr>
                </a:p>
              </p:txBody>
            </p:sp>
          </p:grp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CCC1B34-7D1B-0F5B-B0D7-58ADB297986B}"/>
              </a:ext>
            </a:extLst>
          </p:cNvPr>
          <p:cNvGrpSpPr/>
          <p:nvPr/>
        </p:nvGrpSpPr>
        <p:grpSpPr>
          <a:xfrm>
            <a:off x="5291867" y="4352558"/>
            <a:ext cx="6402827" cy="1586139"/>
            <a:chOff x="5291868" y="2384810"/>
            <a:chExt cx="6402827" cy="158613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B0272B8-9F9C-38BB-A000-FFF3A76CAA5C}"/>
                </a:ext>
              </a:extLst>
            </p:cNvPr>
            <p:cNvGrpSpPr/>
            <p:nvPr/>
          </p:nvGrpSpPr>
          <p:grpSpPr>
            <a:xfrm>
              <a:off x="7218551" y="2384810"/>
              <a:ext cx="4476144" cy="1586139"/>
              <a:chOff x="595427" y="2125956"/>
              <a:chExt cx="3434312" cy="1586139"/>
            </a:xfrm>
          </p:grpSpPr>
          <p:cxnSp>
            <p:nvCxnSpPr>
              <p:cNvPr id="27" name="Connector: Elbow 26">
                <a:extLst>
                  <a:ext uri="{FF2B5EF4-FFF2-40B4-BE49-F238E27FC236}">
                    <a16:creationId xmlns:a16="http://schemas.microsoft.com/office/drawing/2014/main" id="{A6D05EB3-1E57-48B3-D52A-DF5C3F208AB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351290" y="2622669"/>
                <a:ext cx="1333563" cy="845290"/>
              </a:xfrm>
              <a:prstGeom prst="bentConnector3">
                <a:avLst>
                  <a:gd name="adj1" fmla="val 100230"/>
                </a:avLst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30624F-135D-C9EB-FFDC-DB16FF122710}"/>
                  </a:ext>
                </a:extLst>
              </p:cNvPr>
              <p:cNvSpPr txBox="1"/>
              <p:nvPr/>
            </p:nvSpPr>
            <p:spPr>
              <a:xfrm>
                <a:off x="706790" y="2944853"/>
                <a:ext cx="3322949" cy="344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 kumimoji="0" sz="1600" b="0" i="0" u="none" strike="noStrike" kern="100" cap="none" spc="30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ea typeface="Aptos" panose="020B0004020202020204" pitchFamily="34" charset="0"/>
                    <a:cs typeface="Sora Light" pitchFamily="2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cs typeface="Sora Light" pitchFamily="2" charset="0"/>
                  </a:rPr>
                  <a:t>Pelelangan </a:t>
                </a:r>
                <a:r>
                  <a:rPr kumimoji="0" lang="en-US" sz="16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cs typeface="Sora Light" pitchFamily="2" charset="0"/>
                  </a:rPr>
                  <a:t>Dua</a:t>
                </a:r>
                <a:r>
                  <a:rPr kumimoji="0" lang="id-ID" sz="16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cs typeface="Sora Light" pitchFamily="2" charset="0"/>
                  </a:rPr>
                  <a:t> Tahap.</a:t>
                </a:r>
                <a:endPara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79D5BD4-E8A8-2087-6001-39504284111E}"/>
                  </a:ext>
                </a:extLst>
              </p:cNvPr>
              <p:cNvSpPr txBox="1"/>
              <p:nvPr/>
            </p:nvSpPr>
            <p:spPr>
              <a:xfrm>
                <a:off x="1544012" y="2125956"/>
                <a:ext cx="11415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03. </a:t>
                </a:r>
                <a:endParaRPr kumimoji="0" lang="en-ID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Urbanist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7879EB5-C7FC-16A6-F1AB-772A9E6AD35E}"/>
                </a:ext>
              </a:extLst>
            </p:cNvPr>
            <p:cNvGrpSpPr/>
            <p:nvPr/>
          </p:nvGrpSpPr>
          <p:grpSpPr>
            <a:xfrm>
              <a:off x="5291868" y="2753233"/>
              <a:ext cx="1799307" cy="849292"/>
              <a:chOff x="5035836" y="2779061"/>
              <a:chExt cx="1799307" cy="849292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D2E30B0-1565-6A9A-87E5-034E5A0EAA4C}"/>
                  </a:ext>
                </a:extLst>
              </p:cNvPr>
              <p:cNvGrpSpPr/>
              <p:nvPr/>
            </p:nvGrpSpPr>
            <p:grpSpPr>
              <a:xfrm>
                <a:off x="5035836" y="2779061"/>
                <a:ext cx="984496" cy="849292"/>
                <a:chOff x="5035836" y="741044"/>
                <a:chExt cx="984496" cy="849292"/>
              </a:xfrm>
            </p:grpSpPr>
            <p:pic>
              <p:nvPicPr>
                <p:cNvPr id="36" name="Picture 35" descr="A black background with a black squar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B2067B81-6F07-10F7-9ACA-3824E7D80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734"/>
                <a:stretch/>
              </p:blipFill>
              <p:spPr>
                <a:xfrm>
                  <a:off x="5035836" y="741044"/>
                  <a:ext cx="984496" cy="849292"/>
                </a:xfrm>
                <a:prstGeom prst="rect">
                  <a:avLst/>
                </a:prstGeom>
              </p:spPr>
            </p:pic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DA53E73-3867-2620-E94A-B40580799CDD}"/>
                    </a:ext>
                  </a:extLst>
                </p:cNvPr>
                <p:cNvSpPr txBox="1"/>
                <p:nvPr/>
              </p:nvSpPr>
              <p:spPr>
                <a:xfrm>
                  <a:off x="5240603" y="1170871"/>
                  <a:ext cx="7344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00" cap="none" spc="30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Light" pitchFamily="2" charset="0"/>
                      <a:ea typeface="+mn-ea"/>
                      <a:cs typeface="Sora Light" pitchFamily="2" charset="0"/>
                    </a:rPr>
                    <a:t>Tahap</a:t>
                  </a:r>
                  <a:r>
                    <a:rPr kumimoji="0" lang="en-US" sz="900" b="0" i="0" u="none" strike="noStrike" kern="100" cap="none" spc="30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Light" pitchFamily="2" charset="0"/>
                      <a:ea typeface="+mn-ea"/>
                      <a:cs typeface="Sora Light" pitchFamily="2" charset="0"/>
                    </a:rPr>
                    <a:t> 1</a:t>
                  </a:r>
                  <a:endParaRPr kumimoji="0" lang="en-ID" sz="9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endParaRP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DAACB9E-2281-1F15-BA93-F7772A9F9AEF}"/>
                  </a:ext>
                </a:extLst>
              </p:cNvPr>
              <p:cNvGrpSpPr/>
              <p:nvPr/>
            </p:nvGrpSpPr>
            <p:grpSpPr>
              <a:xfrm>
                <a:off x="5850647" y="2779061"/>
                <a:ext cx="984496" cy="849292"/>
                <a:chOff x="5035836" y="741044"/>
                <a:chExt cx="984496" cy="849292"/>
              </a:xfrm>
            </p:grpSpPr>
            <p:pic>
              <p:nvPicPr>
                <p:cNvPr id="42" name="Picture 41" descr="A black background with a black squar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70566B58-21AB-48F4-7303-C47D14731C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734"/>
                <a:stretch/>
              </p:blipFill>
              <p:spPr>
                <a:xfrm>
                  <a:off x="5035836" y="741044"/>
                  <a:ext cx="984496" cy="849292"/>
                </a:xfrm>
                <a:prstGeom prst="rect">
                  <a:avLst/>
                </a:prstGeom>
              </p:spPr>
            </p:pic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E3AF873-0769-FF0A-439E-F7C588DDD773}"/>
                    </a:ext>
                  </a:extLst>
                </p:cNvPr>
                <p:cNvSpPr txBox="1"/>
                <p:nvPr/>
              </p:nvSpPr>
              <p:spPr>
                <a:xfrm>
                  <a:off x="5240603" y="1170871"/>
                  <a:ext cx="7344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00" cap="none" spc="30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Light" pitchFamily="2" charset="0"/>
                      <a:ea typeface="+mn-ea"/>
                      <a:cs typeface="Sora Light" pitchFamily="2" charset="0"/>
                    </a:rPr>
                    <a:t>Tahap</a:t>
                  </a:r>
                  <a:r>
                    <a:rPr kumimoji="0" lang="en-US" sz="900" b="0" i="0" u="none" strike="noStrike" kern="100" cap="none" spc="30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Light" pitchFamily="2" charset="0"/>
                      <a:ea typeface="+mn-ea"/>
                      <a:cs typeface="Sora Light" pitchFamily="2" charset="0"/>
                    </a:rPr>
                    <a:t> 2</a:t>
                  </a:r>
                  <a:endParaRPr kumimoji="0" lang="en-ID" sz="9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endParaRPr>
                </a:p>
              </p:txBody>
            </p:sp>
          </p:grp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93F0DD1-CD13-8786-88A1-96D8ACAB757C}"/>
              </a:ext>
            </a:extLst>
          </p:cNvPr>
          <p:cNvGrpSpPr/>
          <p:nvPr/>
        </p:nvGrpSpPr>
        <p:grpSpPr>
          <a:xfrm>
            <a:off x="5624676" y="2454831"/>
            <a:ext cx="6080263" cy="1586139"/>
            <a:chOff x="5614431" y="4175940"/>
            <a:chExt cx="6080263" cy="158613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3DD8459-BC4F-A663-685C-6E26B6F23BB5}"/>
                </a:ext>
              </a:extLst>
            </p:cNvPr>
            <p:cNvGrpSpPr/>
            <p:nvPr/>
          </p:nvGrpSpPr>
          <p:grpSpPr>
            <a:xfrm>
              <a:off x="7218550" y="4175940"/>
              <a:ext cx="4476144" cy="1586139"/>
              <a:chOff x="595427" y="2125956"/>
              <a:chExt cx="3434312" cy="1586139"/>
            </a:xfrm>
          </p:grpSpPr>
          <p:cxnSp>
            <p:nvCxnSpPr>
              <p:cNvPr id="31" name="Connector: Elbow 30">
                <a:extLst>
                  <a:ext uri="{FF2B5EF4-FFF2-40B4-BE49-F238E27FC236}">
                    <a16:creationId xmlns:a16="http://schemas.microsoft.com/office/drawing/2014/main" id="{8014B02C-920A-C80F-DB17-908EBFF8D4E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351290" y="2622669"/>
                <a:ext cx="1333563" cy="845290"/>
              </a:xfrm>
              <a:prstGeom prst="bentConnector3">
                <a:avLst>
                  <a:gd name="adj1" fmla="val 100230"/>
                </a:avLst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BA56B90-AB06-9380-2ADB-6C12089B18F2}"/>
                  </a:ext>
                </a:extLst>
              </p:cNvPr>
              <p:cNvSpPr txBox="1"/>
              <p:nvPr/>
            </p:nvSpPr>
            <p:spPr>
              <a:xfrm>
                <a:off x="706790" y="2838523"/>
                <a:ext cx="3322949" cy="607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 kumimoji="0" sz="1600" b="0" i="0" u="none" strike="noStrike" kern="100" cap="none" spc="30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ea typeface="Aptos" panose="020B0004020202020204" pitchFamily="34" charset="0"/>
                    <a:cs typeface="Sora Light" pitchFamily="2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cs typeface="Sora Light" pitchFamily="2" charset="0"/>
                  </a:rPr>
                  <a:t>Penggabungan Prakualifikasi Dan Pelelangan</a:t>
                </a:r>
                <a:r>
                  <a:rPr kumimoji="0" lang="en-US" sz="16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cs typeface="Sora Light" pitchFamily="2" charset="0"/>
                  </a:rPr>
                  <a:t> Satu </a:t>
                </a:r>
                <a:r>
                  <a:rPr kumimoji="0" lang="en-US" sz="1600" b="0" i="0" u="none" strike="noStrike" kern="100" cap="none" spc="30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cs typeface="Sora Light" pitchFamily="2" charset="0"/>
                  </a:rPr>
                  <a:t>Tahap</a:t>
                </a:r>
                <a:r>
                  <a:rPr kumimoji="0" lang="id-ID" sz="16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cs typeface="Sora Light" pitchFamily="2" charset="0"/>
                  </a:rPr>
                  <a:t>; atau</a:t>
                </a:r>
                <a:endPara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3DAE9D-52F8-32F3-7D95-F66156A9A736}"/>
                  </a:ext>
                </a:extLst>
              </p:cNvPr>
              <p:cNvSpPr txBox="1"/>
              <p:nvPr/>
            </p:nvSpPr>
            <p:spPr>
              <a:xfrm>
                <a:off x="1544012" y="2125956"/>
                <a:ext cx="11415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02. </a:t>
                </a:r>
                <a:endParaRPr kumimoji="0" lang="en-ID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Urbanist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75B8C28-30D9-7FA1-CEB7-EFA12828A584}"/>
                </a:ext>
              </a:extLst>
            </p:cNvPr>
            <p:cNvGrpSpPr/>
            <p:nvPr/>
          </p:nvGrpSpPr>
          <p:grpSpPr>
            <a:xfrm>
              <a:off x="5614431" y="4544363"/>
              <a:ext cx="984496" cy="849292"/>
              <a:chOff x="5035836" y="741044"/>
              <a:chExt cx="984496" cy="849292"/>
            </a:xfrm>
          </p:grpSpPr>
          <p:pic>
            <p:nvPicPr>
              <p:cNvPr id="45" name="Picture 44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CE33A603-187F-5BAC-225E-66023BD06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734"/>
              <a:stretch/>
            </p:blipFill>
            <p:spPr>
              <a:xfrm>
                <a:off x="5035836" y="741044"/>
                <a:ext cx="984496" cy="849292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25FD9C3-B06F-3E0E-6804-00EC7367B91D}"/>
                  </a:ext>
                </a:extLst>
              </p:cNvPr>
              <p:cNvSpPr txBox="1"/>
              <p:nvPr/>
            </p:nvSpPr>
            <p:spPr>
              <a:xfrm>
                <a:off x="5286323" y="1134295"/>
                <a:ext cx="61155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00" cap="none" spc="30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RfQ</a:t>
                </a:r>
                <a:endParaRPr kumimoji="0" lang="en-US" sz="11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00" cap="none" spc="30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RfP</a:t>
                </a:r>
                <a:endParaRPr kumimoji="0" lang="en-ID" sz="11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</p:grpSp>
      </p:grpSp>
      <p:pic>
        <p:nvPicPr>
          <p:cNvPr id="2" name="Picture 2">
            <a:hlinkClick r:id="" action="ppaction://noaction"/>
            <a:extLst>
              <a:ext uri="{FF2B5EF4-FFF2-40B4-BE49-F238E27FC236}">
                <a16:creationId xmlns:a16="http://schemas.microsoft.com/office/drawing/2014/main" id="{F8139BC4-365E-B5C1-91AF-8A6BE3123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558569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FCB0FC-6DFA-3964-4A1E-F644DF59F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F617584-F28C-9C3A-8BCE-85705396F5BA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014ABEF-AB31-C523-0642-7CC250C788C2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3A95CC-C7A1-450E-7E51-693DBBBD0846}"/>
              </a:ext>
            </a:extLst>
          </p:cNvPr>
          <p:cNvGrpSpPr/>
          <p:nvPr/>
        </p:nvGrpSpPr>
        <p:grpSpPr>
          <a:xfrm>
            <a:off x="409075" y="2327334"/>
            <a:ext cx="4940165" cy="2203332"/>
            <a:chOff x="409075" y="2405568"/>
            <a:chExt cx="4815753" cy="22033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05582E-521D-DA32-6087-0021C72F6952}"/>
                </a:ext>
              </a:extLst>
            </p:cNvPr>
            <p:cNvSpPr txBox="1"/>
            <p:nvPr/>
          </p:nvSpPr>
          <p:spPr>
            <a:xfrm>
              <a:off x="409075" y="2405568"/>
              <a:ext cx="48157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Kriteria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Pelelangan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694FE7-5FBB-2F7C-577C-04DF65D7D94A}"/>
                </a:ext>
              </a:extLst>
            </p:cNvPr>
            <p:cNvSpPr txBox="1"/>
            <p:nvPr/>
          </p:nvSpPr>
          <p:spPr>
            <a:xfrm>
              <a:off x="409075" y="3285461"/>
              <a:ext cx="466734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Satu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Tahap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&amp;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Penggabungan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2E71D0-E78F-8B76-7D5C-28A5A2DD0BE9}"/>
              </a:ext>
            </a:extLst>
          </p:cNvPr>
          <p:cNvGrpSpPr/>
          <p:nvPr/>
        </p:nvGrpSpPr>
        <p:grpSpPr>
          <a:xfrm>
            <a:off x="5349238" y="1028295"/>
            <a:ext cx="6345453" cy="4801411"/>
            <a:chOff x="5349238" y="1409185"/>
            <a:chExt cx="6345453" cy="480141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E42052-8DEC-5F4C-3720-13A7B603E31A}"/>
                </a:ext>
              </a:extLst>
            </p:cNvPr>
            <p:cNvSpPr txBox="1"/>
            <p:nvPr/>
          </p:nvSpPr>
          <p:spPr>
            <a:xfrm>
              <a:off x="5349238" y="1409185"/>
              <a:ext cx="6345451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Pelelangan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satu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tahap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dan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penggabungan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Prakualifikasi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dan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pelelangan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satu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tahap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digunakan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untuk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Proyek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 KPBU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skala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kecil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dan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Proyek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 KPBU yang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memiliki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karakteristik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: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4EB71FD-9B68-2DDD-05FD-ADC7A7C19B2E}"/>
                </a:ext>
              </a:extLst>
            </p:cNvPr>
            <p:cNvGrpSpPr/>
            <p:nvPr/>
          </p:nvGrpSpPr>
          <p:grpSpPr>
            <a:xfrm>
              <a:off x="5883339" y="2906276"/>
              <a:ext cx="5811352" cy="1448679"/>
              <a:chOff x="4788190" y="2682700"/>
              <a:chExt cx="3586447" cy="1448679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7014C02-0AEF-ADAE-422C-6C30FE3E82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8190" y="2682700"/>
                <a:ext cx="0" cy="1448679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CECAD9F-C75C-BD36-5270-69D1F4A7F044}"/>
                  </a:ext>
                </a:extLst>
              </p:cNvPr>
              <p:cNvGrpSpPr/>
              <p:nvPr/>
            </p:nvGrpSpPr>
            <p:grpSpPr>
              <a:xfrm>
                <a:off x="4869436" y="2686612"/>
                <a:ext cx="3505201" cy="1379000"/>
                <a:chOff x="5240967" y="1725955"/>
                <a:chExt cx="3901321" cy="1379000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A3D0CF3-8D63-9F2A-C936-E147295E15C1}"/>
                    </a:ext>
                  </a:extLst>
                </p:cNvPr>
                <p:cNvSpPr txBox="1"/>
                <p:nvPr/>
              </p:nvSpPr>
              <p:spPr>
                <a:xfrm>
                  <a:off x="5240967" y="1725955"/>
                  <a:ext cx="127058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SemiBold" pitchFamily="2" charset="0"/>
                      <a:ea typeface="+mn-ea"/>
                      <a:cs typeface="Sora SemiBold" pitchFamily="2" charset="0"/>
                    </a:rPr>
                    <a:t>01. </a:t>
                  </a:r>
                  <a:endParaRPr kumimoji="0" lang="en-ID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Urbanis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B5B9507-F7A1-BEF6-9300-26C959A4FA1B}"/>
                    </a:ext>
                  </a:extLst>
                </p:cNvPr>
                <p:cNvSpPr txBox="1"/>
                <p:nvPr/>
              </p:nvSpPr>
              <p:spPr>
                <a:xfrm>
                  <a:off x="5240969" y="2177265"/>
                  <a:ext cx="3901319" cy="9276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1" indent="0" algn="just" defTabSz="914400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600" b="0" i="0" u="none" strike="noStrike" kern="1200" cap="none" spc="30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Light" pitchFamily="2" charset="0"/>
                      <a:ea typeface="+mn-ea"/>
                      <a:cs typeface="Sora Light" pitchFamily="2" charset="0"/>
                    </a:rPr>
                    <a:t>Seluruh persyaratan penyediaan infrastruktur dapat dirumuskan dengan jelas; dan</a:t>
                  </a:r>
                  <a:endParaRPr kumimoji="0" lang="en-ID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endParaRPr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5A208E7-0E2A-4362-D041-E9FBAB4550A0}"/>
                </a:ext>
              </a:extLst>
            </p:cNvPr>
            <p:cNvGrpSpPr/>
            <p:nvPr/>
          </p:nvGrpSpPr>
          <p:grpSpPr>
            <a:xfrm>
              <a:off x="5883339" y="4544530"/>
              <a:ext cx="5811350" cy="1666066"/>
              <a:chOff x="4788190" y="2682700"/>
              <a:chExt cx="3586445" cy="1666066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CF6527D-D7CE-99F8-8D83-656FB16EC0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8190" y="2682700"/>
                <a:ext cx="0" cy="1590456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04D4B69-4AB4-55F7-2C6D-08F22AC5075B}"/>
                  </a:ext>
                </a:extLst>
              </p:cNvPr>
              <p:cNvGrpSpPr/>
              <p:nvPr/>
            </p:nvGrpSpPr>
            <p:grpSpPr>
              <a:xfrm>
                <a:off x="4869434" y="2686612"/>
                <a:ext cx="3505201" cy="1662154"/>
                <a:chOff x="5240961" y="1725955"/>
                <a:chExt cx="3901318" cy="1662154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FE683B-FA87-46C6-5123-00102E2F5AB8}"/>
                    </a:ext>
                  </a:extLst>
                </p:cNvPr>
                <p:cNvSpPr txBox="1"/>
                <p:nvPr/>
              </p:nvSpPr>
              <p:spPr>
                <a:xfrm>
                  <a:off x="5240961" y="1725955"/>
                  <a:ext cx="1270588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SemiBold" pitchFamily="2" charset="0"/>
                      <a:ea typeface="+mn-ea"/>
                      <a:cs typeface="Sora SemiBold" pitchFamily="2" charset="0"/>
                    </a:rPr>
                    <a:t>02. </a:t>
                  </a:r>
                  <a:endParaRPr kumimoji="0" lang="en-ID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Urbanist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DAEDA29-E7C8-A58A-63CE-8749CDC49265}"/>
                    </a:ext>
                  </a:extLst>
                </p:cNvPr>
                <p:cNvSpPr txBox="1"/>
                <p:nvPr/>
              </p:nvSpPr>
              <p:spPr>
                <a:xfrm>
                  <a:off x="5240963" y="2177265"/>
                  <a:ext cx="3901316" cy="12108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1" indent="0" algn="just" defTabSz="914400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600" b="0" i="0" u="none" strike="noStrike" kern="1200" cap="none" spc="30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Light" pitchFamily="2" charset="0"/>
                      <a:ea typeface="+mn-ea"/>
                      <a:cs typeface="Sora Light" pitchFamily="2" charset="0"/>
                    </a:rPr>
                    <a:t>Tidak diperlukan dialog optimalisasi untuk mendapatkan penawaran yang paling bermanfaat dengan nilai manfaat uang yang terbaik</a:t>
                  </a:r>
                  <a:endPara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endParaRPr>
                </a:p>
              </p:txBody>
            </p:sp>
          </p:grpSp>
        </p:grpSp>
      </p:grpSp>
      <p:pic>
        <p:nvPicPr>
          <p:cNvPr id="6" name="Picture 2">
            <a:hlinkClick r:id="" action="ppaction://noaction"/>
            <a:extLst>
              <a:ext uri="{FF2B5EF4-FFF2-40B4-BE49-F238E27FC236}">
                <a16:creationId xmlns:a16="http://schemas.microsoft.com/office/drawing/2014/main" id="{76E8D0DE-C954-4A06-01B7-7797FA4FE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92468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697D18-ED16-484A-89D3-D4D2D5CF7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2F31F55-B80E-9EEE-BA8A-9B5CEC2524DB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C47FED4-2312-AE3C-7717-63530D45FFC9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2DA6A6-F8F3-3EA6-012F-2B808CBDE921}"/>
              </a:ext>
            </a:extLst>
          </p:cNvPr>
          <p:cNvGrpSpPr/>
          <p:nvPr/>
        </p:nvGrpSpPr>
        <p:grpSpPr>
          <a:xfrm>
            <a:off x="409075" y="2567197"/>
            <a:ext cx="5885399" cy="1723606"/>
            <a:chOff x="409075" y="2762184"/>
            <a:chExt cx="5885399" cy="172360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CF0320-CE46-E551-707A-E56B3A868289}"/>
                </a:ext>
              </a:extLst>
            </p:cNvPr>
            <p:cNvSpPr txBox="1"/>
            <p:nvPr/>
          </p:nvSpPr>
          <p:spPr>
            <a:xfrm>
              <a:off x="409075" y="2762184"/>
              <a:ext cx="58853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Kriteria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C07C34-3A3F-AD36-2D03-8F29B7876E4A}"/>
                </a:ext>
              </a:extLst>
            </p:cNvPr>
            <p:cNvSpPr txBox="1"/>
            <p:nvPr/>
          </p:nvSpPr>
          <p:spPr>
            <a:xfrm>
              <a:off x="409075" y="3285461"/>
              <a:ext cx="52156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1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Pelelangan</a:t>
              </a:r>
              <a:r>
                <a:rPr kumimoji="0" lang="en-US" sz="3600" b="1" i="0" u="none" strike="noStrike" kern="1200" cap="none" spc="1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Dua </a:t>
              </a:r>
              <a:r>
                <a:rPr kumimoji="0" lang="en-US" sz="3600" b="1" i="0" u="none" strike="noStrike" kern="1200" cap="none" spc="1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Tahap</a:t>
              </a:r>
              <a:endParaRPr kumimoji="0" lang="en-US" sz="3600" b="1" i="0" u="none" strike="noStrike" kern="1200" cap="none" spc="1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28AB10-2AB3-1547-2475-E1C829A02238}"/>
              </a:ext>
            </a:extLst>
          </p:cNvPr>
          <p:cNvGrpSpPr/>
          <p:nvPr/>
        </p:nvGrpSpPr>
        <p:grpSpPr>
          <a:xfrm>
            <a:off x="5223987" y="1151675"/>
            <a:ext cx="6470707" cy="4554651"/>
            <a:chOff x="5223987" y="1196151"/>
            <a:chExt cx="6470707" cy="455465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02D5F2-8257-D626-1A84-3FC60B1561E5}"/>
                </a:ext>
              </a:extLst>
            </p:cNvPr>
            <p:cNvSpPr txBox="1"/>
            <p:nvPr/>
          </p:nvSpPr>
          <p:spPr>
            <a:xfrm>
              <a:off x="5223990" y="1196151"/>
              <a:ext cx="647070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600">
                  <a:latin typeface="Sora Light" pitchFamily="2" charset="0"/>
                  <a:cs typeface="Sora Light" pitchFamily="2" charset="0"/>
                </a:defRPr>
              </a:lvl1pPr>
              <a:lvl2pPr marL="180975" lvl="1" indent="-180975" algn="just">
                <a:lnSpc>
                  <a:spcPct val="115000"/>
                </a:lnSpc>
                <a:spcAft>
                  <a:spcPts val="1000"/>
                </a:spcAft>
                <a:buFont typeface="Wingdings" panose="05000000000000000000" pitchFamily="2" charset="2"/>
                <a:buChar char="§"/>
                <a:defRPr sz="1600">
                  <a:latin typeface="Sora Light" pitchFamily="2" charset="0"/>
                  <a:cs typeface="Sora Light" pitchFamily="2" charset="0"/>
                </a:defRPr>
              </a:lvl2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Pelelangan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dua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tahap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digunakan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untuk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Proyek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KPBU yang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memiliki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karakteristik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: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A55D40-613A-D438-0A5A-93E00915DF99}"/>
                </a:ext>
              </a:extLst>
            </p:cNvPr>
            <p:cNvSpPr txBox="1"/>
            <p:nvPr/>
          </p:nvSpPr>
          <p:spPr>
            <a:xfrm>
              <a:off x="5223987" y="4539958"/>
              <a:ext cx="6470704" cy="1210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600">
                  <a:latin typeface="Sora Light" pitchFamily="2" charset="0"/>
                  <a:cs typeface="Sora Light" pitchFamily="2" charset="0"/>
                </a:defRPr>
              </a:lvl1pPr>
              <a:lvl2pPr marL="180975" lvl="1" indent="-180975" algn="just">
                <a:lnSpc>
                  <a:spcPct val="115000"/>
                </a:lnSpc>
                <a:spcAft>
                  <a:spcPts val="1000"/>
                </a:spcAft>
                <a:buFont typeface="Wingdings" panose="05000000000000000000" pitchFamily="2" charset="2"/>
                <a:buChar char="§"/>
                <a:defRPr sz="1600">
                  <a:latin typeface="Sora Light" pitchFamily="2" charset="0"/>
                  <a:cs typeface="Sora Light" pitchFamily="2" charset="0"/>
                </a:defRPr>
              </a:lvl2pPr>
            </a:lstStyle>
            <a:p>
              <a:pPr marL="0" marR="0" lvl="1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Dialog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Optimalisasi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dilakukan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untuk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meminta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Peserta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memberikan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penawaran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optimalisasi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yang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bertujua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n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mendapatkan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penawaran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yang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lebih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baik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E08B20-DA91-02AA-4043-18FD667A6CF4}"/>
                </a:ext>
              </a:extLst>
            </p:cNvPr>
            <p:cNvSpPr txBox="1"/>
            <p:nvPr/>
          </p:nvSpPr>
          <p:spPr>
            <a:xfrm>
              <a:off x="5223989" y="1780926"/>
              <a:ext cx="6470703" cy="11492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1600" spc="300">
                  <a:latin typeface="Sora Light" pitchFamily="2" charset="0"/>
                  <a:cs typeface="Sora Light" pitchFamily="2" charset="0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01. </a:t>
              </a:r>
              <a:r>
                <a:rPr kumimoji="0" lang="id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Persyaratan 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m</a:t>
              </a:r>
              <a:r>
                <a:rPr kumimoji="0" lang="id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inimum dari Penyediaan Infrastruktur telah dirumuskan dengan jelas dan tidak dapat diubah; dan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endPara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47A93B-0EA5-BFEC-5A48-4403DC25CCCF}"/>
                </a:ext>
              </a:extLst>
            </p:cNvPr>
            <p:cNvSpPr txBox="1"/>
            <p:nvPr/>
          </p:nvSpPr>
          <p:spPr>
            <a:xfrm>
              <a:off x="5223988" y="2989235"/>
              <a:ext cx="6470703" cy="1454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02.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Diperlukan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p</a:t>
              </a:r>
              <a:r>
                <a:rPr kumimoji="0" lang="id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ersyaratan 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t</a:t>
              </a:r>
              <a:r>
                <a:rPr kumimoji="0" lang="id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ambahan serta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kegiatan</a:t>
              </a:r>
              <a:r>
                <a:rPr kumimoji="0" lang="id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Dialog Optimalisasi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, </a:t>
              </a:r>
              <a:r>
                <a:rPr kumimoji="0" lang="id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untuk mendapatkan penawaran yang memiliki nilai manfaat uang yang terbaik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.</a:t>
              </a:r>
            </a:p>
          </p:txBody>
        </p:sp>
      </p:grpSp>
      <p:pic>
        <p:nvPicPr>
          <p:cNvPr id="3" name="Picture 2">
            <a:hlinkClick r:id="" action="ppaction://noaction"/>
            <a:extLst>
              <a:ext uri="{FF2B5EF4-FFF2-40B4-BE49-F238E27FC236}">
                <a16:creationId xmlns:a16="http://schemas.microsoft.com/office/drawing/2014/main" id="{E90F2F5C-E11A-5E6E-CBD9-7340FF56C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18810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15BCF-9FE8-D201-8BA5-782CF54D9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578D009-BA21-2347-81BF-57B19393EE6B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FAE74D-D1CD-DA6A-243A-8A7406981145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0FFD301-A6D8-421E-E96A-4AEBD3D77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2A59661-CEB3-CF0C-84CB-1BE1793C1273}"/>
              </a:ext>
            </a:extLst>
          </p:cNvPr>
          <p:cNvGrpSpPr/>
          <p:nvPr/>
        </p:nvGrpSpPr>
        <p:grpSpPr>
          <a:xfrm>
            <a:off x="4393606" y="2211214"/>
            <a:ext cx="7346808" cy="1833941"/>
            <a:chOff x="4157412" y="1228551"/>
            <a:chExt cx="7177338" cy="18339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17E782-D0E0-6131-073F-8C70C4918D1A}"/>
                </a:ext>
              </a:extLst>
            </p:cNvPr>
            <p:cNvSpPr txBox="1"/>
            <p:nvPr/>
          </p:nvSpPr>
          <p:spPr>
            <a:xfrm>
              <a:off x="4840941" y="1228551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>
                  <a:latin typeface="Sora ExtraBold" pitchFamily="2" charset="0"/>
                  <a:cs typeface="Sora ExtraBold" pitchFamily="2" charset="0"/>
                </a:defRPr>
              </a:lvl1pPr>
            </a:lstStyle>
            <a:p>
              <a:r>
                <a:rPr lang="en-US" dirty="0" err="1"/>
                <a:t>Penilaian</a:t>
              </a:r>
              <a:r>
                <a:rPr lang="en-US" dirty="0"/>
                <a:t> </a:t>
              </a:r>
              <a:r>
                <a:rPr lang="en-US" dirty="0" err="1"/>
                <a:t>kualifikasi</a:t>
              </a:r>
              <a:r>
                <a:rPr lang="en-US" dirty="0"/>
                <a:t> </a:t>
              </a:r>
              <a:r>
                <a:rPr lang="en-US" dirty="0" err="1"/>
                <a:t>meliputi</a:t>
              </a:r>
              <a:r>
                <a:rPr lang="en-US" dirty="0"/>
                <a:t>: </a:t>
              </a:r>
              <a:endParaRPr lang="en-ID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F2B1C5-125A-FCAE-D374-915023029F7C}"/>
                </a:ext>
              </a:extLst>
            </p:cNvPr>
            <p:cNvSpPr txBox="1"/>
            <p:nvPr/>
          </p:nvSpPr>
          <p:spPr>
            <a:xfrm>
              <a:off x="4157412" y="1785253"/>
              <a:ext cx="11530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latin typeface="Sora ExtraBold" pitchFamily="2" charset="0"/>
                  <a:cs typeface="Sora ExtraBold" pitchFamily="2" charset="0"/>
                </a:rPr>
                <a:t>01</a:t>
              </a:r>
              <a:endParaRPr lang="en-ID" sz="1600" dirty="0">
                <a:latin typeface="Sora ExtraBold" pitchFamily="2" charset="0"/>
                <a:cs typeface="Sora ExtraBold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3B88CD-9294-EE63-DADD-128893ADA214}"/>
                </a:ext>
              </a:extLst>
            </p:cNvPr>
            <p:cNvSpPr txBox="1"/>
            <p:nvPr/>
          </p:nvSpPr>
          <p:spPr>
            <a:xfrm>
              <a:off x="4193240" y="2249348"/>
              <a:ext cx="11530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latin typeface="Sora ExtraBold" pitchFamily="2" charset="0"/>
                  <a:cs typeface="Sora ExtraBold" pitchFamily="2" charset="0"/>
                </a:rPr>
                <a:t>02</a:t>
              </a:r>
              <a:endParaRPr lang="en-ID" sz="1600" dirty="0">
                <a:latin typeface="Sora ExtraBold" pitchFamily="2" charset="0"/>
                <a:cs typeface="Sora ExtraBold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270364-FDC0-E429-1303-9B2D95FB3E4D}"/>
                </a:ext>
              </a:extLst>
            </p:cNvPr>
            <p:cNvSpPr txBox="1"/>
            <p:nvPr/>
          </p:nvSpPr>
          <p:spPr>
            <a:xfrm>
              <a:off x="5313177" y="2215191"/>
              <a:ext cx="5657350" cy="378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100" spc="300" dirty="0" err="1">
                  <a:solidFill>
                    <a:prstClr val="black"/>
                  </a:solidFill>
                  <a:latin typeface="Sora Light" pitchFamily="2" charset="0"/>
                  <a:cs typeface="Sora Light" pitchFamily="2" charset="0"/>
                </a:rPr>
                <a:t>Sistem</a:t>
              </a:r>
              <a:r>
                <a:rPr lang="en-US" kern="100" spc="300" dirty="0">
                  <a:solidFill>
                    <a:prstClr val="black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kern="100" spc="300" dirty="0" err="1">
                  <a:solidFill>
                    <a:prstClr val="black"/>
                  </a:solidFill>
                  <a:latin typeface="Sora Light" pitchFamily="2" charset="0"/>
                  <a:cs typeface="Sora Light" pitchFamily="2" charset="0"/>
                </a:rPr>
                <a:t>Pembobotan</a:t>
              </a:r>
              <a:endParaRPr kumimoji="0" lang="en-ID" b="1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DEEB3A"/>
                </a:highlight>
                <a:uLnTx/>
                <a:uFillTx/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E5B8EE-1CD0-0101-7FFF-58A79F9E82E8}"/>
                </a:ext>
              </a:extLst>
            </p:cNvPr>
            <p:cNvSpPr txBox="1"/>
            <p:nvPr/>
          </p:nvSpPr>
          <p:spPr>
            <a:xfrm>
              <a:off x="5301472" y="1746418"/>
              <a:ext cx="56573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4"/>
              <a:r>
                <a:rPr lang="id-ID" spc="300" dirty="0">
                  <a:latin typeface="Sora Light" pitchFamily="2" charset="0"/>
                  <a:cs typeface="Sora Light" pitchFamily="2" charset="0"/>
                </a:rPr>
                <a:t>Pemenuhan syarat administrasi</a:t>
              </a:r>
              <a:endParaRPr lang="en-ID" spc="300" dirty="0"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30E32C-9CFF-B771-7C82-C283810B909A}"/>
                </a:ext>
              </a:extLst>
            </p:cNvPr>
            <p:cNvSpPr txBox="1"/>
            <p:nvPr/>
          </p:nvSpPr>
          <p:spPr>
            <a:xfrm>
              <a:off x="5238750" y="2693160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sz="1600" kern="100" spc="300">
                  <a:solidFill>
                    <a:prstClr val="black"/>
                  </a:solidFill>
                  <a:latin typeface="Sora Light" pitchFamily="2" charset="0"/>
                  <a:cs typeface="Sora Light" pitchFamily="2" charset="0"/>
                </a:defRPr>
              </a:lvl1pPr>
            </a:lstStyle>
            <a:p>
              <a:pPr marL="88900" lvl="4"/>
              <a:r>
                <a:rPr lang="id-ID" spc="300" dirty="0">
                  <a:latin typeface="Sora Light" pitchFamily="2" charset="0"/>
                  <a:cs typeface="Sora Light" pitchFamily="2" charset="0"/>
                </a:rPr>
                <a:t>Kemampuan finansial</a:t>
              </a:r>
              <a:endParaRPr lang="en-US" spc="300" dirty="0"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2298A2-A166-01FA-F451-5DBF98B93E04}"/>
                </a:ext>
              </a:extLst>
            </p:cNvPr>
            <p:cNvSpPr txBox="1"/>
            <p:nvPr/>
          </p:nvSpPr>
          <p:spPr>
            <a:xfrm>
              <a:off x="4170862" y="2713809"/>
              <a:ext cx="11530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latin typeface="Sora ExtraBold" pitchFamily="2" charset="0"/>
                  <a:cs typeface="Sora ExtraBold" pitchFamily="2" charset="0"/>
                </a:rPr>
                <a:t>03</a:t>
              </a:r>
              <a:endParaRPr lang="en-ID" sz="1600" dirty="0">
                <a:latin typeface="Sora ExtraBold" pitchFamily="2" charset="0"/>
                <a:cs typeface="Sora ExtraBold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691FA8E-4C77-8586-C352-18738A2BA158}"/>
              </a:ext>
            </a:extLst>
          </p:cNvPr>
          <p:cNvSpPr txBox="1"/>
          <p:nvPr/>
        </p:nvSpPr>
        <p:spPr>
          <a:xfrm>
            <a:off x="5033687" y="1086622"/>
            <a:ext cx="66610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Prakualifikasi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memastikan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bahwa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hanya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peserta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yang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mampu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menjalan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proyek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yang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dapat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mengikuti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proses Lelang </a:t>
            </a:r>
            <a:endParaRPr lang="en-ID" sz="1600" spc="300" dirty="0"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B74A63-7BF0-ACF8-3187-2521B382B0ED}"/>
              </a:ext>
            </a:extLst>
          </p:cNvPr>
          <p:cNvSpPr txBox="1"/>
          <p:nvPr/>
        </p:nvSpPr>
        <p:spPr>
          <a:xfrm>
            <a:off x="5047554" y="4337858"/>
            <a:ext cx="66471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Aft>
                <a:spcPts val="600"/>
              </a:spcAft>
              <a:defRPr spc="300">
                <a:latin typeface="Sora Light" pitchFamily="2" charset="0"/>
                <a:cs typeface="Sora Light" pitchFamily="2" charset="0"/>
              </a:defRPr>
            </a:lvl1pPr>
          </a:lstStyle>
          <a:p>
            <a:pPr marL="0" lvl="4" algn="just">
              <a:spcAft>
                <a:spcPts val="600"/>
              </a:spcAft>
            </a:pPr>
            <a:r>
              <a:rPr lang="id-ID" sz="1600" spc="300" dirty="0">
                <a:latin typeface="Sora Light" pitchFamily="2" charset="0"/>
                <a:cs typeface="Sora Light" pitchFamily="2" charset="0"/>
              </a:rPr>
              <a:t>Dalam hal hasil Prakualifikasi menghasilkan 1 (satu) Peserta, maka Panitia Pengadaan Badan Usaha Pelaksana meminta persetujuan PJPK untuk melaksanakan Penunjukan Langsung</a:t>
            </a:r>
            <a:endParaRPr lang="en-ID" sz="1600" spc="300" dirty="0">
              <a:latin typeface="Sora Light" pitchFamily="2" charset="0"/>
              <a:cs typeface="Sora Light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A1AA60-478A-0BDD-3E9F-DDBD7A4569AF}"/>
              </a:ext>
            </a:extLst>
          </p:cNvPr>
          <p:cNvGrpSpPr/>
          <p:nvPr/>
        </p:nvGrpSpPr>
        <p:grpSpPr>
          <a:xfrm>
            <a:off x="409075" y="2610071"/>
            <a:ext cx="4494619" cy="1637859"/>
            <a:chOff x="409075" y="2417043"/>
            <a:chExt cx="4494619" cy="16378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D65725-E5E5-4DB4-BB58-485D6B219D8A}"/>
                </a:ext>
              </a:extLst>
            </p:cNvPr>
            <p:cNvSpPr txBox="1"/>
            <p:nvPr/>
          </p:nvSpPr>
          <p:spPr>
            <a:xfrm>
              <a:off x="409075" y="2417043"/>
              <a:ext cx="44946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Pelaksanaan</a:t>
              </a:r>
              <a:r>
                <a:rPr kumimoji="0" lang="en-US" sz="2800" u="none" strike="noStrike" kern="1200" cap="none" spc="300" normalizeH="0" baseline="0" noProof="0" dirty="0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 </a:t>
              </a: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Pengadaan</a:t>
              </a:r>
              <a:r>
                <a:rPr kumimoji="0" lang="en-US" sz="2800" u="none" strike="noStrike" kern="1200" cap="none" spc="300" normalizeH="0" baseline="0" noProof="0" dirty="0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 BUP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90493E-9F03-461C-D732-A7C91A2860BF}"/>
                </a:ext>
              </a:extLst>
            </p:cNvPr>
            <p:cNvSpPr txBox="1"/>
            <p:nvPr/>
          </p:nvSpPr>
          <p:spPr>
            <a:xfrm>
              <a:off x="409076" y="3285461"/>
              <a:ext cx="44946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Prakualifikasi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cogoose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490861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BF310-5C8E-7CA2-C650-0AF30D624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>
            <a:hlinkClick r:id="" action="ppaction://noaction"/>
            <a:extLst>
              <a:ext uri="{FF2B5EF4-FFF2-40B4-BE49-F238E27FC236}">
                <a16:creationId xmlns:a16="http://schemas.microsoft.com/office/drawing/2014/main" id="{71489B86-C60A-27A9-2C7D-425BFB049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6FD68BC-9195-A980-8509-E15566A43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36" y="1516502"/>
            <a:ext cx="10540527" cy="504908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4D6687B5-9B1B-ACEB-2005-E01BE3C6AE36}"/>
              </a:ext>
            </a:extLst>
          </p:cNvPr>
          <p:cNvSpPr txBox="1"/>
          <p:nvPr/>
        </p:nvSpPr>
        <p:spPr>
          <a:xfrm>
            <a:off x="138545" y="40451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D" sz="280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PRINSIP PENGADAAN KPBU</a:t>
            </a:r>
            <a:endParaRPr lang="en-ID"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038261"/>
      </p:ext>
    </p:extLst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0FF297-853E-A052-E7AD-2E14DA4AE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9F89CF1-39DA-0DD2-4DFD-C0809A791CA4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6FC81A9-CB3A-F63D-05DC-0E412956640F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0D2A77-2611-FD52-5FDA-5AEAE7403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19BC77-DD6A-3371-CE76-320668657003}"/>
              </a:ext>
            </a:extLst>
          </p:cNvPr>
          <p:cNvSpPr txBox="1"/>
          <p:nvPr/>
        </p:nvSpPr>
        <p:spPr>
          <a:xfrm>
            <a:off x="2236698" y="964552"/>
            <a:ext cx="82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800" dirty="0">
                <a:latin typeface="Cocogoose" panose="02000000000000000000" pitchFamily="2" charset="0"/>
                <a:cs typeface="Sora" pitchFamily="2" charset="0"/>
              </a:rPr>
              <a:t> </a:t>
            </a:r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Syarat</a:t>
            </a:r>
            <a:r>
              <a:rPr lang="en-ID" sz="2800" dirty="0">
                <a:latin typeface="Cocogoose" panose="02000000000000000000" pitchFamily="2" charset="0"/>
                <a:cs typeface="Sora" pitchFamily="2" charset="0"/>
              </a:rPr>
              <a:t> </a:t>
            </a:r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Kualifikasi</a:t>
            </a:r>
            <a:r>
              <a:rPr lang="en-ID" sz="2800" dirty="0">
                <a:latin typeface="Cocogoose" panose="02000000000000000000" pitchFamily="2" charset="0"/>
                <a:cs typeface="Sora" pitchFamily="2" charset="0"/>
              </a:rPr>
              <a:t> </a:t>
            </a:r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Peserta</a:t>
            </a:r>
            <a:endParaRPr lang="en-US" sz="2800" dirty="0">
              <a:latin typeface="Cocogoose" panose="02000000000000000000" pitchFamily="2" charset="0"/>
              <a:cs typeface="Sora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083841-7912-5559-8371-FC4BCA14EECB}"/>
              </a:ext>
            </a:extLst>
          </p:cNvPr>
          <p:cNvGrpSpPr/>
          <p:nvPr/>
        </p:nvGrpSpPr>
        <p:grpSpPr>
          <a:xfrm>
            <a:off x="768726" y="1650316"/>
            <a:ext cx="10654548" cy="4509278"/>
            <a:chOff x="5024723" y="1141137"/>
            <a:chExt cx="10654548" cy="450927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94747B-1B39-470A-522E-F80DBDB5CB12}"/>
                </a:ext>
              </a:extLst>
            </p:cNvPr>
            <p:cNvSpPr txBox="1"/>
            <p:nvPr/>
          </p:nvSpPr>
          <p:spPr>
            <a:xfrm>
              <a:off x="5024723" y="1141137"/>
              <a:ext cx="4980874" cy="14570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1600" spc="300">
                  <a:latin typeface="Sora Light" pitchFamily="2" charset="0"/>
                  <a:cs typeface="Sora Light" pitchFamily="2" charset="0"/>
                </a:defRPr>
              </a:lvl1pPr>
            </a:lstStyle>
            <a:p>
              <a:r>
                <a:rPr lang="en-US" sz="2400" dirty="0">
                  <a:latin typeface="Sora SemiBold" pitchFamily="2" charset="0"/>
                  <a:cs typeface="Sora SemiBold" pitchFamily="2" charset="0"/>
                </a:rPr>
                <a:t>01. </a:t>
              </a:r>
              <a:r>
                <a:rPr lang="id-ID" spc="300" dirty="0">
                  <a:latin typeface="Sora SemiBold" pitchFamily="2" charset="0"/>
                  <a:cs typeface="Sora SemiBold" pitchFamily="2" charset="0"/>
                </a:rPr>
                <a:t>Memenuhi ketentuan peraturan perundang-undangan </a:t>
              </a:r>
              <a:r>
                <a:rPr lang="id-ID" spc="300" dirty="0">
                  <a:latin typeface="Sora Light" pitchFamily="2" charset="0"/>
                  <a:cs typeface="Sora Light" pitchFamily="2" charset="0"/>
                </a:rPr>
                <a:t>untuk menjalankan kegiatan/usaha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;</a:t>
              </a:r>
              <a:endParaRPr lang="en-ID" spc="300" dirty="0">
                <a:latin typeface="Sora Light" pitchFamily="2" charset="0"/>
                <a:cs typeface="Sora Light" pitchFamily="2" charset="0"/>
              </a:endParaRPr>
            </a:p>
            <a:p>
              <a:endParaRPr lang="en-ID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23FFF4-1968-C265-B5BD-CFC3334367B8}"/>
                </a:ext>
              </a:extLst>
            </p:cNvPr>
            <p:cNvSpPr txBox="1"/>
            <p:nvPr/>
          </p:nvSpPr>
          <p:spPr>
            <a:xfrm>
              <a:off x="5024723" y="2395613"/>
              <a:ext cx="4980874" cy="11492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400" spc="300" dirty="0">
                  <a:latin typeface="Sora SemiBold" pitchFamily="2" charset="0"/>
                  <a:cs typeface="Sora SemiBold" pitchFamily="2" charset="0"/>
                </a:rPr>
                <a:t>03.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Memiliki </a:t>
              </a:r>
              <a:r>
                <a:rPr lang="id-ID" sz="1600" spc="300" dirty="0">
                  <a:latin typeface="Sora SemiBold" pitchFamily="2" charset="0"/>
                  <a:cs typeface="Sora SemiBold" pitchFamily="2" charset="0"/>
                </a:rPr>
                <a:t>pengalaman dan kemampuan pembiayaan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penyediaan infrastruktu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r;</a:t>
              </a:r>
              <a:endParaRPr lang="en-ID" sz="1600" spc="300" dirty="0"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A3BE2C-7B62-6EBA-AD44-AE3B31D7010D}"/>
                </a:ext>
              </a:extLst>
            </p:cNvPr>
            <p:cNvSpPr txBox="1"/>
            <p:nvPr/>
          </p:nvSpPr>
          <p:spPr>
            <a:xfrm>
              <a:off x="5024723" y="3646535"/>
              <a:ext cx="4980874" cy="11492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400" spc="300" dirty="0">
                  <a:latin typeface="Sora SemiBold" pitchFamily="2" charset="0"/>
                  <a:cs typeface="Sora SemiBold" pitchFamily="2" charset="0"/>
                </a:rPr>
                <a:t>05. </a:t>
              </a:r>
              <a:r>
                <a:rPr lang="id-ID" sz="1600" spc="300" dirty="0">
                  <a:latin typeface="Sora SemiBold" pitchFamily="2" charset="0"/>
                  <a:cs typeface="Sora SemiBold" pitchFamily="2" charset="0"/>
                </a:rPr>
                <a:t>Tidak memiliki pertentangan kepentingan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 sebagaimana diatur dalam peraturan lembaga in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i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;</a:t>
              </a:r>
              <a:endParaRPr lang="en-ID" sz="1600" spc="300" dirty="0"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E79854-4A53-8374-1762-E3682F140234}"/>
                </a:ext>
              </a:extLst>
            </p:cNvPr>
            <p:cNvSpPr txBox="1"/>
            <p:nvPr/>
          </p:nvSpPr>
          <p:spPr>
            <a:xfrm>
              <a:off x="10698397" y="1141137"/>
              <a:ext cx="4980874" cy="14570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1600" spc="300">
                  <a:latin typeface="Sora Light" pitchFamily="2" charset="0"/>
                  <a:cs typeface="Sora Light" pitchFamily="2" charset="0"/>
                </a:defRPr>
              </a:lvl1pPr>
            </a:lstStyle>
            <a:p>
              <a:r>
                <a:rPr lang="en-US" sz="2400" dirty="0">
                  <a:latin typeface="Sora SemiBold" pitchFamily="2" charset="0"/>
                  <a:cs typeface="Sora SemiBold" pitchFamily="2" charset="0"/>
                </a:rPr>
                <a:t>02. </a:t>
              </a:r>
              <a:r>
                <a:rPr lang="id-ID" spc="300" dirty="0">
                  <a:latin typeface="Sora Light" pitchFamily="2" charset="0"/>
                  <a:cs typeface="Sora Light" pitchFamily="2" charset="0"/>
                </a:rPr>
                <a:t>Memiliki </a:t>
              </a:r>
              <a:r>
                <a:rPr lang="id-ID" spc="300" dirty="0">
                  <a:latin typeface="Sora SemiBold" pitchFamily="2" charset="0"/>
                  <a:cs typeface="Sora SemiBold" pitchFamily="2" charset="0"/>
                </a:rPr>
                <a:t>pengalaman dan kemampuan</a:t>
              </a:r>
              <a:r>
                <a:rPr lang="id-ID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id-ID" spc="300" dirty="0">
                  <a:latin typeface="Sora SemiBold" pitchFamily="2" charset="0"/>
                  <a:cs typeface="Sora SemiBold" pitchFamily="2" charset="0"/>
                </a:rPr>
                <a:t>dalam pelaksanaan </a:t>
              </a:r>
              <a:r>
                <a:rPr lang="id-ID" spc="300" dirty="0">
                  <a:latin typeface="Sora Light" pitchFamily="2" charset="0"/>
                  <a:cs typeface="Sora Light" pitchFamily="2" charset="0"/>
                </a:rPr>
                <a:t>penyediaan infrastruktur sejenis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;</a:t>
              </a:r>
              <a:endParaRPr lang="en-ID" spc="300" dirty="0">
                <a:latin typeface="Sora Light" pitchFamily="2" charset="0"/>
                <a:cs typeface="Sora Light" pitchFamily="2" charset="0"/>
              </a:endParaRPr>
            </a:p>
            <a:p>
              <a:endParaRPr lang="en-ID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41C814-5EB2-EC7D-B2D4-155196AEC243}"/>
                </a:ext>
              </a:extLst>
            </p:cNvPr>
            <p:cNvSpPr txBox="1"/>
            <p:nvPr/>
          </p:nvSpPr>
          <p:spPr>
            <a:xfrm>
              <a:off x="10698397" y="2395613"/>
              <a:ext cx="4980874" cy="11492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400" spc="300" dirty="0">
                  <a:latin typeface="Sora SemiBold" pitchFamily="2" charset="0"/>
                  <a:cs typeface="Sora SemiBold" pitchFamily="2" charset="0"/>
                </a:rPr>
                <a:t>04.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Peserta pengadaan </a:t>
              </a:r>
              <a:r>
                <a:rPr lang="id-ID" sz="1600" spc="300" dirty="0">
                  <a:latin typeface="Sora SemiBold" pitchFamily="2" charset="0"/>
                  <a:cs typeface="Sora SemiBold" pitchFamily="2" charset="0"/>
                </a:rPr>
                <a:t>dapat berbentuk sebagai badan usaha tunggal atau konsorsium</a:t>
              </a:r>
              <a:r>
                <a:rPr lang="en-US" sz="1600" spc="300" dirty="0">
                  <a:latin typeface="Sora SemiBold" pitchFamily="2" charset="0"/>
                  <a:cs typeface="Sora SemiBold" pitchFamily="2" charset="0"/>
                </a:rPr>
                <a:t>;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4544B9-4797-EE55-D66E-4AE0F45B627D}"/>
                </a:ext>
              </a:extLst>
            </p:cNvPr>
            <p:cNvSpPr txBox="1"/>
            <p:nvPr/>
          </p:nvSpPr>
          <p:spPr>
            <a:xfrm>
              <a:off x="10698397" y="3646535"/>
              <a:ext cx="4980874" cy="11492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400" spc="300" dirty="0">
                  <a:latin typeface="Sora SemiBold" pitchFamily="2" charset="0"/>
                  <a:cs typeface="Sora SemiBold" pitchFamily="2" charset="0"/>
                </a:rPr>
                <a:t>06. </a:t>
              </a:r>
              <a:r>
                <a:rPr lang="en-US" sz="1600" spc="300" dirty="0" err="1">
                  <a:latin typeface="Sora SemiBold" pitchFamily="2" charset="0"/>
                  <a:cs typeface="Sora SemiBold" pitchFamily="2" charset="0"/>
                </a:rPr>
                <a:t>Tidak</a:t>
              </a:r>
              <a:r>
                <a:rPr lang="en-US" sz="1600" spc="300" dirty="0"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en-US" sz="1600" spc="300" dirty="0" err="1">
                  <a:latin typeface="Sora SemiBold" pitchFamily="2" charset="0"/>
                  <a:cs typeface="Sora SemiBold" pitchFamily="2" charset="0"/>
                </a:rPr>
                <a:t>sedang</a:t>
              </a:r>
              <a:r>
                <a:rPr lang="en-US" sz="1600" spc="300" dirty="0"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en-US" sz="1600" spc="300" dirty="0" err="1">
                  <a:latin typeface="Sora SemiBold" pitchFamily="2" charset="0"/>
                  <a:cs typeface="Sora SemiBold" pitchFamily="2" charset="0"/>
                </a:rPr>
                <a:t>dipailitkan</a:t>
              </a:r>
              <a:r>
                <a:rPr lang="en-US" sz="1600" spc="300" dirty="0"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dan/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atau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kegiatan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usahanya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tidak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sedang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dihentikan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;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4FBA98E-E666-AD1B-6113-7DF0E4C19988}"/>
                </a:ext>
              </a:extLst>
            </p:cNvPr>
            <p:cNvSpPr txBox="1"/>
            <p:nvPr/>
          </p:nvSpPr>
          <p:spPr>
            <a:xfrm>
              <a:off x="5024723" y="4808903"/>
              <a:ext cx="4980874" cy="841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400" spc="300" dirty="0">
                  <a:latin typeface="Sora SemiBold" pitchFamily="2" charset="0"/>
                  <a:cs typeface="Sora SemiBold" pitchFamily="2" charset="0"/>
                </a:rPr>
                <a:t>07.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Memenuhi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ketentuan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SemiBold" pitchFamily="2" charset="0"/>
                  <a:cs typeface="Sora SemiBold" pitchFamily="2" charset="0"/>
                </a:rPr>
                <a:t>perpajakan</a:t>
              </a:r>
              <a:r>
                <a:rPr lang="en-US" sz="1600" spc="300" dirty="0">
                  <a:latin typeface="Sora SemiBold" pitchFamily="2" charset="0"/>
                  <a:cs typeface="Sora SemiBold" pitchFamily="2" charset="0"/>
                </a:rPr>
                <a:t>.</a:t>
              </a:r>
              <a:endParaRPr lang="en-ID" sz="1600" spc="300" dirty="0">
                <a:latin typeface="Sora Light" pitchFamily="2" charset="0"/>
                <a:cs typeface="Sora 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898707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9138BC-5006-0356-FA9C-457C812BD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756E01A-79DA-E13D-70EF-C36FE3E7B8DD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ACC34D-D34D-FF8A-298A-2D29644612CF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AC5495-2A53-C2C3-9C68-0331B74519EE}"/>
              </a:ext>
            </a:extLst>
          </p:cNvPr>
          <p:cNvSpPr txBox="1"/>
          <p:nvPr/>
        </p:nvSpPr>
        <p:spPr>
          <a:xfrm>
            <a:off x="708213" y="943887"/>
            <a:ext cx="11074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Ketentuan</a:t>
            </a:r>
            <a:r>
              <a:rPr kumimoji="0" lang="en-ID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Konsorsium</a:t>
            </a:r>
            <a:r>
              <a:rPr kumimoji="0" lang="en-ID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0B9C7B-1956-6DC7-7F6F-4B7B426FD8CC}"/>
              </a:ext>
            </a:extLst>
          </p:cNvPr>
          <p:cNvSpPr txBox="1"/>
          <p:nvPr/>
        </p:nvSpPr>
        <p:spPr>
          <a:xfrm>
            <a:off x="409074" y="1538335"/>
            <a:ext cx="112856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01. 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M</a:t>
            </a:r>
            <a:r>
              <a:rPr lang="id-ID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emiliki pengalaman dan kemampuan dalam pelaksanaan Penyediaan Infrastruktur sejenis paling sedikit yang dimiliki oleh salah satu anggota konsorsium;</a:t>
            </a:r>
            <a:endParaRPr lang="en-ID" sz="1600" spc="300" dirty="0">
              <a:solidFill>
                <a:srgbClr val="0A0A0A"/>
              </a:solidFill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41FC0A-D55E-A6C8-6373-647047011A26}"/>
              </a:ext>
            </a:extLst>
          </p:cNvPr>
          <p:cNvSpPr txBox="1"/>
          <p:nvPr/>
        </p:nvSpPr>
        <p:spPr>
          <a:xfrm>
            <a:off x="409073" y="2664365"/>
            <a:ext cx="11285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02. </a:t>
            </a:r>
            <a:r>
              <a:rPr lang="en-US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M</a:t>
            </a:r>
            <a:r>
              <a:rPr lang="id-ID" sz="1600" spc="300" dirty="0">
                <a:solidFill>
                  <a:srgbClr val="0A0A0A"/>
                </a:solidFill>
                <a:latin typeface="Sora Light" pitchFamily="2" charset="0"/>
                <a:cs typeface="Sora Light" pitchFamily="2" charset="0"/>
              </a:rPr>
              <a:t>emiliki pengalaman dan kemampuan pembiayaan dalam Penyediaan Infrastruktur yang dapat dipenuhi secara agregat;</a:t>
            </a:r>
            <a:endParaRPr lang="en-ID" sz="1600" spc="300" dirty="0">
              <a:solidFill>
                <a:srgbClr val="0A0A0A"/>
              </a:solidFill>
              <a:latin typeface="Sora Light" pitchFamily="2" charset="0"/>
              <a:cs typeface="Sora Light" pitchFamily="2" charset="0"/>
            </a:endParaRPr>
          </a:p>
        </p:txBody>
      </p:sp>
      <p:pic>
        <p:nvPicPr>
          <p:cNvPr id="3" name="Picture 2">
            <a:hlinkClick r:id="" action="ppaction://noaction"/>
            <a:extLst>
              <a:ext uri="{FF2B5EF4-FFF2-40B4-BE49-F238E27FC236}">
                <a16:creationId xmlns:a16="http://schemas.microsoft.com/office/drawing/2014/main" id="{AD68C484-587D-C2F2-DB7A-13456EE2A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627951-9DC6-3D28-FD8E-A19F47F65583}"/>
              </a:ext>
            </a:extLst>
          </p:cNvPr>
          <p:cNvSpPr txBox="1"/>
          <p:nvPr/>
        </p:nvSpPr>
        <p:spPr>
          <a:xfrm>
            <a:off x="409072" y="3544175"/>
            <a:ext cx="112856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03. </a:t>
            </a:r>
            <a:r>
              <a:rPr lang="id-ID" sz="1600" u="none" strike="noStrike" spc="300" dirty="0">
                <a:solidFill>
                  <a:srgbClr val="202124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Memiliki perjanjian konsorsium yang memuat paling sedikit:</a:t>
            </a:r>
            <a:endParaRPr lang="en-ID" sz="1600" u="none" strike="noStrike" spc="300" dirty="0">
              <a:effectLst/>
              <a:latin typeface="Sora Light" pitchFamily="2" charset="0"/>
              <a:ea typeface="Bookman Old Style" panose="02050604050505020204" pitchFamily="18" charset="0"/>
              <a:cs typeface="Sora Ligh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029AE-1FD8-7B00-5445-DF25F285DFCF}"/>
              </a:ext>
            </a:extLst>
          </p:cNvPr>
          <p:cNvSpPr txBox="1"/>
          <p:nvPr/>
        </p:nvSpPr>
        <p:spPr>
          <a:xfrm>
            <a:off x="1006352" y="3976666"/>
            <a:ext cx="106883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d-ID" sz="1600" spc="300" dirty="0">
                <a:latin typeface="Sora" pitchFamily="2" charset="0"/>
                <a:cs typeface="Sora" pitchFamily="2" charset="0"/>
              </a:rPr>
              <a:t>Kewajiban dan tanggung jawab masing-masing badan usaha</a:t>
            </a:r>
            <a:r>
              <a:rPr lang="en-US" sz="1600" spc="300" dirty="0">
                <a:latin typeface="Sora" pitchFamily="2" charset="0"/>
                <a:cs typeface="Sora" pitchFamily="2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d-ID" sz="1600" spc="300" dirty="0">
                <a:latin typeface="Sora" pitchFamily="2" charset="0"/>
                <a:cs typeface="Sora" pitchFamily="2" charset="0"/>
              </a:rPr>
              <a:t>Penunjukan pimpinan konsorsium;</a:t>
            </a:r>
            <a:endParaRPr lang="en-ID" sz="1600" spc="300" dirty="0">
              <a:latin typeface="Sora" pitchFamily="2" charset="0"/>
              <a:cs typeface="Sora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d-ID" sz="1600" spc="300" dirty="0">
                <a:latin typeface="Sora" pitchFamily="2" charset="0"/>
                <a:cs typeface="Sora" pitchFamily="2" charset="0"/>
              </a:rPr>
              <a:t>Kewajiban dan tanggung jawab pimpinan konsorsium;</a:t>
            </a:r>
            <a:endParaRPr lang="en-ID" sz="1600" spc="300" dirty="0">
              <a:latin typeface="Sora" pitchFamily="2" charset="0"/>
              <a:cs typeface="Sora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d-ID" sz="1600" spc="300" dirty="0">
                <a:latin typeface="Sora" pitchFamily="2" charset="0"/>
                <a:cs typeface="Sora" pitchFamily="2" charset="0"/>
              </a:rPr>
              <a:t>Pimpinan konsorsium harus menguasai lebih dari 50% ekuitas dari </a:t>
            </a:r>
            <a:r>
              <a:rPr lang="en-US" sz="1600" spc="300" dirty="0">
                <a:latin typeface="Sora" pitchFamily="2" charset="0"/>
                <a:cs typeface="Sora" pitchFamily="2" charset="0"/>
              </a:rPr>
              <a:t>BUP </a:t>
            </a:r>
            <a:r>
              <a:rPr lang="id-ID" sz="1600" spc="300" dirty="0">
                <a:latin typeface="Sora" pitchFamily="2" charset="0"/>
                <a:cs typeface="Sora" pitchFamily="2" charset="0"/>
              </a:rPr>
              <a:t>yang dibentuk jika ditetapkan sebagai pemenang atau ditunjuk dalam pengadaan;</a:t>
            </a:r>
            <a:endParaRPr lang="en-ID" sz="1600" spc="300" dirty="0">
              <a:latin typeface="Sora" pitchFamily="2" charset="0"/>
              <a:cs typeface="Sora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d-ID" sz="1600" spc="300" dirty="0">
                <a:latin typeface="Sora" pitchFamily="2" charset="0"/>
                <a:cs typeface="Sora" pitchFamily="2" charset="0"/>
              </a:rPr>
              <a:t>Pimpinan konsorsium dapat lebih dari 1 (satu) badan usaha; dan</a:t>
            </a:r>
            <a:endParaRPr lang="en-ID" sz="1600" spc="300" dirty="0">
              <a:latin typeface="Sora" pitchFamily="2" charset="0"/>
              <a:cs typeface="Sora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d-ID" sz="1600" spc="300" dirty="0">
                <a:latin typeface="Sora" pitchFamily="2" charset="0"/>
                <a:cs typeface="Sora" pitchFamily="2" charset="0"/>
              </a:rPr>
              <a:t>Dalam hal pimpinan konsorsium lebih dari 1 (satu) maka salah satunya ditunjuk sebagai perwakilan resmi konsorsium.</a:t>
            </a:r>
            <a:endParaRPr lang="en-ID" sz="1600" spc="300" dirty="0">
              <a:latin typeface="Sora" pitchFamily="2" charset="0"/>
              <a:cs typeface="S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80597"/>
      </p:ext>
    </p:extLst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820625-6B75-ADAF-C719-57190F12C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786D801-6060-9323-0E3E-E7AAEA4D74FA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9CC787-C9E7-9C77-B978-4748E7CBDEAC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3FC513-E73B-6655-1671-F3881C56A68A}"/>
              </a:ext>
            </a:extLst>
          </p:cNvPr>
          <p:cNvCxnSpPr>
            <a:cxnSpLocks/>
          </p:cNvCxnSpPr>
          <p:nvPr/>
        </p:nvCxnSpPr>
        <p:spPr>
          <a:xfrm flipV="1">
            <a:off x="1555377" y="2643719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53A1C3-2E5C-5EAB-DD37-C48E077CFC4C}"/>
              </a:ext>
            </a:extLst>
          </p:cNvPr>
          <p:cNvCxnSpPr>
            <a:cxnSpLocks/>
          </p:cNvCxnSpPr>
          <p:nvPr/>
        </p:nvCxnSpPr>
        <p:spPr>
          <a:xfrm flipV="1">
            <a:off x="2460813" y="3402446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DD5B68-803B-5E5E-3ABF-8A3653B2B250}"/>
              </a:ext>
            </a:extLst>
          </p:cNvPr>
          <p:cNvCxnSpPr>
            <a:cxnSpLocks/>
          </p:cNvCxnSpPr>
          <p:nvPr/>
        </p:nvCxnSpPr>
        <p:spPr>
          <a:xfrm flipV="1">
            <a:off x="3922059" y="2639239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13E467-CB5C-A494-C214-AA0AABA36F01}"/>
              </a:ext>
            </a:extLst>
          </p:cNvPr>
          <p:cNvCxnSpPr>
            <a:cxnSpLocks/>
          </p:cNvCxnSpPr>
          <p:nvPr/>
        </p:nvCxnSpPr>
        <p:spPr>
          <a:xfrm flipV="1">
            <a:off x="6853519" y="2639239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033E10-F102-0BF1-4C62-C904615E668D}"/>
              </a:ext>
            </a:extLst>
          </p:cNvPr>
          <p:cNvCxnSpPr>
            <a:cxnSpLocks/>
          </p:cNvCxnSpPr>
          <p:nvPr/>
        </p:nvCxnSpPr>
        <p:spPr>
          <a:xfrm flipV="1">
            <a:off x="9148485" y="2631304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6A4FAC-C07A-D588-A4CF-7B7031E252E5}"/>
              </a:ext>
            </a:extLst>
          </p:cNvPr>
          <p:cNvCxnSpPr>
            <a:cxnSpLocks/>
          </p:cNvCxnSpPr>
          <p:nvPr/>
        </p:nvCxnSpPr>
        <p:spPr>
          <a:xfrm flipV="1">
            <a:off x="8072720" y="3433146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714847-5E23-2522-056A-4176591DF463}"/>
              </a:ext>
            </a:extLst>
          </p:cNvPr>
          <p:cNvSpPr txBox="1"/>
          <p:nvPr/>
        </p:nvSpPr>
        <p:spPr>
          <a:xfrm>
            <a:off x="1271735" y="2400390"/>
            <a:ext cx="15957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P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engumuman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Prakualifikasi </a:t>
            </a: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8063FD-D3B4-5CB0-B0F8-4BCE3E71C684}"/>
              </a:ext>
            </a:extLst>
          </p:cNvPr>
          <p:cNvSpPr txBox="1"/>
          <p:nvPr/>
        </p:nvSpPr>
        <p:spPr>
          <a:xfrm>
            <a:off x="3170032" y="3903788"/>
            <a:ext cx="34424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P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endaftaran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&amp;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P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enyampaian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D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okumen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Surat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Kerahasiaan</a:t>
            </a: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FBFE77-7E5A-4488-0E5C-8063C8CF1D7A}"/>
              </a:ext>
            </a:extLst>
          </p:cNvPr>
          <p:cNvSpPr txBox="1"/>
          <p:nvPr/>
        </p:nvSpPr>
        <p:spPr>
          <a:xfrm>
            <a:off x="9305370" y="3903788"/>
            <a:ext cx="25686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P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enjelasan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Dokumen Prakualifikasi</a:t>
            </a: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513B47-4AB7-893E-5218-2146C8C13904}"/>
              </a:ext>
            </a:extLst>
          </p:cNvPr>
          <p:cNvSpPr txBox="1"/>
          <p:nvPr/>
        </p:nvSpPr>
        <p:spPr>
          <a:xfrm>
            <a:off x="6070319" y="2159032"/>
            <a:ext cx="32790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Penyampaian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Dokumen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Prakualifikasi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&amp;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Akses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Ruangan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Data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Informasi</a:t>
            </a: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E4F8A9-5207-A76C-5F9C-71FF8113C597}"/>
              </a:ext>
            </a:extLst>
          </p:cNvPr>
          <p:cNvCxnSpPr>
            <a:cxnSpLocks/>
          </p:cNvCxnSpPr>
          <p:nvPr/>
        </p:nvCxnSpPr>
        <p:spPr>
          <a:xfrm flipV="1">
            <a:off x="10511122" y="3433146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C5CA301-C068-7E28-AF4D-15055E5255F7}"/>
              </a:ext>
            </a:extLst>
          </p:cNvPr>
          <p:cNvCxnSpPr>
            <a:cxnSpLocks/>
          </p:cNvCxnSpPr>
          <p:nvPr/>
        </p:nvCxnSpPr>
        <p:spPr>
          <a:xfrm>
            <a:off x="1950290" y="3429000"/>
            <a:ext cx="10241710" cy="0"/>
          </a:xfrm>
          <a:prstGeom prst="line">
            <a:avLst/>
          </a:prstGeom>
          <a:ln w="19050">
            <a:solidFill>
              <a:srgbClr val="CE1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D843B7-75FA-A8CD-FA3F-F0CDA44BC207}"/>
              </a:ext>
            </a:extLst>
          </p:cNvPr>
          <p:cNvGrpSpPr/>
          <p:nvPr/>
        </p:nvGrpSpPr>
        <p:grpSpPr>
          <a:xfrm>
            <a:off x="1661901" y="3025790"/>
            <a:ext cx="806420" cy="806420"/>
            <a:chOff x="4661644" y="3790082"/>
            <a:chExt cx="894778" cy="89477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A3918D0-57EF-84CC-6FBB-14C3B567AE1B}"/>
                </a:ext>
              </a:extLst>
            </p:cNvPr>
            <p:cNvSpPr/>
            <p:nvPr/>
          </p:nvSpPr>
          <p:spPr>
            <a:xfrm>
              <a:off x="4661644" y="3790082"/>
              <a:ext cx="894778" cy="894778"/>
            </a:xfrm>
            <a:prstGeom prst="ellipse">
              <a:avLst/>
            </a:prstGeom>
            <a:noFill/>
            <a:ln>
              <a:solidFill>
                <a:srgbClr val="CE152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sp>
          <p:nvSpPr>
            <p:cNvPr id="52" name="Oval 51">
              <a:hlinkClick r:id="rId4" action="ppaction://hlinksldjump"/>
              <a:extLst>
                <a:ext uri="{FF2B5EF4-FFF2-40B4-BE49-F238E27FC236}">
                  <a16:creationId xmlns:a16="http://schemas.microsoft.com/office/drawing/2014/main" id="{53C33310-3BCF-6494-F2B8-F69D11A94F0E}"/>
                </a:ext>
              </a:extLst>
            </p:cNvPr>
            <p:cNvSpPr/>
            <p:nvPr/>
          </p:nvSpPr>
          <p:spPr>
            <a:xfrm>
              <a:off x="4700588" y="3829026"/>
              <a:ext cx="816890" cy="816890"/>
            </a:xfrm>
            <a:prstGeom prst="ellipse">
              <a:avLst/>
            </a:prstGeom>
            <a:solidFill>
              <a:srgbClr val="CE152D"/>
            </a:solidFill>
            <a:ln>
              <a:solidFill>
                <a:srgbClr val="CE152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Sora ExtraBold" pitchFamily="2" charset="0"/>
                  <a:ea typeface="+mn-ea"/>
                  <a:cs typeface="Sora ExtraBold" pitchFamily="2" charset="0"/>
                </a:rPr>
                <a:t>01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E9A2A2-3DB8-2EE1-F07C-0C36CBB26D85}"/>
              </a:ext>
            </a:extLst>
          </p:cNvPr>
          <p:cNvGrpSpPr/>
          <p:nvPr/>
        </p:nvGrpSpPr>
        <p:grpSpPr>
          <a:xfrm>
            <a:off x="4488047" y="3025790"/>
            <a:ext cx="806420" cy="806420"/>
            <a:chOff x="4661644" y="3790082"/>
            <a:chExt cx="894778" cy="89477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E871C1C-8FDC-CFCB-0E4C-2B06277CE77A}"/>
                </a:ext>
              </a:extLst>
            </p:cNvPr>
            <p:cNvSpPr/>
            <p:nvPr/>
          </p:nvSpPr>
          <p:spPr>
            <a:xfrm>
              <a:off x="4661644" y="3790082"/>
              <a:ext cx="894778" cy="894778"/>
            </a:xfrm>
            <a:prstGeom prst="ellipse">
              <a:avLst/>
            </a:prstGeom>
            <a:noFill/>
            <a:ln>
              <a:solidFill>
                <a:srgbClr val="CE152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sp>
          <p:nvSpPr>
            <p:cNvPr id="26" name="Oval 25">
              <a:hlinkClick r:id="rId5" action="ppaction://hlinksldjump"/>
              <a:extLst>
                <a:ext uri="{FF2B5EF4-FFF2-40B4-BE49-F238E27FC236}">
                  <a16:creationId xmlns:a16="http://schemas.microsoft.com/office/drawing/2014/main" id="{104597F8-20FC-60A3-D3C0-D0A9B00D91E0}"/>
                </a:ext>
              </a:extLst>
            </p:cNvPr>
            <p:cNvSpPr/>
            <p:nvPr/>
          </p:nvSpPr>
          <p:spPr>
            <a:xfrm>
              <a:off x="4700588" y="3829026"/>
              <a:ext cx="816890" cy="816890"/>
            </a:xfrm>
            <a:prstGeom prst="ellipse">
              <a:avLst/>
            </a:prstGeom>
            <a:solidFill>
              <a:srgbClr val="CE152D"/>
            </a:solidFill>
            <a:ln>
              <a:solidFill>
                <a:srgbClr val="CE152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Sora ExtraBold" pitchFamily="2" charset="0"/>
                  <a:ea typeface="+mn-ea"/>
                  <a:cs typeface="Sora ExtraBold" pitchFamily="2" charset="0"/>
                </a:rPr>
                <a:t>02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123F9A-A1AD-5973-1E6D-3A5E1E4895A2}"/>
              </a:ext>
            </a:extLst>
          </p:cNvPr>
          <p:cNvGrpSpPr/>
          <p:nvPr/>
        </p:nvGrpSpPr>
        <p:grpSpPr>
          <a:xfrm>
            <a:off x="7314193" y="3025790"/>
            <a:ext cx="806420" cy="806420"/>
            <a:chOff x="4661644" y="3790082"/>
            <a:chExt cx="894778" cy="89477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143264-EEA9-7ADA-166A-8FAD6CCD99E5}"/>
                </a:ext>
              </a:extLst>
            </p:cNvPr>
            <p:cNvSpPr/>
            <p:nvPr/>
          </p:nvSpPr>
          <p:spPr>
            <a:xfrm>
              <a:off x="4661644" y="3790082"/>
              <a:ext cx="894778" cy="894778"/>
            </a:xfrm>
            <a:prstGeom prst="ellipse">
              <a:avLst/>
            </a:prstGeom>
            <a:noFill/>
            <a:ln>
              <a:solidFill>
                <a:srgbClr val="CE152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sp>
          <p:nvSpPr>
            <p:cNvPr id="29" name="Oval 28">
              <a:hlinkClick r:id="rId6" action="ppaction://hlinksldjump"/>
              <a:extLst>
                <a:ext uri="{FF2B5EF4-FFF2-40B4-BE49-F238E27FC236}">
                  <a16:creationId xmlns:a16="http://schemas.microsoft.com/office/drawing/2014/main" id="{C0CC648C-D5AB-6407-D8B8-B6C8EF5381AF}"/>
                </a:ext>
              </a:extLst>
            </p:cNvPr>
            <p:cNvSpPr/>
            <p:nvPr/>
          </p:nvSpPr>
          <p:spPr>
            <a:xfrm>
              <a:off x="4700588" y="3829026"/>
              <a:ext cx="816890" cy="816890"/>
            </a:xfrm>
            <a:prstGeom prst="ellipse">
              <a:avLst/>
            </a:prstGeom>
            <a:solidFill>
              <a:srgbClr val="CE152D"/>
            </a:solidFill>
            <a:ln>
              <a:solidFill>
                <a:srgbClr val="CE152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Sora ExtraBold" pitchFamily="2" charset="0"/>
                  <a:ea typeface="+mn-ea"/>
                  <a:cs typeface="Sora ExtraBold" pitchFamily="2" charset="0"/>
                </a:rPr>
                <a:t>03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10BC2D-C7BC-75FF-CE73-2B8037184322}"/>
              </a:ext>
            </a:extLst>
          </p:cNvPr>
          <p:cNvGrpSpPr/>
          <p:nvPr/>
        </p:nvGrpSpPr>
        <p:grpSpPr>
          <a:xfrm>
            <a:off x="10140340" y="3025790"/>
            <a:ext cx="806420" cy="806420"/>
            <a:chOff x="4661644" y="3790082"/>
            <a:chExt cx="894778" cy="89477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C929023-4E62-D2B1-4076-423FA6037A7E}"/>
                </a:ext>
              </a:extLst>
            </p:cNvPr>
            <p:cNvSpPr/>
            <p:nvPr/>
          </p:nvSpPr>
          <p:spPr>
            <a:xfrm>
              <a:off x="4661644" y="3790082"/>
              <a:ext cx="894778" cy="894778"/>
            </a:xfrm>
            <a:prstGeom prst="ellipse">
              <a:avLst/>
            </a:prstGeom>
            <a:noFill/>
            <a:ln>
              <a:solidFill>
                <a:srgbClr val="CE152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E6A2B5D-85DB-5D2D-AE7D-91285A0CD07F}"/>
                </a:ext>
              </a:extLst>
            </p:cNvPr>
            <p:cNvSpPr/>
            <p:nvPr/>
          </p:nvSpPr>
          <p:spPr>
            <a:xfrm>
              <a:off x="4700588" y="3829026"/>
              <a:ext cx="816890" cy="816890"/>
            </a:xfrm>
            <a:prstGeom prst="ellipse">
              <a:avLst/>
            </a:prstGeom>
            <a:solidFill>
              <a:srgbClr val="CE152D"/>
            </a:solidFill>
            <a:ln>
              <a:solidFill>
                <a:srgbClr val="CE152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ra ExtraBold" pitchFamily="2" charset="0"/>
                  <a:ea typeface="+mn-ea"/>
                  <a:cs typeface="Sora ExtraBold" pitchFamily="2" charset="0"/>
                </a:rPr>
                <a:t>04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D0BB30A-CCA0-B9DD-A878-C0FAFCC92194}"/>
              </a:ext>
            </a:extLst>
          </p:cNvPr>
          <p:cNvSpPr txBox="1"/>
          <p:nvPr/>
        </p:nvSpPr>
        <p:spPr>
          <a:xfrm>
            <a:off x="708213" y="1026183"/>
            <a:ext cx="11074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Tahapan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Prakualifikasi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Badan Usaha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Pelaksana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Cocogoose" panose="02000000000000000000" pitchFamily="2" charset="0"/>
              <a:ea typeface="+mn-ea"/>
              <a:cs typeface="Sora" pitchFamily="2" charset="0"/>
            </a:endParaRPr>
          </a:p>
        </p:txBody>
      </p:sp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4B91CDC1-F244-594F-909F-4E55ABB3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91346"/>
      </p:ext>
    </p:extLst>
  </p:cSld>
  <p:clrMapOvr>
    <a:masterClrMapping/>
  </p:clrMapOvr>
  <p:transition spd="med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D4FC-AE63-D050-7AF5-E8F489988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A812A50-E8DC-5B86-F15B-662D7B6D25ED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186509D-A825-C5C2-43FB-F6B9A702E13B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905BAB-C51E-8D01-AB19-7354CADA90BE}"/>
              </a:ext>
            </a:extLst>
          </p:cNvPr>
          <p:cNvCxnSpPr>
            <a:cxnSpLocks/>
          </p:cNvCxnSpPr>
          <p:nvPr/>
        </p:nvCxnSpPr>
        <p:spPr>
          <a:xfrm flipV="1">
            <a:off x="1555377" y="2643719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3EE117-DAF3-5B42-BA7B-FF9CB989DA64}"/>
              </a:ext>
            </a:extLst>
          </p:cNvPr>
          <p:cNvCxnSpPr>
            <a:cxnSpLocks/>
          </p:cNvCxnSpPr>
          <p:nvPr/>
        </p:nvCxnSpPr>
        <p:spPr>
          <a:xfrm flipV="1">
            <a:off x="2460813" y="3402446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B3D06A-B6C1-4B4D-7B79-23E3FE86C868}"/>
              </a:ext>
            </a:extLst>
          </p:cNvPr>
          <p:cNvCxnSpPr>
            <a:cxnSpLocks/>
          </p:cNvCxnSpPr>
          <p:nvPr/>
        </p:nvCxnSpPr>
        <p:spPr>
          <a:xfrm flipV="1">
            <a:off x="3922059" y="2639239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CD6C04-5BEE-EDB5-A2FA-F979ED43E438}"/>
              </a:ext>
            </a:extLst>
          </p:cNvPr>
          <p:cNvCxnSpPr>
            <a:cxnSpLocks/>
          </p:cNvCxnSpPr>
          <p:nvPr/>
        </p:nvCxnSpPr>
        <p:spPr>
          <a:xfrm flipV="1">
            <a:off x="6853519" y="2639239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F2DA5E-CB83-6412-9687-4701605FD874}"/>
              </a:ext>
            </a:extLst>
          </p:cNvPr>
          <p:cNvCxnSpPr>
            <a:cxnSpLocks/>
          </p:cNvCxnSpPr>
          <p:nvPr/>
        </p:nvCxnSpPr>
        <p:spPr>
          <a:xfrm flipV="1">
            <a:off x="9148485" y="2631304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8D03B9-9943-7E29-1EE4-1670FEA8077A}"/>
              </a:ext>
            </a:extLst>
          </p:cNvPr>
          <p:cNvCxnSpPr>
            <a:cxnSpLocks/>
          </p:cNvCxnSpPr>
          <p:nvPr/>
        </p:nvCxnSpPr>
        <p:spPr>
          <a:xfrm flipV="1">
            <a:off x="8072720" y="3433146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F238D1-74E0-5F49-1856-4F0B961F72BC}"/>
              </a:ext>
            </a:extLst>
          </p:cNvPr>
          <p:cNvSpPr txBox="1"/>
          <p:nvPr/>
        </p:nvSpPr>
        <p:spPr>
          <a:xfrm>
            <a:off x="815786" y="2400390"/>
            <a:ext cx="2448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P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emasukan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Dokumen Kualifikasi</a:t>
            </a: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1BAFEB-0435-7754-4E67-6BE6C64FDB48}"/>
              </a:ext>
            </a:extLst>
          </p:cNvPr>
          <p:cNvSpPr txBox="1"/>
          <p:nvPr/>
        </p:nvSpPr>
        <p:spPr>
          <a:xfrm>
            <a:off x="3761703" y="3903788"/>
            <a:ext cx="2280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E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valuasi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Dokumen Kualifikasi</a:t>
            </a: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3CC3-84A3-B0E0-B6EE-C630845A5AE5}"/>
              </a:ext>
            </a:extLst>
          </p:cNvPr>
          <p:cNvSpPr txBox="1"/>
          <p:nvPr/>
        </p:nvSpPr>
        <p:spPr>
          <a:xfrm>
            <a:off x="9619134" y="3903788"/>
            <a:ext cx="2017053" cy="610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S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anggah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H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asil Prakualifikasi</a:t>
            </a: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7C491B-1802-1E9E-4F16-7A421EA7234A}"/>
              </a:ext>
            </a:extLst>
          </p:cNvPr>
          <p:cNvSpPr txBox="1"/>
          <p:nvPr/>
        </p:nvSpPr>
        <p:spPr>
          <a:xfrm>
            <a:off x="6210077" y="2400390"/>
            <a:ext cx="3032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P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enetapan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&amp;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P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engumuman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hasil Prakualifikasi</a:t>
            </a: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96F227-511C-BEFD-9259-AC760317C7C1}"/>
              </a:ext>
            </a:extLst>
          </p:cNvPr>
          <p:cNvCxnSpPr>
            <a:cxnSpLocks/>
          </p:cNvCxnSpPr>
          <p:nvPr/>
        </p:nvCxnSpPr>
        <p:spPr>
          <a:xfrm flipV="1">
            <a:off x="10511122" y="3433146"/>
            <a:ext cx="0" cy="560292"/>
          </a:xfrm>
          <a:prstGeom prst="line">
            <a:avLst/>
          </a:prstGeom>
          <a:ln>
            <a:noFill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107C58-5903-0CE0-ACAA-5717A8CD0655}"/>
              </a:ext>
            </a:extLst>
          </p:cNvPr>
          <p:cNvCxnSpPr>
            <a:cxnSpLocks/>
          </p:cNvCxnSpPr>
          <p:nvPr/>
        </p:nvCxnSpPr>
        <p:spPr>
          <a:xfrm>
            <a:off x="-7287" y="3429000"/>
            <a:ext cx="10241710" cy="0"/>
          </a:xfrm>
          <a:prstGeom prst="line">
            <a:avLst/>
          </a:prstGeom>
          <a:ln w="19050">
            <a:solidFill>
              <a:srgbClr val="CE1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8CBF3BF-E3DF-8DEB-71BC-DDFC827B786D}"/>
              </a:ext>
            </a:extLst>
          </p:cNvPr>
          <p:cNvGrpSpPr/>
          <p:nvPr/>
        </p:nvGrpSpPr>
        <p:grpSpPr>
          <a:xfrm>
            <a:off x="1661901" y="3025790"/>
            <a:ext cx="806420" cy="806420"/>
            <a:chOff x="4661644" y="3790082"/>
            <a:chExt cx="894778" cy="89477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386D350-19C6-8475-F264-EAC0264932A5}"/>
                </a:ext>
              </a:extLst>
            </p:cNvPr>
            <p:cNvSpPr/>
            <p:nvPr/>
          </p:nvSpPr>
          <p:spPr>
            <a:xfrm>
              <a:off x="4661644" y="3790082"/>
              <a:ext cx="894778" cy="894778"/>
            </a:xfrm>
            <a:prstGeom prst="ellipse">
              <a:avLst/>
            </a:prstGeom>
            <a:noFill/>
            <a:ln>
              <a:solidFill>
                <a:srgbClr val="CE152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sp>
          <p:nvSpPr>
            <p:cNvPr id="52" name="Oval 51">
              <a:hlinkClick r:id="rId4" action="ppaction://hlinksldjump"/>
              <a:extLst>
                <a:ext uri="{FF2B5EF4-FFF2-40B4-BE49-F238E27FC236}">
                  <a16:creationId xmlns:a16="http://schemas.microsoft.com/office/drawing/2014/main" id="{5AFFB45B-30BF-3E1A-E332-43D69DD39048}"/>
                </a:ext>
              </a:extLst>
            </p:cNvPr>
            <p:cNvSpPr/>
            <p:nvPr/>
          </p:nvSpPr>
          <p:spPr>
            <a:xfrm>
              <a:off x="4700588" y="3829026"/>
              <a:ext cx="816890" cy="816890"/>
            </a:xfrm>
            <a:prstGeom prst="ellipse">
              <a:avLst/>
            </a:prstGeom>
            <a:solidFill>
              <a:srgbClr val="CE152D"/>
            </a:solidFill>
            <a:ln>
              <a:solidFill>
                <a:srgbClr val="CE152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Sora ExtraBold" pitchFamily="2" charset="0"/>
                  <a:ea typeface="+mn-ea"/>
                  <a:cs typeface="Sora ExtraBold" pitchFamily="2" charset="0"/>
                </a:rPr>
                <a:t>05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FBFA10-4D6D-194C-F5BC-80CD517DED45}"/>
              </a:ext>
            </a:extLst>
          </p:cNvPr>
          <p:cNvGrpSpPr/>
          <p:nvPr/>
        </p:nvGrpSpPr>
        <p:grpSpPr>
          <a:xfrm>
            <a:off x="4488047" y="3025790"/>
            <a:ext cx="806420" cy="806420"/>
            <a:chOff x="4661644" y="3790082"/>
            <a:chExt cx="894778" cy="89477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BE11744-1DF0-CA42-1684-68725B2083C0}"/>
                </a:ext>
              </a:extLst>
            </p:cNvPr>
            <p:cNvSpPr/>
            <p:nvPr/>
          </p:nvSpPr>
          <p:spPr>
            <a:xfrm>
              <a:off x="4661644" y="3790082"/>
              <a:ext cx="894778" cy="894778"/>
            </a:xfrm>
            <a:prstGeom prst="ellipse">
              <a:avLst/>
            </a:prstGeom>
            <a:noFill/>
            <a:ln>
              <a:solidFill>
                <a:srgbClr val="CE152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sp>
          <p:nvSpPr>
            <p:cNvPr id="26" name="Oval 25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81F6DB49-DBDE-2F05-C5E0-E74AB23ED4B3}"/>
                </a:ext>
              </a:extLst>
            </p:cNvPr>
            <p:cNvSpPr/>
            <p:nvPr/>
          </p:nvSpPr>
          <p:spPr>
            <a:xfrm>
              <a:off x="4700588" y="3829026"/>
              <a:ext cx="816890" cy="816890"/>
            </a:xfrm>
            <a:prstGeom prst="ellipse">
              <a:avLst/>
            </a:prstGeom>
            <a:solidFill>
              <a:srgbClr val="CE152D"/>
            </a:solidFill>
            <a:ln>
              <a:solidFill>
                <a:srgbClr val="CE152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Sora ExtraBold" pitchFamily="2" charset="0"/>
                  <a:ea typeface="+mn-ea"/>
                  <a:cs typeface="Sora ExtraBold" pitchFamily="2" charset="0"/>
                </a:rPr>
                <a:t>06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DCA957-606B-8A85-C538-6DE573434649}"/>
              </a:ext>
            </a:extLst>
          </p:cNvPr>
          <p:cNvGrpSpPr/>
          <p:nvPr/>
        </p:nvGrpSpPr>
        <p:grpSpPr>
          <a:xfrm>
            <a:off x="7314193" y="3025790"/>
            <a:ext cx="806420" cy="806420"/>
            <a:chOff x="4661644" y="3790082"/>
            <a:chExt cx="894778" cy="894778"/>
          </a:xfrm>
        </p:grpSpPr>
        <p:sp>
          <p:nvSpPr>
            <p:cNvPr id="28" name="Oval 27">
              <a:hlinkClick r:id="rId6" action="ppaction://hlinksldjump"/>
              <a:extLst>
                <a:ext uri="{FF2B5EF4-FFF2-40B4-BE49-F238E27FC236}">
                  <a16:creationId xmlns:a16="http://schemas.microsoft.com/office/drawing/2014/main" id="{1F557A54-1750-1736-3B14-6267F605D7C1}"/>
                </a:ext>
              </a:extLst>
            </p:cNvPr>
            <p:cNvSpPr/>
            <p:nvPr/>
          </p:nvSpPr>
          <p:spPr>
            <a:xfrm>
              <a:off x="4661644" y="3790082"/>
              <a:ext cx="894778" cy="894778"/>
            </a:xfrm>
            <a:prstGeom prst="ellipse">
              <a:avLst/>
            </a:prstGeom>
            <a:noFill/>
            <a:ln>
              <a:solidFill>
                <a:srgbClr val="CE152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3767D53-AA92-DE48-D89A-8CE34B993447}"/>
                </a:ext>
              </a:extLst>
            </p:cNvPr>
            <p:cNvSpPr/>
            <p:nvPr/>
          </p:nvSpPr>
          <p:spPr>
            <a:xfrm>
              <a:off x="4700588" y="3829026"/>
              <a:ext cx="816890" cy="816890"/>
            </a:xfrm>
            <a:prstGeom prst="ellipse">
              <a:avLst/>
            </a:prstGeom>
            <a:solidFill>
              <a:srgbClr val="CE152D"/>
            </a:solidFill>
            <a:ln>
              <a:solidFill>
                <a:srgbClr val="CE152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Sora ExtraBold" pitchFamily="2" charset="0"/>
                  <a:ea typeface="+mn-ea"/>
                  <a:cs typeface="Sora ExtraBold" pitchFamily="2" charset="0"/>
                </a:rPr>
                <a:t>07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A14964-578D-F0D9-194A-28517609B4A6}"/>
              </a:ext>
            </a:extLst>
          </p:cNvPr>
          <p:cNvGrpSpPr/>
          <p:nvPr/>
        </p:nvGrpSpPr>
        <p:grpSpPr>
          <a:xfrm>
            <a:off x="10140340" y="3025790"/>
            <a:ext cx="806420" cy="806420"/>
            <a:chOff x="4661644" y="3790082"/>
            <a:chExt cx="894778" cy="89477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CA80F18-3164-950F-C910-B279EF0A5A81}"/>
                </a:ext>
              </a:extLst>
            </p:cNvPr>
            <p:cNvSpPr/>
            <p:nvPr/>
          </p:nvSpPr>
          <p:spPr>
            <a:xfrm>
              <a:off x="4661644" y="3790082"/>
              <a:ext cx="894778" cy="894778"/>
            </a:xfrm>
            <a:prstGeom prst="ellipse">
              <a:avLst/>
            </a:prstGeom>
            <a:noFill/>
            <a:ln>
              <a:solidFill>
                <a:srgbClr val="CE152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sp>
          <p:nvSpPr>
            <p:cNvPr id="35" name="Oval 34">
              <a:hlinkClick r:id="rId7" action="ppaction://hlinksldjump"/>
              <a:extLst>
                <a:ext uri="{FF2B5EF4-FFF2-40B4-BE49-F238E27FC236}">
                  <a16:creationId xmlns:a16="http://schemas.microsoft.com/office/drawing/2014/main" id="{A7E73B66-BF12-9602-835F-B98F60B84013}"/>
                </a:ext>
              </a:extLst>
            </p:cNvPr>
            <p:cNvSpPr/>
            <p:nvPr/>
          </p:nvSpPr>
          <p:spPr>
            <a:xfrm>
              <a:off x="4700588" y="3829026"/>
              <a:ext cx="816890" cy="816890"/>
            </a:xfrm>
            <a:prstGeom prst="ellipse">
              <a:avLst/>
            </a:prstGeom>
            <a:solidFill>
              <a:srgbClr val="CE152D"/>
            </a:solidFill>
            <a:ln>
              <a:solidFill>
                <a:srgbClr val="CE152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Sora ExtraBold" pitchFamily="2" charset="0"/>
                  <a:ea typeface="+mn-ea"/>
                  <a:cs typeface="Sora ExtraBold" pitchFamily="2" charset="0"/>
                </a:rPr>
                <a:t>08</a:t>
              </a: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endParaRPr>
            </a:p>
          </p:txBody>
        </p:sp>
      </p:grpSp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098ACBF7-ECC8-9531-59B8-5CDD31BC7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BD91AF-6FB1-99A0-D046-790AFCBD3158}"/>
              </a:ext>
            </a:extLst>
          </p:cNvPr>
          <p:cNvSpPr txBox="1"/>
          <p:nvPr/>
        </p:nvSpPr>
        <p:spPr>
          <a:xfrm>
            <a:off x="708213" y="1026183"/>
            <a:ext cx="11074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Tahapan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Prakualifikasi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Badan Usaha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Pelaksana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Cocogoose" panose="02000000000000000000" pitchFamily="2" charset="0"/>
              <a:ea typeface="+mn-ea"/>
              <a:cs typeface="S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706"/>
      </p:ext>
    </p:extLst>
  </p:cSld>
  <p:clrMapOvr>
    <a:masterClrMapping/>
  </p:clrMapOvr>
  <p:transition spd="med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AC261B0-27C3-69E4-0229-F897654B74E7}"/>
              </a:ext>
            </a:extLst>
          </p:cNvPr>
          <p:cNvGraphicFramePr/>
          <p:nvPr/>
        </p:nvGraphicFramePr>
        <p:xfrm>
          <a:off x="67236" y="1434356"/>
          <a:ext cx="12057529" cy="396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F5C7E2C-9573-F595-D833-64FA00B85564}"/>
              </a:ext>
            </a:extLst>
          </p:cNvPr>
          <p:cNvSpPr txBox="1"/>
          <p:nvPr/>
        </p:nvSpPr>
        <p:spPr>
          <a:xfrm>
            <a:off x="1618131" y="5605308"/>
            <a:ext cx="9297520" cy="712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Dokumen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Penawaran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Sampul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 I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berisi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Dokumen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Penawaran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Administrasi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 dan Teknis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Dokumen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Penawaran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Sampul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 II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berisi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Dokumen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Penawaran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ExtraBold" pitchFamily="2" charset="0"/>
                <a:ea typeface="Aptos" panose="020B0004020202020204" pitchFamily="34" charset="0"/>
                <a:cs typeface="Sora ExtraBold" pitchFamily="2" charset="0"/>
              </a:rPr>
              <a:t>Finansial</a:t>
            </a:r>
            <a:endParaRPr kumimoji="0" lang="en-ID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ra ExtraBold" pitchFamily="2" charset="0"/>
              <a:ea typeface="Aptos" panose="020B0004020202020204" pitchFamily="34" charset="0"/>
              <a:cs typeface="Sora ExtraBold" pitchFamily="2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4450075-6F66-7FF6-2FB3-4735DA7CAD82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A0E36D1-6C3B-8715-6AD7-6B7115F27043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05AFBC-DF4E-F0EB-5AC4-207496D620A2}"/>
              </a:ext>
            </a:extLst>
          </p:cNvPr>
          <p:cNvSpPr txBox="1"/>
          <p:nvPr/>
        </p:nvSpPr>
        <p:spPr>
          <a:xfrm>
            <a:off x="2209051" y="395010"/>
            <a:ext cx="77738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Pelaksanaan</a:t>
            </a:r>
            <a:r>
              <a:rPr lang="en-ID" sz="2800" dirty="0">
                <a:latin typeface="Cocogoose" panose="02000000000000000000" pitchFamily="2" charset="0"/>
                <a:cs typeface="Sora" pitchFamily="2" charset="0"/>
              </a:rPr>
              <a:t> </a:t>
            </a:r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Pengadaan</a:t>
            </a:r>
            <a:r>
              <a:rPr lang="en-ID" sz="2800" dirty="0">
                <a:latin typeface="Cocogoose" panose="02000000000000000000" pitchFamily="2" charset="0"/>
                <a:cs typeface="Sora" pitchFamily="2" charset="0"/>
              </a:rPr>
              <a:t> BUP</a:t>
            </a:r>
          </a:p>
          <a:p>
            <a:pPr algn="ctr"/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Pelelangan</a:t>
            </a:r>
            <a:r>
              <a:rPr lang="en-ID" sz="2800" dirty="0">
                <a:latin typeface="Cocogoose" panose="02000000000000000000" pitchFamily="2" charset="0"/>
                <a:cs typeface="Sora" pitchFamily="2" charset="0"/>
              </a:rPr>
              <a:t> Satu </a:t>
            </a:r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Tahap</a:t>
            </a:r>
            <a:endParaRPr lang="en-ID" sz="2800" dirty="0">
              <a:latin typeface="Cocogoose" panose="02000000000000000000" pitchFamily="2" charset="0"/>
              <a:cs typeface="Sora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04686EF-73A5-F5D4-EB3C-F0379AB2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6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29698A-B650-7C9D-50B7-CB0554EE7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DC3DFB8-3DBE-6045-EB99-D612AFC2D847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844D4C6-273A-EFA7-E19A-6AC60780F3BB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62729-B3F4-30F7-B984-93F53AB28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4FB87A1-C6EE-8477-5B12-4028F7752A61}"/>
              </a:ext>
            </a:extLst>
          </p:cNvPr>
          <p:cNvGrpSpPr/>
          <p:nvPr/>
        </p:nvGrpSpPr>
        <p:grpSpPr>
          <a:xfrm>
            <a:off x="409075" y="2013200"/>
            <a:ext cx="5885399" cy="2831601"/>
            <a:chOff x="409075" y="2762184"/>
            <a:chExt cx="5885399" cy="283160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510AB4-913D-0682-1A55-0A101F9AC9A0}"/>
                </a:ext>
              </a:extLst>
            </p:cNvPr>
            <p:cNvSpPr txBox="1"/>
            <p:nvPr/>
          </p:nvSpPr>
          <p:spPr>
            <a:xfrm>
              <a:off x="409075" y="2762184"/>
              <a:ext cx="5885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Ketentuan</a:t>
              </a:r>
              <a:r>
                <a:rPr kumimoji="0" lang="en-US" sz="2800" u="none" strike="noStrike" kern="1200" cap="none" spc="300" normalizeH="0" baseline="0" noProof="0" dirty="0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 </a:t>
              </a: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Umum</a:t>
              </a:r>
              <a:endParaRPr kumimoji="0" lang="en-US" sz="280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ocogoose Light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2E8242-422A-6C26-AC8D-9ED8C516B9EE}"/>
                </a:ext>
              </a:extLst>
            </p:cNvPr>
            <p:cNvSpPr txBox="1"/>
            <p:nvPr/>
          </p:nvSpPr>
          <p:spPr>
            <a:xfrm>
              <a:off x="409075" y="3285461"/>
              <a:ext cx="521561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spc="10" dirty="0" err="1">
                  <a:latin typeface="Cocogoose" panose="02000000000000000000" pitchFamily="2" charset="0"/>
                </a:rPr>
                <a:t>Penggabungan</a:t>
              </a:r>
              <a:r>
                <a:rPr lang="en-US" sz="3600" b="1" spc="10" dirty="0">
                  <a:latin typeface="Cocogoose" panose="02000000000000000000" pitchFamily="2" charset="0"/>
                </a:rPr>
                <a:t> </a:t>
              </a:r>
              <a:r>
                <a:rPr kumimoji="0" lang="en-US" sz="3600" b="1" i="0" u="none" strike="noStrike" kern="1200" cap="none" spc="10" normalizeH="0" noProof="0" dirty="0" err="1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Prakualifikasi</a:t>
              </a:r>
              <a:r>
                <a:rPr kumimoji="0" lang="en-US" sz="3600" b="1" i="0" u="none" strike="noStrike" kern="1200" cap="none" spc="10" normalizeH="0" noProof="0" dirty="0">
                  <a:ln>
                    <a:noFill/>
                  </a:ln>
                  <a:effectLst/>
                  <a:uLnTx/>
                  <a:uFillTx/>
                  <a:latin typeface="Cocogoose" panose="02000000000000000000" pitchFamily="2" charset="0"/>
                </a:rPr>
                <a:t> &amp;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spc="10" dirty="0" err="1">
                  <a:latin typeface="Cocogoose" panose="02000000000000000000" pitchFamily="2" charset="0"/>
                </a:rPr>
                <a:t>Pelelangan</a:t>
              </a:r>
              <a:r>
                <a:rPr lang="en-US" sz="3600" b="1" spc="10" dirty="0">
                  <a:latin typeface="Cocogoose" panose="02000000000000000000" pitchFamily="2" charset="0"/>
                </a:rPr>
                <a:t> Satu </a:t>
              </a:r>
              <a:r>
                <a:rPr lang="en-US" sz="3600" b="1" spc="10" dirty="0" err="1">
                  <a:latin typeface="Cocogoose" panose="02000000000000000000" pitchFamily="2" charset="0"/>
                </a:rPr>
                <a:t>Tahap</a:t>
              </a:r>
              <a:endParaRPr kumimoji="0" lang="en-US" sz="3600" b="1" i="0" u="none" strike="noStrike" kern="1200" cap="none" spc="10" normalizeH="0" noProof="0" dirty="0">
                <a:ln>
                  <a:noFill/>
                </a:ln>
                <a:effectLst/>
                <a:uLnTx/>
                <a:uFillTx/>
                <a:latin typeface="Cocogoose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D2597D-9A6C-F5A3-7E49-4FD82A5DBDBB}"/>
              </a:ext>
            </a:extLst>
          </p:cNvPr>
          <p:cNvGrpSpPr/>
          <p:nvPr/>
        </p:nvGrpSpPr>
        <p:grpSpPr>
          <a:xfrm>
            <a:off x="6009902" y="1418213"/>
            <a:ext cx="5366936" cy="3973102"/>
            <a:chOff x="5794746" y="894364"/>
            <a:chExt cx="6230676" cy="39731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05E5E0-5C75-13A3-01D1-30C872E0CEF5}"/>
                </a:ext>
              </a:extLst>
            </p:cNvPr>
            <p:cNvGrpSpPr/>
            <p:nvPr/>
          </p:nvGrpSpPr>
          <p:grpSpPr>
            <a:xfrm>
              <a:off x="5794747" y="894364"/>
              <a:ext cx="6137277" cy="2011474"/>
              <a:chOff x="5741585" y="-57206"/>
              <a:chExt cx="6137277" cy="2011474"/>
            </a:xfrm>
          </p:grpSpPr>
          <p:cxnSp>
            <p:nvCxnSpPr>
              <p:cNvPr id="18" name="Connector: Elbow 17">
                <a:extLst>
                  <a:ext uri="{FF2B5EF4-FFF2-40B4-BE49-F238E27FC236}">
                    <a16:creationId xmlns:a16="http://schemas.microsoft.com/office/drawing/2014/main" id="{7A433DEE-BD3F-4070-8F3D-4420EA709D0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303164" y="633793"/>
                <a:ext cx="1711505" cy="834664"/>
              </a:xfrm>
              <a:prstGeom prst="bentConnector3">
                <a:avLst>
                  <a:gd name="adj1" fmla="val 100284"/>
                </a:avLst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B4CEF7-5DE4-E2A5-9C17-DBBBB2F7C3B1}"/>
                  </a:ext>
                </a:extLst>
              </p:cNvPr>
              <p:cNvSpPr txBox="1"/>
              <p:nvPr/>
            </p:nvSpPr>
            <p:spPr>
              <a:xfrm>
                <a:off x="5842324" y="553756"/>
                <a:ext cx="6036538" cy="1400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2pPr marL="0" lvl="1" algn="just">
                  <a:lnSpc>
                    <a:spcPct val="115000"/>
                  </a:lnSpc>
                  <a:spcAft>
                    <a:spcPts val="1000"/>
                  </a:spcAft>
                  <a:defRPr sz="1600" spc="300">
                    <a:latin typeface="Sora Light" pitchFamily="2" charset="0"/>
                    <a:cs typeface="Sora Light" pitchFamily="2" charset="0"/>
                  </a:defRPr>
                </a:lvl2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spc="300" dirty="0" err="1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Panitia</a:t>
                </a:r>
                <a:r>
                  <a:rPr lang="en-US" sz="16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Pengadaan</a:t>
                </a:r>
                <a:r>
                  <a:rPr lang="en-US" sz="16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 Badan Usaha </a:t>
                </a:r>
                <a:r>
                  <a:rPr lang="en-US" sz="1600" spc="300" dirty="0" err="1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Pelaksana</a:t>
                </a:r>
                <a:r>
                  <a:rPr lang="en-US" sz="16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id-ID" sz="16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menyampaikan Dokumen Pengadaan 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yang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berisi</a:t>
                </a:r>
                <a:r>
                  <a:rPr lang="en-US" sz="16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id-ID" sz="1600" b="1" spc="300" dirty="0">
                    <a:solidFill>
                      <a:schemeClr val="tx1"/>
                    </a:solidFill>
                    <a:latin typeface="Sora SemiBold" pitchFamily="2" charset="0"/>
                    <a:cs typeface="Sora SemiBold" pitchFamily="2" charset="0"/>
                  </a:rPr>
                  <a:t>Dokumen Prakualifikasi  dan Dokumen Permintaan Proposal</a:t>
                </a:r>
                <a:r>
                  <a:rPr lang="en-US" sz="1600" b="1" spc="300" dirty="0">
                    <a:solidFill>
                      <a:schemeClr val="tx1"/>
                    </a:solidFill>
                    <a:latin typeface="Sora SemiBold" pitchFamily="2" charset="0"/>
                    <a:cs typeface="Sora SemiBold" pitchFamily="2" charset="0"/>
                  </a:rPr>
                  <a:t>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8E5BB26-FA55-5DD6-AE4E-CE2E3032CBE0}"/>
                  </a:ext>
                </a:extLst>
              </p:cNvPr>
              <p:cNvSpPr txBox="1"/>
              <p:nvPr/>
            </p:nvSpPr>
            <p:spPr>
              <a:xfrm>
                <a:off x="6679545" y="-57206"/>
                <a:ext cx="4612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latin typeface="Sora SemiBold" pitchFamily="2" charset="0"/>
                    <a:cs typeface="Sora SemiBold" pitchFamily="2" charset="0"/>
                  </a:rPr>
                  <a:t>01</a:t>
                </a:r>
                <a:endParaRPr lang="en-ID" sz="240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0E4D868-4DC4-B787-568B-CD151842A5BE}"/>
                </a:ext>
              </a:extLst>
            </p:cNvPr>
            <p:cNvGrpSpPr/>
            <p:nvPr/>
          </p:nvGrpSpPr>
          <p:grpSpPr>
            <a:xfrm>
              <a:off x="5794746" y="3328813"/>
              <a:ext cx="6230676" cy="1538653"/>
              <a:chOff x="5741584" y="292418"/>
              <a:chExt cx="6230676" cy="1538653"/>
            </a:xfrm>
          </p:grpSpPr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C3BD91C1-E4BE-D6F2-93CC-D67824173E5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515879" y="770701"/>
                <a:ext cx="1286075" cy="834665"/>
              </a:xfrm>
              <a:prstGeom prst="bentConnector3">
                <a:avLst>
                  <a:gd name="adj1" fmla="val 99605"/>
                </a:avLst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8853B4-14B7-0438-5E74-83AC3B808F54}"/>
                  </a:ext>
                </a:extLst>
              </p:cNvPr>
              <p:cNvSpPr txBox="1"/>
              <p:nvPr/>
            </p:nvSpPr>
            <p:spPr>
              <a:xfrm>
                <a:off x="5842324" y="903380"/>
                <a:ext cx="6129936" cy="873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2pPr marL="0" lvl="1" algn="just">
                  <a:lnSpc>
                    <a:spcPct val="115000"/>
                  </a:lnSpc>
                  <a:spcAft>
                    <a:spcPts val="1000"/>
                  </a:spcAft>
                  <a:defRPr sz="1600" spc="300">
                    <a:latin typeface="Sora Light" pitchFamily="2" charset="0"/>
                    <a:cs typeface="Sora Light" pitchFamily="2" charset="0"/>
                  </a:defRPr>
                </a:lvl2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d-ID" sz="16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Peserta </a:t>
                </a:r>
                <a:r>
                  <a:rPr lang="en-US" sz="1600" spc="300" dirty="0" err="1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Pengadaan</a:t>
                </a:r>
                <a:r>
                  <a:rPr lang="en-US" sz="16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memasukan</a:t>
                </a:r>
                <a:r>
                  <a:rPr lang="en-US" sz="16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id-ID" sz="1600" b="1" spc="300" dirty="0">
                    <a:solidFill>
                      <a:schemeClr val="tx1"/>
                    </a:solidFill>
                    <a:latin typeface="Sora SemiBold" pitchFamily="2" charset="0"/>
                    <a:cs typeface="Sora SemiBold" pitchFamily="2" charset="0"/>
                  </a:rPr>
                  <a:t>Dokumen Pe</a:t>
                </a:r>
                <a:r>
                  <a:rPr lang="en-US" sz="1600" b="1" spc="300" dirty="0" err="1">
                    <a:solidFill>
                      <a:schemeClr val="tx1"/>
                    </a:solidFill>
                    <a:latin typeface="Sora SemiBold" pitchFamily="2" charset="0"/>
                    <a:cs typeface="Sora SemiBold" pitchFamily="2" charset="0"/>
                  </a:rPr>
                  <a:t>nawaran</a:t>
                </a:r>
                <a:r>
                  <a:rPr lang="en-US" sz="1600" b="1" spc="300" dirty="0">
                    <a:solidFill>
                      <a:schemeClr val="tx1"/>
                    </a:solidFill>
                    <a:latin typeface="Sora SemiBold" pitchFamily="2" charset="0"/>
                    <a:cs typeface="Sora SemiBold" pitchFamily="2" charset="0"/>
                  </a:rPr>
                  <a:t> </a:t>
                </a:r>
                <a:r>
                  <a:rPr lang="en-US" sz="1600" spc="300" dirty="0" err="1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beserta</a:t>
                </a:r>
                <a:r>
                  <a:rPr lang="en-US" sz="16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p</a:t>
                </a:r>
                <a:r>
                  <a:rPr lang="en-US" sz="1600" spc="300" dirty="0" err="1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emenuhan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id-ID" sz="1600" b="1" spc="300" dirty="0">
                    <a:solidFill>
                      <a:schemeClr val="tx1"/>
                    </a:solidFill>
                    <a:latin typeface="Sora SemiBold" pitchFamily="2" charset="0"/>
                    <a:cs typeface="Sora SemiBold" pitchFamily="2" charset="0"/>
                  </a:rPr>
                  <a:t>Dokumen </a:t>
                </a:r>
                <a:r>
                  <a:rPr lang="en-US" sz="1600" b="1" spc="300" dirty="0" err="1">
                    <a:solidFill>
                      <a:schemeClr val="tx1"/>
                    </a:solidFill>
                    <a:latin typeface="Sora SemiBold" pitchFamily="2" charset="0"/>
                    <a:cs typeface="Sora SemiBold" pitchFamily="2" charset="0"/>
                  </a:rPr>
                  <a:t>Kualifikasi</a:t>
                </a:r>
                <a:endParaRPr lang="en-US" sz="1600" b="1" spc="300" dirty="0">
                  <a:solidFill>
                    <a:schemeClr val="tx1"/>
                  </a:solidFill>
                  <a:latin typeface="Sora SemiBold" pitchFamily="2" charset="0"/>
                  <a:cs typeface="Sora SemiBold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080B29-94B8-B326-5EE9-20FC9B0D99BA}"/>
                  </a:ext>
                </a:extLst>
              </p:cNvPr>
              <p:cNvSpPr txBox="1"/>
              <p:nvPr/>
            </p:nvSpPr>
            <p:spPr>
              <a:xfrm>
                <a:off x="6679545" y="292418"/>
                <a:ext cx="4612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latin typeface="Sora SemiBold" pitchFamily="2" charset="0"/>
                    <a:cs typeface="Sora SemiBold" pitchFamily="2" charset="0"/>
                  </a:rPr>
                  <a:t>02</a:t>
                </a:r>
                <a:endParaRPr lang="en-ID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2572232"/>
      </p:ext>
    </p:extLst>
  </p:cSld>
  <p:clrMapOvr>
    <a:masterClrMapping/>
  </p:clrMapOvr>
  <p:transition spd="med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7B2066-2DE3-5BB1-61B3-5C11A45F2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4AB6B48-1FD1-57A0-9F47-3F5364DE59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877310"/>
              </p:ext>
            </p:extLst>
          </p:nvPr>
        </p:nvGraphicFramePr>
        <p:xfrm>
          <a:off x="409075" y="1981201"/>
          <a:ext cx="11424023" cy="4523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5810EE-FB88-DCAA-17D2-2F3B4DFB9EA7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AE52591-865A-64A1-5541-1A0AA7677740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02D90-7216-6755-93C0-9D23E6717298}"/>
              </a:ext>
            </a:extLst>
          </p:cNvPr>
          <p:cNvSpPr txBox="1"/>
          <p:nvPr/>
        </p:nvSpPr>
        <p:spPr>
          <a:xfrm>
            <a:off x="0" y="949739"/>
            <a:ext cx="12191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Pelaksanaan</a:t>
            </a:r>
            <a:r>
              <a:rPr lang="en-ID" sz="2800" dirty="0">
                <a:latin typeface="Cocogoose" panose="02000000000000000000" pitchFamily="2" charset="0"/>
                <a:cs typeface="Sora" pitchFamily="2" charset="0"/>
              </a:rPr>
              <a:t> </a:t>
            </a:r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Pengadaan</a:t>
            </a:r>
            <a:r>
              <a:rPr lang="en-ID" sz="2800" dirty="0">
                <a:latin typeface="Cocogoose" panose="02000000000000000000" pitchFamily="2" charset="0"/>
                <a:cs typeface="Sora" pitchFamily="2" charset="0"/>
              </a:rPr>
              <a:t> BUP</a:t>
            </a:r>
          </a:p>
          <a:p>
            <a:pPr algn="ctr"/>
            <a:r>
              <a:rPr lang="en-ID" sz="2800" dirty="0">
                <a:latin typeface="Cocogoose" panose="02000000000000000000" pitchFamily="2" charset="0"/>
                <a:cs typeface="Sora" pitchFamily="2" charset="0"/>
              </a:rPr>
              <a:t> </a:t>
            </a:r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Penggabungan</a:t>
            </a:r>
            <a:r>
              <a:rPr lang="en-ID" sz="2800" dirty="0">
                <a:latin typeface="Cocogoose" panose="02000000000000000000" pitchFamily="2" charset="0"/>
                <a:cs typeface="Sora" pitchFamily="2" charset="0"/>
              </a:rPr>
              <a:t> </a:t>
            </a:r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Prakualifikasi</a:t>
            </a:r>
            <a:r>
              <a:rPr lang="en-ID" sz="2800" dirty="0">
                <a:latin typeface="Cocogoose" panose="02000000000000000000" pitchFamily="2" charset="0"/>
                <a:cs typeface="Sora" pitchFamily="2" charset="0"/>
              </a:rPr>
              <a:t> &amp; </a:t>
            </a:r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Pelelangan</a:t>
            </a:r>
            <a:r>
              <a:rPr lang="en-ID" sz="2800" dirty="0">
                <a:latin typeface="Cocogoose" panose="02000000000000000000" pitchFamily="2" charset="0"/>
                <a:cs typeface="Sora" pitchFamily="2" charset="0"/>
              </a:rPr>
              <a:t> Satu </a:t>
            </a:r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Tahap</a:t>
            </a:r>
            <a:endParaRPr lang="en-ID" sz="2800" dirty="0">
              <a:latin typeface="Cocogoose" panose="02000000000000000000" pitchFamily="2" charset="0"/>
              <a:cs typeface="Sora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A7A585B-ADBE-EB7C-55B0-5C0F3DCE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B1B795-18C8-2BB4-2588-144713FE110B}"/>
              </a:ext>
            </a:extLst>
          </p:cNvPr>
          <p:cNvSpPr/>
          <p:nvPr/>
        </p:nvSpPr>
        <p:spPr>
          <a:xfrm>
            <a:off x="10090298" y="2057385"/>
            <a:ext cx="1742800" cy="905436"/>
          </a:xfrm>
          <a:prstGeom prst="rect">
            <a:avLst/>
          </a:prstGeom>
          <a:noFill/>
          <a:ln w="28575">
            <a:solidFill>
              <a:srgbClr val="CE142D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833571-BA53-1A85-9BFB-479C5C43ABFA}"/>
              </a:ext>
            </a:extLst>
          </p:cNvPr>
          <p:cNvSpPr/>
          <p:nvPr/>
        </p:nvSpPr>
        <p:spPr>
          <a:xfrm>
            <a:off x="5245382" y="2076164"/>
            <a:ext cx="1742800" cy="905436"/>
          </a:xfrm>
          <a:prstGeom prst="rect">
            <a:avLst/>
          </a:prstGeom>
          <a:noFill/>
          <a:ln w="28575">
            <a:solidFill>
              <a:srgbClr val="CE142D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50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75D608-1CAF-4CEC-1976-E06C69BEA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0F71DAD-D207-3FED-469B-2B6D38CA28C1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0A0118-A480-8FFC-868F-CF5E1E078C0F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EEB32-2B0F-C2F6-A1CF-AAE3FEE07DB2}"/>
              </a:ext>
            </a:extLst>
          </p:cNvPr>
          <p:cNvSpPr txBox="1"/>
          <p:nvPr/>
        </p:nvSpPr>
        <p:spPr>
          <a:xfrm>
            <a:off x="708213" y="482537"/>
            <a:ext cx="110747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ID" sz="2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Evaluasi</a:t>
            </a:r>
            <a:r>
              <a:rPr kumimoji="0" lang="en-ID" sz="2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 </a:t>
            </a:r>
            <a:r>
              <a:rPr kumimoji="0" lang="en-ID" sz="2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Dokumen</a:t>
            </a:r>
            <a:r>
              <a:rPr kumimoji="0" lang="en-ID" sz="2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 </a:t>
            </a:r>
            <a:r>
              <a:rPr kumimoji="0" lang="en-ID" sz="2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Penawaran</a:t>
            </a:r>
            <a:r>
              <a:rPr kumimoji="0" lang="en-ID" sz="2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cs typeface="Sora" pitchFamily="2" charset="0"/>
              </a:rPr>
              <a:t>Pelelangan</a:t>
            </a:r>
            <a:r>
              <a:rPr kumimoji="0" lang="en-ID" sz="2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cs typeface="Sora" pitchFamily="2" charset="0"/>
              </a:rPr>
              <a:t> Satu </a:t>
            </a:r>
            <a:r>
              <a:rPr kumimoji="0" lang="en-ID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cs typeface="Sora" pitchFamily="2" charset="0"/>
              </a:rPr>
              <a:t>Tahap</a:t>
            </a:r>
            <a:r>
              <a:rPr kumimoji="0" lang="en-ID" sz="2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cs typeface="Sora" pitchFamily="2" charset="0"/>
              </a:rPr>
              <a:t> dan </a:t>
            </a:r>
            <a:r>
              <a:rPr kumimoji="0" lang="en-ID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cs typeface="Sora" pitchFamily="2" charset="0"/>
              </a:rPr>
              <a:t>Penggabungan</a:t>
            </a:r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cs typeface="Sor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D575E0-25E0-0105-AE92-F5866AD477FC}"/>
              </a:ext>
            </a:extLst>
          </p:cNvPr>
          <p:cNvSpPr txBox="1"/>
          <p:nvPr/>
        </p:nvSpPr>
        <p:spPr>
          <a:xfrm>
            <a:off x="485118" y="1434236"/>
            <a:ext cx="11209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rPr>
              <a:t>Metode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rPr>
              <a:t>Evaluasi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rPr>
              <a:t>Dokumen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rPr>
              <a:t>Penawaran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rPr>
              <a:t> :</a:t>
            </a:r>
          </a:p>
        </p:txBody>
      </p:sp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2A4A7A4A-1667-9520-743A-0789E5CFE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A43294D-73D7-155A-034B-8E80E2378CBE}"/>
              </a:ext>
            </a:extLst>
          </p:cNvPr>
          <p:cNvGrpSpPr/>
          <p:nvPr/>
        </p:nvGrpSpPr>
        <p:grpSpPr>
          <a:xfrm>
            <a:off x="513056" y="1906374"/>
            <a:ext cx="5546432" cy="4654012"/>
            <a:chOff x="513056" y="1906374"/>
            <a:chExt cx="5546432" cy="465401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D429E8-01E4-F40A-DCA1-867A14221931}"/>
                </a:ext>
              </a:extLst>
            </p:cNvPr>
            <p:cNvSpPr txBox="1"/>
            <p:nvPr/>
          </p:nvSpPr>
          <p:spPr>
            <a:xfrm>
              <a:off x="2151196" y="1906374"/>
              <a:ext cx="3908291" cy="610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kumimoji="0" sz="1600" b="0" i="0" u="none" strike="noStrike" kern="100" cap="none" spc="30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Sistem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Penawaran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Finansial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en-US" dirty="0">
                  <a:latin typeface="Sora SemiBold" pitchFamily="2" charset="0"/>
                  <a:cs typeface="Sora SemiBold" pitchFamily="2" charset="0"/>
                </a:rPr>
                <a:t>T</a:t>
              </a: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erbaik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; </a:t>
              </a: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atau</a:t>
              </a:r>
              <a:endParaRPr kumimoji="0" lang="en-ID" sz="1600" b="0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2238B0-E8CA-EBF8-CDCD-36BD0237D48F}"/>
                </a:ext>
              </a:extLst>
            </p:cNvPr>
            <p:cNvSpPr txBox="1"/>
            <p:nvPr/>
          </p:nvSpPr>
          <p:spPr>
            <a:xfrm>
              <a:off x="1106511" y="2008811"/>
              <a:ext cx="7016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01. </a:t>
              </a:r>
              <a:endPara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8204920-BBCC-AAD9-1993-1B4F57594924}"/>
                </a:ext>
              </a:extLst>
            </p:cNvPr>
            <p:cNvGrpSpPr/>
            <p:nvPr/>
          </p:nvGrpSpPr>
          <p:grpSpPr>
            <a:xfrm>
              <a:off x="595422" y="2541758"/>
              <a:ext cx="5464066" cy="4018628"/>
              <a:chOff x="1014329" y="2534744"/>
              <a:chExt cx="9635815" cy="401862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F89A89-EDE3-990B-5A28-5C406FEFBB02}"/>
                  </a:ext>
                </a:extLst>
              </p:cNvPr>
              <p:cNvSpPr txBox="1"/>
              <p:nvPr/>
            </p:nvSpPr>
            <p:spPr>
              <a:xfrm>
                <a:off x="1014331" y="2534744"/>
                <a:ext cx="9635813" cy="1236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kern="100" spc="300" dirty="0" err="1">
                    <a:latin typeface="Sora Light" pitchFamily="2" charset="0"/>
                    <a:cs typeface="Sora Light" pitchFamily="2" charset="0"/>
                  </a:rPr>
                  <a:t>Kompetisi</a:t>
                </a:r>
                <a:r>
                  <a:rPr lang="en-US" sz="1400" kern="1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400" kern="100" spc="300" dirty="0" err="1">
                    <a:latin typeface="Sora Light" pitchFamily="2" charset="0"/>
                    <a:cs typeface="Sora Light" pitchFamily="2" charset="0"/>
                  </a:rPr>
                  <a:t>finansial</a:t>
                </a:r>
                <a:r>
                  <a:rPr lang="en-US" sz="1400" kern="1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400" kern="100" spc="300" dirty="0" err="1">
                    <a:latin typeface="Sora Light" pitchFamily="2" charset="0"/>
                    <a:cs typeface="Sora Light" pitchFamily="2" charset="0"/>
                  </a:rPr>
                  <a:t>terbaik</a:t>
                </a:r>
                <a:r>
                  <a:rPr lang="en-US" sz="1400" kern="1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400" kern="100" spc="300" dirty="0" err="1">
                    <a:latin typeface="Sora Light" pitchFamily="2" charset="0"/>
                    <a:cs typeface="Sora Light" pitchFamily="2" charset="0"/>
                  </a:rPr>
                  <a:t>dilakukan</a:t>
                </a:r>
                <a:r>
                  <a:rPr lang="en-US" sz="1400" kern="1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400" kern="100" spc="300" dirty="0" err="1">
                    <a:latin typeface="Sora Light" pitchFamily="2" charset="0"/>
                    <a:cs typeface="Sora Light" pitchFamily="2" charset="0"/>
                  </a:rPr>
                  <a:t>kepada</a:t>
                </a:r>
                <a:r>
                  <a:rPr lang="en-US" sz="1400" kern="100" spc="300" dirty="0">
                    <a:latin typeface="Sora Light" pitchFamily="2" charset="0"/>
                    <a:cs typeface="Sora Light" pitchFamily="2" charset="0"/>
                  </a:rPr>
                  <a:t> p</a:t>
                </a:r>
                <a:r>
                  <a:rPr lang="id-ID" sz="1400" kern="1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eserta yang lulus evaluasi </a:t>
                </a:r>
                <a:r>
                  <a:rPr lang="en-US" sz="1400" kern="100" spc="300" dirty="0" err="1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persyaratan</a:t>
                </a:r>
                <a:r>
                  <a:rPr lang="en-US" sz="1400" kern="1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400" kern="100" spc="300" dirty="0" err="1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administrasi</a:t>
                </a:r>
                <a:r>
                  <a:rPr lang="en-US" sz="1400" kern="1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 dan </a:t>
                </a:r>
                <a:r>
                  <a:rPr lang="en-US" sz="1400" kern="100" spc="300" dirty="0" err="1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teknis</a:t>
                </a:r>
                <a:r>
                  <a:rPr lang="en-US" sz="1400" kern="100" spc="300" dirty="0">
                    <a:latin typeface="Sora Light" pitchFamily="2" charset="0"/>
                    <a:cs typeface="Sora Light" pitchFamily="2" charset="0"/>
                  </a:rPr>
                  <a:t>.  </a:t>
                </a:r>
                <a:r>
                  <a:rPr lang="en-US" sz="1400" kern="100" spc="300" dirty="0" err="1">
                    <a:latin typeface="Sora Light" pitchFamily="2" charset="0"/>
                    <a:cs typeface="Sora Light" pitchFamily="2" charset="0"/>
                  </a:rPr>
                  <a:t>Finansial</a:t>
                </a:r>
                <a:r>
                  <a:rPr lang="en-US" sz="1400" kern="1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400" kern="100" spc="300" dirty="0" err="1">
                    <a:latin typeface="Sora Light" pitchFamily="2" charset="0"/>
                    <a:cs typeface="Sora Light" pitchFamily="2" charset="0"/>
                  </a:rPr>
                  <a:t>terbaik</a:t>
                </a:r>
                <a:r>
                  <a:rPr lang="en-US" sz="1400" kern="100" spc="300" dirty="0">
                    <a:latin typeface="Sora Light" pitchFamily="2" charset="0"/>
                    <a:cs typeface="Sora Light" pitchFamily="2" charset="0"/>
                  </a:rPr>
                  <a:t> yang bisa </a:t>
                </a:r>
                <a:r>
                  <a:rPr lang="en-US" sz="1400" kern="100" spc="300" dirty="0" err="1">
                    <a:latin typeface="Sora Light" pitchFamily="2" charset="0"/>
                    <a:cs typeface="Sora Light" pitchFamily="2" charset="0"/>
                  </a:rPr>
                  <a:t>dikompetisikan</a:t>
                </a:r>
                <a:r>
                  <a:rPr lang="en-US" sz="1400" kern="1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400" kern="100" spc="300" dirty="0" err="1">
                    <a:latin typeface="Sora Light" pitchFamily="2" charset="0"/>
                    <a:cs typeface="Sora Light" pitchFamily="2" charset="0"/>
                  </a:rPr>
                  <a:t>antara</a:t>
                </a:r>
                <a:r>
                  <a:rPr lang="en-US" sz="1400" kern="100" spc="300" dirty="0">
                    <a:latin typeface="Sora Light" pitchFamily="2" charset="0"/>
                    <a:cs typeface="Sora Light" pitchFamily="2" charset="0"/>
                  </a:rPr>
                  <a:t> lain: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E0954A-7C77-CBC2-1C07-1714FDACCBA6}"/>
                  </a:ext>
                </a:extLst>
              </p:cNvPr>
              <p:cNvSpPr txBox="1"/>
              <p:nvPr/>
            </p:nvSpPr>
            <p:spPr>
              <a:xfrm>
                <a:off x="1014329" y="3881487"/>
                <a:ext cx="9635813" cy="267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ü"/>
                </a:pPr>
                <a:r>
                  <a:rPr lang="id-ID" sz="1400" kern="1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Harga terendah</a:t>
                </a:r>
                <a:r>
                  <a:rPr lang="en-US" sz="1400" kern="1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;</a:t>
                </a:r>
              </a:p>
              <a:p>
                <a:pPr marL="57150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ü"/>
                </a:pPr>
                <a:r>
                  <a:rPr lang="id-ID" sz="1400" kern="1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Tarif terendah</a:t>
                </a:r>
                <a:r>
                  <a:rPr lang="en-US" sz="1400" kern="1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;</a:t>
                </a:r>
                <a:endParaRPr lang="en-ID" sz="1400" kern="1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endParaRPr>
              </a:p>
              <a:p>
                <a:pPr marL="57150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ü"/>
                </a:pPr>
                <a:r>
                  <a:rPr lang="id-ID" sz="1400" kern="1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Pembayaran ketersediaan layanan terendah</a:t>
                </a:r>
                <a:r>
                  <a:rPr lang="en-US" sz="1400" kern="1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;</a:t>
                </a:r>
              </a:p>
              <a:p>
                <a:pPr marL="57150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ü"/>
                </a:pPr>
                <a:r>
                  <a:rPr lang="id-ID" sz="1400" kern="1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Dukungan kelayakan terendah</a:t>
                </a:r>
                <a:r>
                  <a:rPr lang="en-US" sz="1400" kern="1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; dan/ </a:t>
                </a:r>
                <a:r>
                  <a:rPr lang="en-US" sz="1400" kern="100" spc="300" dirty="0" err="1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atau</a:t>
                </a:r>
                <a:endParaRPr lang="en-ID" sz="1400" kern="1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endParaRPr>
              </a:p>
              <a:p>
                <a:pPr marL="57150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ü"/>
                </a:pPr>
                <a:r>
                  <a:rPr lang="id-ID" sz="1400" kern="100" spc="300" dirty="0">
                    <a:solidFill>
                      <a:schemeClr val="tx1"/>
                    </a:solidFill>
                    <a:latin typeface="Sora Light" pitchFamily="2" charset="0"/>
                    <a:cs typeface="Sora Light" pitchFamily="2" charset="0"/>
                  </a:rPr>
                  <a:t>Penawaran terbaik dalam bentuk nilai moneter lainnya</a:t>
                </a:r>
                <a:endParaRPr lang="en-ID" sz="1400" kern="1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ID" sz="1400" kern="100" spc="300" dirty="0">
                  <a:solidFill>
                    <a:schemeClr val="tx1"/>
                  </a:solidFill>
                  <a:latin typeface="Sora Light" pitchFamily="2" charset="0"/>
                  <a:cs typeface="Sora Light" pitchFamily="2" charset="0"/>
                </a:endParaRPr>
              </a:p>
            </p:txBody>
          </p:sp>
        </p:grp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13AA0D18-2131-C3B6-0D3C-E2AFE8ED19E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-1142328" y="3893002"/>
              <a:ext cx="3843145" cy="532378"/>
            </a:xfrm>
            <a:prstGeom prst="bentConnector3">
              <a:avLst>
                <a:gd name="adj1" fmla="val 99727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FD1F9D-7356-BC5D-2031-300EB1222A63}"/>
              </a:ext>
            </a:extLst>
          </p:cNvPr>
          <p:cNvGrpSpPr/>
          <p:nvPr/>
        </p:nvGrpSpPr>
        <p:grpSpPr>
          <a:xfrm>
            <a:off x="6175535" y="2008811"/>
            <a:ext cx="5572320" cy="4071952"/>
            <a:chOff x="268511" y="2008811"/>
            <a:chExt cx="5846755" cy="40719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288087-4629-DF50-FEBF-7CE1E786B980}"/>
                </a:ext>
              </a:extLst>
            </p:cNvPr>
            <p:cNvSpPr txBox="1"/>
            <p:nvPr/>
          </p:nvSpPr>
          <p:spPr>
            <a:xfrm>
              <a:off x="1534256" y="2052678"/>
              <a:ext cx="4581010" cy="346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kumimoji="0" sz="1600" b="0" i="0" u="none" strike="noStrike" kern="100" cap="none" spc="30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Sistem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 Nilai</a:t>
              </a:r>
              <a:endParaRPr kumimoji="0" lang="en-ID" sz="1600" b="0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0F22F6-4617-70D1-B7BD-00296CE3BD0B}"/>
                </a:ext>
              </a:extLst>
            </p:cNvPr>
            <p:cNvSpPr txBox="1"/>
            <p:nvPr/>
          </p:nvSpPr>
          <p:spPr>
            <a:xfrm>
              <a:off x="861966" y="2008811"/>
              <a:ext cx="75038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02. </a:t>
              </a:r>
              <a:endPara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3D606A-83A8-C744-EA02-695EF49AEF7A}"/>
                </a:ext>
              </a:extLst>
            </p:cNvPr>
            <p:cNvSpPr txBox="1"/>
            <p:nvPr/>
          </p:nvSpPr>
          <p:spPr>
            <a:xfrm>
              <a:off x="371805" y="2541758"/>
              <a:ext cx="5687683" cy="32927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975" lvl="7" indent="-180975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1400" spc="300" dirty="0">
                  <a:latin typeface="Sora Light" pitchFamily="2" charset="0"/>
                  <a:cs typeface="Sora Light" pitchFamily="2" charset="0"/>
                </a:rPr>
                <a:t>Pa</a:t>
              </a:r>
              <a:r>
                <a:rPr lang="id-ID" sz="1400" spc="300" dirty="0">
                  <a:latin typeface="Sora Light" pitchFamily="2" charset="0"/>
                  <a:cs typeface="Sora Light" pitchFamily="2" charset="0"/>
                </a:rPr>
                <a:t>nitia memberi nilai angka tertentu pada setiap pemenuhan unsur yang menjadi persyaratan berdasarkan kriteria evaluasi</a:t>
              </a:r>
              <a:r>
                <a:rPr lang="en-US" sz="1400" spc="300" dirty="0">
                  <a:latin typeface="Sora Light" pitchFamily="2" charset="0"/>
                  <a:cs typeface="Sora Light" pitchFamily="2" charset="0"/>
                </a:rPr>
                <a:t> dan</a:t>
              </a:r>
              <a:r>
                <a:rPr lang="id-ID" sz="1400" spc="300" dirty="0">
                  <a:latin typeface="Sora Light" pitchFamily="2" charset="0"/>
                  <a:cs typeface="Sora Light" pitchFamily="2" charset="0"/>
                </a:rPr>
                <a:t> bobot yang telah ditetapkan</a:t>
              </a:r>
              <a:r>
                <a:rPr lang="en-US" sz="1400" spc="300" dirty="0">
                  <a:latin typeface="Sora Light" pitchFamily="2" charset="0"/>
                  <a:cs typeface="Sora Light" pitchFamily="2" charset="0"/>
                </a:rPr>
                <a:t>;</a:t>
              </a:r>
              <a:endParaRPr lang="en-ID" sz="1400" spc="300" dirty="0">
                <a:latin typeface="Sora Light" pitchFamily="2" charset="0"/>
                <a:cs typeface="Sora Light" pitchFamily="2" charset="0"/>
              </a:endParaRPr>
            </a:p>
            <a:p>
              <a:pPr marL="180975" lvl="7" indent="-180975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1400" spc="300" dirty="0">
                  <a:latin typeface="Sora Light" pitchFamily="2" charset="0"/>
                  <a:cs typeface="Sora Light" pitchFamily="2" charset="0"/>
                </a:rPr>
                <a:t>M</a:t>
              </a:r>
              <a:r>
                <a:rPr lang="id-ID" sz="1400" spc="300" dirty="0">
                  <a:latin typeface="Sora Light" pitchFamily="2" charset="0"/>
                  <a:cs typeface="Sora Light" pitchFamily="2" charset="0"/>
                </a:rPr>
                <a:t>asing-masing unsur diberi bobot dan total bobot keseluruhan unsur berjumlah 100% (seratus persen);</a:t>
              </a:r>
              <a:endParaRPr lang="en-ID" sz="1400" spc="300" dirty="0">
                <a:latin typeface="Sora Light" pitchFamily="2" charset="0"/>
                <a:cs typeface="Sora Light" pitchFamily="2" charset="0"/>
              </a:endParaRPr>
            </a:p>
            <a:p>
              <a:pPr marL="180975" lvl="7" indent="-180975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1400" spc="300" dirty="0">
                  <a:latin typeface="Sora Light" pitchFamily="2" charset="0"/>
                  <a:cs typeface="Sora Light" pitchFamily="2" charset="0"/>
                </a:rPr>
                <a:t>P</a:t>
              </a:r>
              <a:r>
                <a:rPr lang="id-ID" sz="1400" spc="300" dirty="0">
                  <a:latin typeface="Sora Light" pitchFamily="2" charset="0"/>
                  <a:cs typeface="Sora Light" pitchFamily="2" charset="0"/>
                </a:rPr>
                <a:t>enetapan peringkat disusun berdasarkan total jumlah capaian kombinasi nilai teknis dan nilai finansial</a:t>
              </a:r>
              <a:r>
                <a:rPr lang="en-US" sz="1400" spc="300" dirty="0">
                  <a:latin typeface="Sora Light" pitchFamily="2" charset="0"/>
                  <a:cs typeface="Sora Light" pitchFamily="2" charset="0"/>
                </a:rPr>
                <a:t>.</a:t>
              </a:r>
              <a:endParaRPr lang="en-ID" sz="1400" spc="300" dirty="0">
                <a:latin typeface="Sora Light" pitchFamily="2" charset="0"/>
                <a:cs typeface="Sora Light" pitchFamily="2" charset="0"/>
              </a:endParaRP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6FE6C255-9336-9612-7AE5-511C2AC4C96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-1386873" y="3893002"/>
              <a:ext cx="3843145" cy="532378"/>
            </a:xfrm>
            <a:prstGeom prst="bentConnector3">
              <a:avLst>
                <a:gd name="adj1" fmla="val 99727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1215191"/>
      </p:ext>
    </p:extLst>
  </p:cSld>
  <p:clrMapOvr>
    <a:masterClrMapping/>
  </p:clrMapOvr>
  <p:transition spd="med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8EC339-12B5-1465-2755-3D49010AA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2F31F55-B80E-9EEE-BA8A-9B5CEC2524DB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C47FED4-2312-AE3C-7717-63530D45FFC9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7DEA83A-156E-20E9-F786-712A74E42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2DA6A6-F8F3-3EA6-012F-2B808CBDE921}"/>
              </a:ext>
            </a:extLst>
          </p:cNvPr>
          <p:cNvGrpSpPr/>
          <p:nvPr/>
        </p:nvGrpSpPr>
        <p:grpSpPr>
          <a:xfrm>
            <a:off x="409075" y="2567197"/>
            <a:ext cx="5885399" cy="1723606"/>
            <a:chOff x="409075" y="2762184"/>
            <a:chExt cx="5885399" cy="172360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CF0320-CE46-E551-707A-E56B3A868289}"/>
                </a:ext>
              </a:extLst>
            </p:cNvPr>
            <p:cNvSpPr txBox="1"/>
            <p:nvPr/>
          </p:nvSpPr>
          <p:spPr>
            <a:xfrm>
              <a:off x="409075" y="2762184"/>
              <a:ext cx="5885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Ketentuan</a:t>
              </a:r>
              <a:r>
                <a:rPr kumimoji="0" lang="en-US" sz="2800" u="none" strike="noStrike" kern="1200" cap="none" spc="300" normalizeH="0" baseline="0" noProof="0" dirty="0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 </a:t>
              </a:r>
              <a:r>
                <a:rPr kumimoji="0" lang="en-US" sz="2800" u="none" strike="noStrike" kern="1200" cap="none" spc="300" normalizeH="0" baseline="0" noProof="0" dirty="0" err="1">
                  <a:ln>
                    <a:noFill/>
                  </a:ln>
                  <a:effectLst/>
                  <a:uLnTx/>
                  <a:uFillTx/>
                  <a:latin typeface="Cocogoose Light" panose="02000000000000000000" pitchFamily="2" charset="0"/>
                </a:rPr>
                <a:t>Umum</a:t>
              </a:r>
              <a:endParaRPr kumimoji="0" lang="en-US" sz="280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Cocogoose Light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C07C34-3A3F-AD36-2D03-8F29B7876E4A}"/>
                </a:ext>
              </a:extLst>
            </p:cNvPr>
            <p:cNvSpPr txBox="1"/>
            <p:nvPr/>
          </p:nvSpPr>
          <p:spPr>
            <a:xfrm>
              <a:off x="409075" y="3285461"/>
              <a:ext cx="52156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spc="10" dirty="0" err="1">
                  <a:latin typeface="Cocogoose" panose="02000000000000000000" pitchFamily="2" charset="0"/>
                </a:rPr>
                <a:t>Pelelangan</a:t>
              </a:r>
              <a:r>
                <a:rPr lang="en-US" sz="3600" b="1" spc="10" dirty="0">
                  <a:latin typeface="Cocogoose" panose="02000000000000000000" pitchFamily="2" charset="0"/>
                </a:rPr>
                <a:t> Dua </a:t>
              </a:r>
              <a:r>
                <a:rPr lang="en-US" sz="3600" b="1" spc="10" dirty="0" err="1">
                  <a:latin typeface="Cocogoose" panose="02000000000000000000" pitchFamily="2" charset="0"/>
                </a:rPr>
                <a:t>Tahap</a:t>
              </a:r>
              <a:endParaRPr kumimoji="0" lang="en-US" sz="3600" b="1" i="0" u="none" strike="noStrike" kern="1200" cap="none" spc="10" normalizeH="0" noProof="0" dirty="0">
                <a:ln>
                  <a:noFill/>
                </a:ln>
                <a:effectLst/>
                <a:uLnTx/>
                <a:uFillTx/>
                <a:latin typeface="Cocogoose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28AB10-2AB3-1547-2475-E1C829A02238}"/>
              </a:ext>
            </a:extLst>
          </p:cNvPr>
          <p:cNvGrpSpPr/>
          <p:nvPr/>
        </p:nvGrpSpPr>
        <p:grpSpPr>
          <a:xfrm>
            <a:off x="5223987" y="1151675"/>
            <a:ext cx="6470707" cy="4554651"/>
            <a:chOff x="5223987" y="1196151"/>
            <a:chExt cx="6470707" cy="455465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02D5F2-8257-D626-1A84-3FC60B1561E5}"/>
                </a:ext>
              </a:extLst>
            </p:cNvPr>
            <p:cNvSpPr txBox="1"/>
            <p:nvPr/>
          </p:nvSpPr>
          <p:spPr>
            <a:xfrm>
              <a:off x="5223990" y="1196151"/>
              <a:ext cx="647070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600">
                  <a:latin typeface="Sora Light" pitchFamily="2" charset="0"/>
                  <a:cs typeface="Sora Light" pitchFamily="2" charset="0"/>
                </a:defRPr>
              </a:lvl1pPr>
              <a:lvl2pPr marL="180975" lvl="1" indent="-180975" algn="just">
                <a:lnSpc>
                  <a:spcPct val="115000"/>
                </a:lnSpc>
                <a:spcAft>
                  <a:spcPts val="1000"/>
                </a:spcAft>
                <a:buFont typeface="Wingdings" panose="05000000000000000000" pitchFamily="2" charset="2"/>
                <a:buChar char="§"/>
                <a:defRPr sz="1600">
                  <a:latin typeface="Sora Light" pitchFamily="2" charset="0"/>
                  <a:cs typeface="Sora Light" pitchFamily="2" charset="0"/>
                </a:defRPr>
              </a:lvl2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Pelelangan</a:t>
              </a: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 dua </a:t>
              </a:r>
              <a:r>
                <a:rPr kumimoji="0" lang="en-US" sz="160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tahap</a:t>
              </a: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digunakan</a:t>
              </a: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untuk</a:t>
              </a: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Proyek</a:t>
              </a: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 KPBU yang </a:t>
              </a:r>
              <a:r>
                <a:rPr kumimoji="0" lang="en-US" sz="160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memiliki</a:t>
              </a: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karakteristik</a:t>
              </a: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 :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A55D40-613A-D438-0A5A-93E00915DF99}"/>
                </a:ext>
              </a:extLst>
            </p:cNvPr>
            <p:cNvSpPr txBox="1"/>
            <p:nvPr/>
          </p:nvSpPr>
          <p:spPr>
            <a:xfrm>
              <a:off x="5223987" y="4539958"/>
              <a:ext cx="6470704" cy="1210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600">
                  <a:latin typeface="Sora Light" pitchFamily="2" charset="0"/>
                  <a:cs typeface="Sora Light" pitchFamily="2" charset="0"/>
                </a:defRPr>
              </a:lvl1pPr>
              <a:lvl2pPr marL="180975" lvl="1" indent="-180975" algn="just">
                <a:lnSpc>
                  <a:spcPct val="115000"/>
                </a:lnSpc>
                <a:spcAft>
                  <a:spcPts val="1000"/>
                </a:spcAft>
                <a:buFont typeface="Wingdings" panose="05000000000000000000" pitchFamily="2" charset="2"/>
                <a:buChar char="§"/>
                <a:defRPr sz="1600">
                  <a:latin typeface="Sora Light" pitchFamily="2" charset="0"/>
                  <a:cs typeface="Sora Light" pitchFamily="2" charset="0"/>
                </a:defRPr>
              </a:lvl2pPr>
            </a:lstStyle>
            <a:p>
              <a:pPr marL="0" marR="0" lvl="1" indent="0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None/>
                <a:tabLst/>
                <a:defRPr/>
              </a:pP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Dialog </a:t>
              </a:r>
              <a:r>
                <a:rPr kumimoji="0" lang="en-US" sz="160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Optimalisasi</a:t>
              </a: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dilakukan</a:t>
              </a: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untuk</a:t>
              </a: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meminta</a:t>
              </a: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Peserta</a:t>
              </a: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memberikan</a:t>
              </a: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penawaran</a:t>
              </a: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optimalisasi</a:t>
              </a: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 yang </a:t>
              </a:r>
              <a:r>
                <a:rPr kumimoji="0" lang="en-US" sz="160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bertujua</a:t>
              </a:r>
              <a:r>
                <a:rPr lang="en-US" spc="300" dirty="0">
                  <a:solidFill>
                    <a:srgbClr val="0A0A0A"/>
                  </a:solidFill>
                </a:rPr>
                <a:t>n </a:t>
              </a:r>
              <a:r>
                <a:rPr lang="en-US" spc="300" dirty="0" err="1">
                  <a:solidFill>
                    <a:srgbClr val="0A0A0A"/>
                  </a:solidFill>
                </a:rPr>
                <a:t>mendapatkan</a:t>
              </a:r>
              <a:r>
                <a:rPr lang="en-US" spc="300" dirty="0">
                  <a:solidFill>
                    <a:srgbClr val="0A0A0A"/>
                  </a:solidFill>
                </a:rPr>
                <a:t> </a:t>
              </a:r>
              <a:r>
                <a:rPr lang="en-US" spc="300" dirty="0" err="1">
                  <a:solidFill>
                    <a:srgbClr val="0A0A0A"/>
                  </a:solidFill>
                </a:rPr>
                <a:t>penawaran</a:t>
              </a:r>
              <a:r>
                <a:rPr lang="en-US" spc="300" dirty="0">
                  <a:solidFill>
                    <a:srgbClr val="0A0A0A"/>
                  </a:solidFill>
                </a:rPr>
                <a:t> yang </a:t>
              </a:r>
              <a:r>
                <a:rPr lang="en-US" spc="300" dirty="0" err="1">
                  <a:solidFill>
                    <a:srgbClr val="0A0A0A"/>
                  </a:solidFill>
                </a:rPr>
                <a:t>lebih</a:t>
              </a:r>
              <a:r>
                <a:rPr lang="en-US" spc="300" dirty="0">
                  <a:solidFill>
                    <a:srgbClr val="0A0A0A"/>
                  </a:solidFill>
                </a:rPr>
                <a:t> </a:t>
              </a:r>
              <a:r>
                <a:rPr lang="en-US" spc="300" dirty="0" err="1">
                  <a:solidFill>
                    <a:srgbClr val="0A0A0A"/>
                  </a:solidFill>
                </a:rPr>
                <a:t>baik</a:t>
              </a: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E08B20-DA91-02AA-4043-18FD667A6CF4}"/>
                </a:ext>
              </a:extLst>
            </p:cNvPr>
            <p:cNvSpPr txBox="1"/>
            <p:nvPr/>
          </p:nvSpPr>
          <p:spPr>
            <a:xfrm>
              <a:off x="5223989" y="1780926"/>
              <a:ext cx="6470703" cy="11492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1600" spc="300">
                  <a:latin typeface="Sora Light" pitchFamily="2" charset="0"/>
                  <a:cs typeface="Sora Light" pitchFamily="2" charset="0"/>
                </a:defRPr>
              </a:lvl1pPr>
            </a:lstStyle>
            <a:p>
              <a:pPr algn="just"/>
              <a:r>
                <a:rPr lang="en-US" sz="2400" dirty="0">
                  <a:latin typeface="Sora SemiBold" pitchFamily="2" charset="0"/>
                  <a:cs typeface="Sora SemiBold" pitchFamily="2" charset="0"/>
                </a:rPr>
                <a:t>01. </a:t>
              </a:r>
              <a:r>
                <a:rPr kumimoji="0" lang="id-ID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Persyaratan </a:t>
              </a: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m</a:t>
              </a:r>
              <a:r>
                <a:rPr kumimoji="0" lang="id-ID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inimum dari Penyediaan Infrastruktur telah dirumuskan dengan jelas dan tidak dapat diubah; dan</a:t>
              </a: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</a:rPr>
                <a:t> </a:t>
              </a:r>
              <a:endParaRPr kumimoji="0" lang="en-ID" sz="160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47A93B-0EA5-BFEC-5A48-4403DC25CCCF}"/>
                </a:ext>
              </a:extLst>
            </p:cNvPr>
            <p:cNvSpPr txBox="1"/>
            <p:nvPr/>
          </p:nvSpPr>
          <p:spPr>
            <a:xfrm>
              <a:off x="5223988" y="2989235"/>
              <a:ext cx="6470703" cy="1454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en-US" sz="2400" spc="300" dirty="0">
                  <a:latin typeface="Sora SemiBold" pitchFamily="2" charset="0"/>
                  <a:cs typeface="Sora SemiBold" pitchFamily="2" charset="0"/>
                </a:rPr>
                <a:t>02. </a:t>
              </a:r>
              <a:r>
                <a:rPr lang="en-US" sz="1600" spc="300" dirty="0" err="1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rPr>
                <a:t>Diperlukan</a:t>
              </a:r>
              <a:r>
                <a:rPr lang="en-US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rPr>
                <a:t> p</a:t>
              </a:r>
              <a:r>
                <a:rPr lang="id-ID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rPr>
                <a:t>ersyaratan </a:t>
              </a:r>
              <a:r>
                <a:rPr lang="en-US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rPr>
                <a:t>t</a:t>
              </a:r>
              <a:r>
                <a:rPr lang="id-ID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rPr>
                <a:t>ambahan serta</a:t>
              </a:r>
              <a:r>
                <a:rPr lang="en-US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rPr>
                <a:t>kegiatan</a:t>
              </a:r>
              <a:r>
                <a:rPr lang="id-ID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rPr>
                <a:t> Dialog Optimalisasi</a:t>
              </a:r>
              <a:r>
                <a:rPr lang="en-US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rPr>
                <a:t>, </a:t>
              </a:r>
              <a:r>
                <a:rPr lang="id-ID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rPr>
                <a:t>untuk mendapatkan penawaran yang memiliki nilai manfaat uang yang terbaik</a:t>
              </a:r>
              <a:r>
                <a:rPr lang="en-US" sz="1600" spc="300" dirty="0">
                  <a:solidFill>
                    <a:srgbClr val="0A0A0A"/>
                  </a:solidFill>
                  <a:latin typeface="Sora Light" pitchFamily="2" charset="0"/>
                  <a:cs typeface="Sora Light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3704431"/>
      </p:ext>
    </p:extLst>
  </p:cSld>
  <p:clrMapOvr>
    <a:masterClrMapping/>
  </p:clrMapOvr>
  <p:transition spd="med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4CF65-705D-59D3-E2A1-468FE2309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AFC56E-2D28-97E8-E2E4-CC189404F87E}"/>
              </a:ext>
            </a:extLst>
          </p:cNvPr>
          <p:cNvGraphicFramePr/>
          <p:nvPr/>
        </p:nvGraphicFramePr>
        <p:xfrm>
          <a:off x="409075" y="1298651"/>
          <a:ext cx="11424023" cy="4954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D1094F-233C-D45C-F80F-9C46967D6755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4C98186-19D2-AFDD-23BA-14C53C3CBB85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ora" pitchFamily="2" charset="0"/>
                <a:cs typeface="Sora" pitchFamily="2" charset="0"/>
              </a:rPr>
              <a:t>www.lkpp.go.id</a:t>
            </a:r>
            <a:endParaRPr lang="en-ID" sz="1200" dirty="0">
              <a:latin typeface="Sora" pitchFamily="2" charset="0"/>
              <a:cs typeface="Sora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4F88921-0CF8-921E-2955-4CC2F1AC2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3FA968-50E2-C143-CF97-95E5CC3296CE}"/>
              </a:ext>
            </a:extLst>
          </p:cNvPr>
          <p:cNvSpPr txBox="1"/>
          <p:nvPr/>
        </p:nvSpPr>
        <p:spPr>
          <a:xfrm>
            <a:off x="2209051" y="687618"/>
            <a:ext cx="77738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Pelaksanaan</a:t>
            </a:r>
            <a:r>
              <a:rPr lang="en-ID" sz="2800" dirty="0">
                <a:latin typeface="Cocogoose" panose="02000000000000000000" pitchFamily="2" charset="0"/>
                <a:cs typeface="Sora" pitchFamily="2" charset="0"/>
              </a:rPr>
              <a:t> </a:t>
            </a:r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Pengadaan</a:t>
            </a:r>
            <a:r>
              <a:rPr lang="en-ID" sz="2800" dirty="0">
                <a:latin typeface="Cocogoose" panose="02000000000000000000" pitchFamily="2" charset="0"/>
                <a:cs typeface="Sora" pitchFamily="2" charset="0"/>
              </a:rPr>
              <a:t> BUP</a:t>
            </a:r>
          </a:p>
          <a:p>
            <a:pPr algn="ctr"/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Pelelangan</a:t>
            </a:r>
            <a:r>
              <a:rPr lang="en-ID" sz="2800" dirty="0">
                <a:latin typeface="Cocogoose" panose="02000000000000000000" pitchFamily="2" charset="0"/>
                <a:cs typeface="Sora" pitchFamily="2" charset="0"/>
              </a:rPr>
              <a:t> Dua </a:t>
            </a:r>
            <a:r>
              <a:rPr lang="en-ID" sz="2800" dirty="0" err="1">
                <a:latin typeface="Cocogoose" panose="02000000000000000000" pitchFamily="2" charset="0"/>
                <a:cs typeface="Sora" pitchFamily="2" charset="0"/>
              </a:rPr>
              <a:t>Tahap</a:t>
            </a:r>
            <a:endParaRPr lang="en-ID" sz="2800" dirty="0">
              <a:latin typeface="Cocogoose" panose="02000000000000000000" pitchFamily="2" charset="0"/>
              <a:cs typeface="Sor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64A422-2195-E05A-BB5B-6083CBB7F2D5}"/>
              </a:ext>
            </a:extLst>
          </p:cNvPr>
          <p:cNvSpPr/>
          <p:nvPr/>
        </p:nvSpPr>
        <p:spPr>
          <a:xfrm>
            <a:off x="398441" y="3332657"/>
            <a:ext cx="1467852" cy="801264"/>
          </a:xfrm>
          <a:prstGeom prst="rect">
            <a:avLst/>
          </a:prstGeom>
          <a:noFill/>
          <a:ln w="28575">
            <a:solidFill>
              <a:srgbClr val="CE142D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24128-EE1D-684F-9277-0E86C340C163}"/>
              </a:ext>
            </a:extLst>
          </p:cNvPr>
          <p:cNvSpPr/>
          <p:nvPr/>
        </p:nvSpPr>
        <p:spPr>
          <a:xfrm>
            <a:off x="2386729" y="3332657"/>
            <a:ext cx="1467852" cy="801264"/>
          </a:xfrm>
          <a:prstGeom prst="rect">
            <a:avLst/>
          </a:prstGeom>
          <a:noFill/>
          <a:ln w="28575">
            <a:solidFill>
              <a:srgbClr val="CE142D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D9A013-D272-F29D-B0E4-A2F29C133501}"/>
              </a:ext>
            </a:extLst>
          </p:cNvPr>
          <p:cNvSpPr/>
          <p:nvPr/>
        </p:nvSpPr>
        <p:spPr>
          <a:xfrm>
            <a:off x="4375017" y="3332657"/>
            <a:ext cx="1467852" cy="801264"/>
          </a:xfrm>
          <a:prstGeom prst="rect">
            <a:avLst/>
          </a:prstGeom>
          <a:noFill/>
          <a:ln w="28575">
            <a:solidFill>
              <a:srgbClr val="CE142D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E53D65-4063-0DEE-939D-15EFB7E223E9}"/>
              </a:ext>
            </a:extLst>
          </p:cNvPr>
          <p:cNvSpPr/>
          <p:nvPr/>
        </p:nvSpPr>
        <p:spPr>
          <a:xfrm>
            <a:off x="6363305" y="3332657"/>
            <a:ext cx="1467852" cy="801264"/>
          </a:xfrm>
          <a:prstGeom prst="rect">
            <a:avLst/>
          </a:prstGeom>
          <a:noFill/>
          <a:ln w="28575">
            <a:solidFill>
              <a:srgbClr val="CE142D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C586DB-17FE-57A7-FE5B-A531E16E4645}"/>
              </a:ext>
            </a:extLst>
          </p:cNvPr>
          <p:cNvSpPr/>
          <p:nvPr/>
        </p:nvSpPr>
        <p:spPr>
          <a:xfrm>
            <a:off x="398441" y="4744954"/>
            <a:ext cx="1467852" cy="801264"/>
          </a:xfrm>
          <a:prstGeom prst="rect">
            <a:avLst/>
          </a:prstGeom>
          <a:noFill/>
          <a:ln w="28575">
            <a:solidFill>
              <a:srgbClr val="CE142D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54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BF310-5C8E-7CA2-C650-0AF30D624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>
            <a:hlinkClick r:id="" action="ppaction://noaction"/>
            <a:extLst>
              <a:ext uri="{FF2B5EF4-FFF2-40B4-BE49-F238E27FC236}">
                <a16:creationId xmlns:a16="http://schemas.microsoft.com/office/drawing/2014/main" id="{71489B86-C60A-27A9-2C7D-425BFB049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23">
            <a:extLst>
              <a:ext uri="{FF2B5EF4-FFF2-40B4-BE49-F238E27FC236}">
                <a16:creationId xmlns:a16="http://schemas.microsoft.com/office/drawing/2014/main" id="{A672F165-B2BE-065A-8B41-4E5EFC511344}"/>
              </a:ext>
            </a:extLst>
          </p:cNvPr>
          <p:cNvSpPr/>
          <p:nvPr/>
        </p:nvSpPr>
        <p:spPr>
          <a:xfrm>
            <a:off x="1483783" y="2230992"/>
            <a:ext cx="3867151" cy="20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9pPr>
          </a:lstStyle>
          <a:p>
            <a:pPr algn="ctr"/>
            <a:endParaRPr lang="en-ID" altLang="en-US" sz="2400">
              <a:solidFill>
                <a:srgbClr val="FFFFFF"/>
              </a:solidFill>
            </a:endParaRPr>
          </a:p>
        </p:txBody>
      </p:sp>
      <p:sp>
        <p:nvSpPr>
          <p:cNvPr id="3" name="Rectangle: Rounded Corners 25">
            <a:extLst>
              <a:ext uri="{FF2B5EF4-FFF2-40B4-BE49-F238E27FC236}">
                <a16:creationId xmlns:a16="http://schemas.microsoft.com/office/drawing/2014/main" id="{62FED7B6-5D1D-F1CA-EC29-6B6EC21608FC}"/>
              </a:ext>
            </a:extLst>
          </p:cNvPr>
          <p:cNvSpPr/>
          <p:nvPr/>
        </p:nvSpPr>
        <p:spPr>
          <a:xfrm>
            <a:off x="6165849" y="2230992"/>
            <a:ext cx="3869267" cy="203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9pPr>
          </a:lstStyle>
          <a:p>
            <a:pPr algn="ctr"/>
            <a:endParaRPr lang="en-ID" altLang="en-US" sz="2400">
              <a:solidFill>
                <a:srgbClr val="FFFFFF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C68F09E-4DA7-C427-0B03-7873CAD67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2" t="65678" r="6419" b="13541"/>
          <a:stretch>
            <a:fillRect/>
          </a:stretch>
        </p:blipFill>
        <p:spPr bwMode="auto">
          <a:xfrm>
            <a:off x="6115050" y="1543076"/>
            <a:ext cx="101811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3">
            <a:extLst>
              <a:ext uri="{FF2B5EF4-FFF2-40B4-BE49-F238E27FC236}">
                <a16:creationId xmlns:a16="http://schemas.microsoft.com/office/drawing/2014/main" id="{995F21C4-19A6-D121-EE60-CF7189AB9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6" t="11404" r="38612" b="64844"/>
          <a:stretch>
            <a:fillRect/>
          </a:stretch>
        </p:blipFill>
        <p:spPr bwMode="auto">
          <a:xfrm>
            <a:off x="1483783" y="1441476"/>
            <a:ext cx="88053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29FC0D58-D6F7-2002-0063-8925AD798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467" y="2491343"/>
            <a:ext cx="4480983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9pPr>
          </a:lstStyle>
          <a:p>
            <a:pPr>
              <a:buFont typeface="Malgun Gothic" panose="020B0503020000020004" pitchFamily="34" charset="-127"/>
              <a:buAutoNum type="alphaLcPeriod"/>
            </a:pPr>
            <a:r>
              <a:rPr lang="en-ID" altLang="en-US" sz="2300" dirty="0"/>
              <a:t>Pada </a:t>
            </a:r>
            <a:r>
              <a:rPr lang="en-ID" altLang="en-US" sz="2300" dirty="0" err="1"/>
              <a:t>umumnya</a:t>
            </a:r>
            <a:r>
              <a:rPr lang="en-ID" altLang="en-US" sz="2300" dirty="0"/>
              <a:t>, </a:t>
            </a:r>
            <a:r>
              <a:rPr lang="en-ID" altLang="en-US" sz="2300" dirty="0" err="1"/>
              <a:t>capaian</a:t>
            </a:r>
            <a:r>
              <a:rPr lang="en-ID" altLang="en-US" sz="2300" dirty="0"/>
              <a:t> </a:t>
            </a:r>
            <a:r>
              <a:rPr lang="en-ID" altLang="en-US" sz="2300" dirty="0" err="1"/>
              <a:t>kinerja</a:t>
            </a:r>
            <a:r>
              <a:rPr lang="en-ID" altLang="en-US" sz="2300" dirty="0"/>
              <a:t> </a:t>
            </a:r>
            <a:r>
              <a:rPr lang="en-ID" altLang="en-US" sz="2300" dirty="0" err="1"/>
              <a:t>didasarkan</a:t>
            </a:r>
            <a:r>
              <a:rPr lang="en-ID" altLang="en-US" sz="2300" dirty="0"/>
              <a:t> pada </a:t>
            </a:r>
            <a:r>
              <a:rPr lang="en-ID" altLang="en-US" sz="2300" dirty="0" err="1"/>
              <a:t>spesifikasi</a:t>
            </a:r>
            <a:r>
              <a:rPr lang="en-ID" altLang="en-US" sz="2300" dirty="0"/>
              <a:t> input</a:t>
            </a:r>
          </a:p>
          <a:p>
            <a:pPr>
              <a:buFont typeface="Malgun Gothic" panose="020B0503020000020004" pitchFamily="34" charset="-127"/>
              <a:buAutoNum type="alphaLcPeriod"/>
            </a:pPr>
            <a:r>
              <a:rPr lang="en-ID" altLang="en-US" sz="2300" dirty="0" err="1"/>
              <a:t>Umumnya</a:t>
            </a:r>
            <a:r>
              <a:rPr lang="en-ID" altLang="en-US" sz="2300" dirty="0"/>
              <a:t>, </a:t>
            </a:r>
            <a:r>
              <a:rPr lang="en-ID" altLang="en-US" sz="2300" dirty="0" err="1"/>
              <a:t>teknologi</a:t>
            </a:r>
            <a:r>
              <a:rPr lang="en-ID" altLang="en-US" sz="2300" dirty="0"/>
              <a:t> (</a:t>
            </a:r>
            <a:r>
              <a:rPr lang="en-ID" altLang="en-US" sz="2300" dirty="0" err="1"/>
              <a:t>spek</a:t>
            </a:r>
            <a:r>
              <a:rPr lang="en-ID" altLang="en-US" sz="2300" dirty="0"/>
              <a:t> </a:t>
            </a:r>
            <a:r>
              <a:rPr lang="en-ID" altLang="en-US" sz="2300" dirty="0" err="1"/>
              <a:t>teknis</a:t>
            </a:r>
            <a:r>
              <a:rPr lang="en-ID" altLang="en-US" sz="2300" dirty="0"/>
              <a:t>) </a:t>
            </a:r>
            <a:r>
              <a:rPr lang="en-ID" altLang="en-US" sz="2300" dirty="0" err="1"/>
              <a:t>telah</a:t>
            </a:r>
            <a:r>
              <a:rPr lang="en-ID" altLang="en-US" sz="2300" dirty="0"/>
              <a:t> </a:t>
            </a:r>
            <a:r>
              <a:rPr lang="en-ID" altLang="en-US" sz="2300" dirty="0" err="1"/>
              <a:t>ditentukan</a:t>
            </a:r>
            <a:endParaRPr lang="id-ID" altLang="en-US" sz="2300" dirty="0"/>
          </a:p>
          <a:p>
            <a:pPr>
              <a:buFont typeface="Malgun Gothic" panose="020B0503020000020004" pitchFamily="34" charset="-127"/>
              <a:buAutoNum type="alphaLcPeriod"/>
            </a:pPr>
            <a:r>
              <a:rPr lang="en-ID" altLang="en-US" sz="2300" dirty="0" err="1"/>
              <a:t>Pekerjaan</a:t>
            </a:r>
            <a:r>
              <a:rPr lang="en-ID" altLang="en-US" sz="2300" dirty="0"/>
              <a:t> </a:t>
            </a:r>
            <a:r>
              <a:rPr lang="en-ID" altLang="en-US" sz="2300" dirty="0" err="1"/>
              <a:t>konstruksi</a:t>
            </a:r>
            <a:r>
              <a:rPr lang="en-ID" altLang="en-US" sz="2300" dirty="0"/>
              <a:t> </a:t>
            </a:r>
            <a:r>
              <a:rPr lang="en-ID" altLang="en-US" sz="2300" dirty="0" err="1"/>
              <a:t>terpisah</a:t>
            </a:r>
            <a:r>
              <a:rPr lang="en-ID" altLang="en-US" sz="2300" dirty="0"/>
              <a:t> </a:t>
            </a:r>
            <a:r>
              <a:rPr lang="en-ID" altLang="en-US" sz="2300" dirty="0" err="1"/>
              <a:t>dengan</a:t>
            </a:r>
            <a:r>
              <a:rPr lang="en-ID" altLang="en-US" sz="2300" dirty="0"/>
              <a:t> </a:t>
            </a:r>
            <a:r>
              <a:rPr lang="en-ID" altLang="en-US" sz="2300" dirty="0" err="1"/>
              <a:t>operasi</a:t>
            </a:r>
            <a:r>
              <a:rPr lang="en-ID" altLang="en-US" sz="2300" dirty="0"/>
              <a:t> dan </a:t>
            </a:r>
            <a:r>
              <a:rPr lang="en-ID" altLang="en-US" sz="2300" dirty="0" err="1"/>
              <a:t>pemeliharaan</a:t>
            </a:r>
            <a:endParaRPr lang="en-ID" altLang="en-US" sz="2300" dirty="0"/>
          </a:p>
          <a:p>
            <a:pPr>
              <a:buFont typeface="Malgun Gothic" panose="020B0503020000020004" pitchFamily="34" charset="-127"/>
              <a:buAutoNum type="alphaLcPeriod"/>
            </a:pPr>
            <a:r>
              <a:rPr lang="en-ID" altLang="en-US" sz="2400" dirty="0" err="1"/>
              <a:t>Risiko</a:t>
            </a:r>
            <a:r>
              <a:rPr lang="en-ID" altLang="en-US" sz="2400" dirty="0"/>
              <a:t> </a:t>
            </a:r>
            <a:r>
              <a:rPr lang="en-ID" altLang="en-US" sz="2400" dirty="0" err="1"/>
              <a:t>ditanggung</a:t>
            </a:r>
            <a:r>
              <a:rPr lang="en-ID" altLang="en-US" sz="2400" dirty="0"/>
              <a:t> oleh </a:t>
            </a:r>
            <a:r>
              <a:rPr lang="en-ID" altLang="en-US" sz="2400" dirty="0" err="1"/>
              <a:t>pemerintah</a:t>
            </a:r>
            <a:r>
              <a:rPr lang="en-ID" altLang="en-US" sz="2400" dirty="0"/>
              <a:t>, </a:t>
            </a:r>
            <a:r>
              <a:rPr lang="en-ID" altLang="en-US" sz="2400" dirty="0" err="1"/>
              <a:t>sepanjang</a:t>
            </a:r>
            <a:r>
              <a:rPr lang="en-ID" altLang="en-US" sz="2400" dirty="0"/>
              <a:t> asset </a:t>
            </a:r>
            <a:r>
              <a:rPr lang="en-ID" altLang="en-US" sz="2400" dirty="0" err="1"/>
              <a:t>digunakan</a:t>
            </a:r>
            <a:endParaRPr lang="id-ID" altLang="en-US" sz="2400" dirty="0"/>
          </a:p>
          <a:p>
            <a:pPr>
              <a:buFont typeface="Malgun Gothic" panose="020B0503020000020004" pitchFamily="34" charset="-127"/>
              <a:buAutoNum type="alphaLcPeriod"/>
            </a:pPr>
            <a:endParaRPr lang="en-ID" altLang="en-US" sz="2300" dirty="0"/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9355FB8B-BDBA-7265-666A-6009C90F1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91343"/>
            <a:ext cx="5625471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9pPr>
          </a:lstStyle>
          <a:p>
            <a:pPr>
              <a:buFont typeface="Malgun Gothic" panose="020B0503020000020004" pitchFamily="34" charset="-127"/>
              <a:buAutoNum type="alphaLcPeriod"/>
            </a:pPr>
            <a:r>
              <a:rPr lang="en-ID" altLang="en-US" sz="2300" dirty="0" err="1"/>
              <a:t>Kinerja</a:t>
            </a:r>
            <a:r>
              <a:rPr lang="en-ID" altLang="en-US" sz="2300" dirty="0"/>
              <a:t> </a:t>
            </a:r>
            <a:r>
              <a:rPr lang="en-ID" altLang="en-US" sz="2300" dirty="0" err="1"/>
              <a:t>layanan</a:t>
            </a:r>
            <a:r>
              <a:rPr lang="en-ID" altLang="en-US" sz="2300" dirty="0"/>
              <a:t> </a:t>
            </a:r>
            <a:r>
              <a:rPr lang="en-ID" altLang="en-US" sz="2300" dirty="0" err="1"/>
              <a:t>didasarkan</a:t>
            </a:r>
            <a:r>
              <a:rPr lang="en-ID" altLang="en-US" sz="2300" dirty="0"/>
              <a:t> pada </a:t>
            </a:r>
            <a:r>
              <a:rPr lang="en-ID" altLang="en-US" sz="2300" dirty="0" err="1"/>
              <a:t>spesifikasi</a:t>
            </a:r>
            <a:r>
              <a:rPr lang="en-ID" altLang="en-US" sz="2300" dirty="0"/>
              <a:t> output</a:t>
            </a:r>
          </a:p>
          <a:p>
            <a:pPr>
              <a:buFont typeface="Malgun Gothic" panose="020B0503020000020004" pitchFamily="34" charset="-127"/>
              <a:buAutoNum type="alphaLcPeriod"/>
            </a:pPr>
            <a:r>
              <a:rPr lang="en-ID" altLang="en-US" sz="2300" dirty="0"/>
              <a:t>Pada </a:t>
            </a:r>
            <a:r>
              <a:rPr lang="en-ID" altLang="en-US" sz="2300" dirty="0" err="1"/>
              <a:t>umumnya</a:t>
            </a:r>
            <a:r>
              <a:rPr lang="en-ID" altLang="en-US" sz="2300" dirty="0"/>
              <a:t> </a:t>
            </a:r>
            <a:r>
              <a:rPr lang="en-ID" altLang="en-US" sz="2300" dirty="0" err="1"/>
              <a:t>teknologi</a:t>
            </a:r>
            <a:r>
              <a:rPr lang="en-ID" altLang="en-US" sz="2300" dirty="0"/>
              <a:t> </a:t>
            </a:r>
            <a:r>
              <a:rPr lang="en-ID" altLang="en-US" sz="2300" dirty="0" err="1"/>
              <a:t>dibuka</a:t>
            </a:r>
            <a:r>
              <a:rPr lang="en-ID" altLang="en-US" sz="2300" dirty="0"/>
              <a:t> </a:t>
            </a:r>
            <a:r>
              <a:rPr lang="en-ID" altLang="en-US" sz="2300" dirty="0" err="1"/>
              <a:t>sepanjang</a:t>
            </a:r>
            <a:r>
              <a:rPr lang="en-ID" altLang="en-US" sz="2300" dirty="0"/>
              <a:t> </a:t>
            </a:r>
            <a:r>
              <a:rPr lang="en-ID" altLang="en-US" sz="2300" dirty="0" err="1"/>
              <a:t>mencapai</a:t>
            </a:r>
            <a:r>
              <a:rPr lang="en-ID" altLang="en-US" sz="2300" dirty="0"/>
              <a:t> </a:t>
            </a:r>
            <a:r>
              <a:rPr lang="en-ID" altLang="en-US" sz="2300" dirty="0" err="1"/>
              <a:t>kinerja</a:t>
            </a:r>
            <a:r>
              <a:rPr lang="en-ID" altLang="en-US" sz="2300" dirty="0"/>
              <a:t> </a:t>
            </a:r>
            <a:r>
              <a:rPr lang="en-ID" altLang="en-US" sz="2300" dirty="0" err="1"/>
              <a:t>layanan</a:t>
            </a:r>
            <a:r>
              <a:rPr lang="en-ID" altLang="en-US" sz="2300" dirty="0"/>
              <a:t>. Terbuka </a:t>
            </a:r>
            <a:r>
              <a:rPr lang="en-ID" altLang="en-US" sz="2300" dirty="0" err="1"/>
              <a:t>kesempatan</a:t>
            </a:r>
            <a:r>
              <a:rPr lang="en-ID" altLang="en-US" sz="2300" dirty="0"/>
              <a:t> </a:t>
            </a:r>
            <a:r>
              <a:rPr lang="id-ID" altLang="en-US" sz="2300" dirty="0"/>
              <a:t>I</a:t>
            </a:r>
            <a:r>
              <a:rPr lang="en-ID" altLang="en-US" sz="2300" dirty="0" err="1"/>
              <a:t>novasi</a:t>
            </a:r>
            <a:r>
              <a:rPr lang="en-ID" altLang="en-US" sz="2300" dirty="0"/>
              <a:t> </a:t>
            </a:r>
            <a:r>
              <a:rPr lang="en-ID" altLang="en-US" sz="2300" dirty="0" err="1"/>
              <a:t>bagi</a:t>
            </a:r>
            <a:r>
              <a:rPr lang="en-ID" altLang="en-US" sz="2300" dirty="0"/>
              <a:t> Badan Usaha</a:t>
            </a:r>
            <a:r>
              <a:rPr lang="id-ID" altLang="en-US" sz="2300" dirty="0"/>
              <a:t> </a:t>
            </a:r>
            <a:r>
              <a:rPr lang="en-ID" altLang="en-US" sz="2300" dirty="0" err="1"/>
              <a:t>untuk</a:t>
            </a:r>
            <a:r>
              <a:rPr lang="en-ID" altLang="en-US" sz="2300" dirty="0"/>
              <a:t> </a:t>
            </a:r>
            <a:r>
              <a:rPr lang="en-ID" altLang="en-US" sz="2300" dirty="0" err="1"/>
              <a:t>mencapai</a:t>
            </a:r>
            <a:r>
              <a:rPr lang="en-ID" altLang="en-US" sz="2300" dirty="0"/>
              <a:t> </a:t>
            </a:r>
            <a:r>
              <a:rPr lang="id-ID" altLang="en-US" sz="2300" dirty="0"/>
              <a:t>output </a:t>
            </a:r>
            <a:r>
              <a:rPr lang="en-ID" altLang="en-US" sz="2300" dirty="0"/>
              <a:t> </a:t>
            </a:r>
            <a:r>
              <a:rPr lang="en-ID" altLang="en-US" sz="2300" dirty="0" err="1"/>
              <a:t>layanan</a:t>
            </a:r>
            <a:r>
              <a:rPr lang="id-ID" altLang="en-US" sz="2300" dirty="0"/>
              <a:t> </a:t>
            </a:r>
            <a:r>
              <a:rPr lang="en-ID" altLang="en-US" sz="2300" dirty="0"/>
              <a:t>yang </a:t>
            </a:r>
            <a:r>
              <a:rPr lang="id-ID" altLang="en-US" sz="2300" dirty="0"/>
              <a:t>optimal</a:t>
            </a:r>
            <a:endParaRPr lang="en-ID" altLang="en-US" sz="2300" dirty="0"/>
          </a:p>
          <a:p>
            <a:pPr>
              <a:buFont typeface="Malgun Gothic" panose="020B0503020000020004" pitchFamily="34" charset="-127"/>
              <a:buAutoNum type="alphaLcPeriod"/>
            </a:pPr>
            <a:r>
              <a:rPr lang="en-ID" altLang="en-US" sz="2300" dirty="0" err="1"/>
              <a:t>Pekerjaan</a:t>
            </a:r>
            <a:r>
              <a:rPr lang="en-ID" altLang="en-US" sz="2300" dirty="0"/>
              <a:t> </a:t>
            </a:r>
            <a:r>
              <a:rPr lang="en-ID" altLang="en-US" sz="2300" dirty="0" err="1"/>
              <a:t>terintegrasi</a:t>
            </a:r>
            <a:r>
              <a:rPr lang="en-ID" altLang="en-US" sz="2300" dirty="0"/>
              <a:t> (DBFOMT)</a:t>
            </a:r>
          </a:p>
          <a:p>
            <a:pPr>
              <a:buFont typeface="Malgun Gothic" panose="020B0503020000020004" pitchFamily="34" charset="-127"/>
              <a:buAutoNum type="alphaLcPeriod"/>
            </a:pPr>
            <a:r>
              <a:rPr lang="en-ID" altLang="en-US" sz="2400" dirty="0" err="1"/>
              <a:t>Risiko</a:t>
            </a:r>
            <a:r>
              <a:rPr lang="en-ID" altLang="en-US" sz="2400" dirty="0"/>
              <a:t> </a:t>
            </a:r>
            <a:r>
              <a:rPr lang="en-ID" altLang="en-US" sz="2400" dirty="0" err="1"/>
              <a:t>ditanggung</a:t>
            </a:r>
            <a:r>
              <a:rPr lang="en-ID" altLang="en-US" sz="2400" dirty="0"/>
              <a:t> oleh </a:t>
            </a:r>
            <a:r>
              <a:rPr lang="en-ID" altLang="en-US" sz="2400" dirty="0" err="1"/>
              <a:t>pihak</a:t>
            </a:r>
            <a:r>
              <a:rPr lang="en-ID" altLang="en-US" sz="2400" dirty="0"/>
              <a:t> yang </a:t>
            </a:r>
            <a:r>
              <a:rPr lang="en-ID" altLang="en-US" sz="2400" dirty="0" err="1"/>
              <a:t>mampu</a:t>
            </a:r>
            <a:r>
              <a:rPr lang="en-ID" altLang="en-US" sz="2400" dirty="0"/>
              <a:t> </a:t>
            </a:r>
            <a:r>
              <a:rPr lang="en-ID" altLang="en-US" sz="2400" dirty="0" err="1"/>
              <a:t>mengatasinya</a:t>
            </a:r>
            <a:r>
              <a:rPr lang="en-ID" altLang="en-US" sz="2400" dirty="0"/>
              <a:t>, </a:t>
            </a:r>
            <a:r>
              <a:rPr lang="en-ID" altLang="en-US" sz="2400" dirty="0" err="1"/>
              <a:t>selama</a:t>
            </a:r>
            <a:r>
              <a:rPr lang="en-ID" altLang="en-US" sz="2400" dirty="0"/>
              <a:t> masa </a:t>
            </a:r>
            <a:r>
              <a:rPr lang="en-ID" altLang="en-US" sz="2400" dirty="0" err="1"/>
              <a:t>kerjasama</a:t>
            </a:r>
            <a:r>
              <a:rPr lang="en-ID" altLang="en-US" sz="2400" dirty="0"/>
              <a:t> (transfer </a:t>
            </a:r>
            <a:r>
              <a:rPr lang="en-ID" altLang="en-US" sz="2400" dirty="0" err="1"/>
              <a:t>risiko</a:t>
            </a:r>
            <a:r>
              <a:rPr lang="en-ID" altLang="en-US" sz="2400" dirty="0"/>
              <a:t> yang </a:t>
            </a:r>
            <a:r>
              <a:rPr lang="en-ID" altLang="en-US" sz="2400" dirty="0" err="1"/>
              <a:t>signifikan</a:t>
            </a:r>
            <a:r>
              <a:rPr lang="en-ID" altLang="en-US" sz="2400" dirty="0"/>
              <a:t>).</a:t>
            </a:r>
          </a:p>
          <a:p>
            <a:pPr>
              <a:buFont typeface="Malgun Gothic" panose="020B0503020000020004" pitchFamily="34" charset="-127"/>
              <a:buAutoNum type="alphaLcPeriod"/>
            </a:pPr>
            <a:endParaRPr lang="en-ID" altLang="en-US" sz="2300" dirty="0"/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6F1F9979-70B2-F792-E463-526F92FC7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317" y="1739926"/>
            <a:ext cx="3113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9pPr>
          </a:lstStyle>
          <a:p>
            <a:pPr algn="ctr"/>
            <a:r>
              <a:rPr lang="en-ID" altLang="en-US" sz="2400" dirty="0">
                <a:latin typeface="Britannic Bold" panose="020B0903060703020204" pitchFamily="34" charset="0"/>
              </a:rPr>
              <a:t>PBJ KONVENSIONAL</a:t>
            </a:r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F419B514-BF38-A6A8-BD06-543FBFEDE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568" y="1739926"/>
            <a:ext cx="2468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</a:defRPr>
            </a:lvl9pPr>
          </a:lstStyle>
          <a:p>
            <a:r>
              <a:rPr lang="en-ID" altLang="en-US" sz="2400">
                <a:latin typeface="Britannic Bold" panose="020B0903060703020204" pitchFamily="34" charset="0"/>
              </a:rPr>
              <a:t>KPBU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9BA3F8-6B2D-2BF7-B381-6EA0CA7F8301}"/>
              </a:ext>
            </a:extLst>
          </p:cNvPr>
          <p:cNvSpPr txBox="1"/>
          <p:nvPr/>
        </p:nvSpPr>
        <p:spPr>
          <a:xfrm>
            <a:off x="138545" y="40451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D" sz="280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PERBANDINGAN PBJP DAN KPBU</a:t>
            </a:r>
            <a:endParaRPr lang="en-ID" sz="1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3985581"/>
      </p:ext>
    </p:extLst>
  </p:cSld>
  <p:clrMapOvr>
    <a:masterClrMapping/>
  </p:clrMapOvr>
  <p:transition spd="med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E0D1C5-1D9A-378F-9D50-C8A546339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B056CA-3D7D-0078-662A-F95E618685AB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D945DD5-7DCA-19FD-C6D3-C14A4DF6A22F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583D08-A81A-994E-AE3E-03566F1AF71C}"/>
              </a:ext>
            </a:extLst>
          </p:cNvPr>
          <p:cNvSpPr txBox="1"/>
          <p:nvPr/>
        </p:nvSpPr>
        <p:spPr>
          <a:xfrm>
            <a:off x="708213" y="482537"/>
            <a:ext cx="110747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ID" sz="2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Evaluasi</a:t>
            </a:r>
            <a:r>
              <a:rPr kumimoji="0" lang="en-ID" sz="2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 </a:t>
            </a:r>
            <a:r>
              <a:rPr kumimoji="0" lang="en-ID" sz="2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Dokumen</a:t>
            </a:r>
            <a:r>
              <a:rPr kumimoji="0" lang="en-ID" sz="2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 </a:t>
            </a:r>
            <a:r>
              <a:rPr kumimoji="0" lang="en-ID" sz="2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Penawaran</a:t>
            </a:r>
            <a:r>
              <a:rPr kumimoji="0" lang="en-ID" sz="2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cs typeface="Sora" pitchFamily="2" charset="0"/>
              </a:rPr>
              <a:t>Pelelangan</a:t>
            </a:r>
            <a:r>
              <a:rPr kumimoji="0" lang="en-ID" sz="2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cs typeface="Sora" pitchFamily="2" charset="0"/>
              </a:rPr>
              <a:t> Dua </a:t>
            </a:r>
            <a:r>
              <a:rPr kumimoji="0" lang="en-ID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cs typeface="Sora" pitchFamily="2" charset="0"/>
              </a:rPr>
              <a:t>Tahap</a:t>
            </a:r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cs typeface="Sora" pitchFamily="2" charset="0"/>
            </a:endParaRPr>
          </a:p>
        </p:txBody>
      </p:sp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019BB56F-57AA-75C1-C7CD-4C6CDA2BE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3D6C8AB-E2BB-C57A-75A7-1F6F043FBB0A}"/>
              </a:ext>
            </a:extLst>
          </p:cNvPr>
          <p:cNvGrpSpPr/>
          <p:nvPr/>
        </p:nvGrpSpPr>
        <p:grpSpPr>
          <a:xfrm>
            <a:off x="268511" y="1906374"/>
            <a:ext cx="11698001" cy="4174389"/>
            <a:chOff x="268511" y="1906374"/>
            <a:chExt cx="11698001" cy="41743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FE3675-3B2F-9BEE-E443-341F9C6758D2}"/>
                </a:ext>
              </a:extLst>
            </p:cNvPr>
            <p:cNvSpPr txBox="1"/>
            <p:nvPr/>
          </p:nvSpPr>
          <p:spPr>
            <a:xfrm>
              <a:off x="1478476" y="1906374"/>
              <a:ext cx="4581011" cy="610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kumimoji="0" sz="1600" b="0" i="0" u="none" strike="noStrike" kern="100" cap="none" spc="30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Sistem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Gugur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untuk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persyaratan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 minimum; dan</a:t>
              </a:r>
              <a:endParaRPr kumimoji="0" lang="en-ID" sz="1600" b="0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D194EC-E0ED-6702-F7DA-444C7F5E0257}"/>
                </a:ext>
              </a:extLst>
            </p:cNvPr>
            <p:cNvSpPr txBox="1"/>
            <p:nvPr/>
          </p:nvSpPr>
          <p:spPr>
            <a:xfrm>
              <a:off x="861966" y="2008811"/>
              <a:ext cx="7016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01. </a:t>
              </a:r>
              <a:endPara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230BA2-449A-7B90-1097-1C65B0D08BC6}"/>
                </a:ext>
              </a:extLst>
            </p:cNvPr>
            <p:cNvSpPr txBox="1"/>
            <p:nvPr/>
          </p:nvSpPr>
          <p:spPr>
            <a:xfrm>
              <a:off x="371805" y="2541758"/>
              <a:ext cx="5687683" cy="1439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algn="just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1400" kern="100" spc="300" dirty="0" err="1">
                  <a:latin typeface="Sora Light" pitchFamily="2" charset="0"/>
                  <a:cs typeface="Sora Light" pitchFamily="2" charset="0"/>
                </a:rPr>
                <a:t>Panitia</a:t>
              </a:r>
              <a:r>
                <a:rPr lang="en-US" sz="1400" kern="1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400" kern="100" spc="300" dirty="0" err="1">
                  <a:latin typeface="Sora Light" pitchFamily="2" charset="0"/>
                  <a:cs typeface="Sora Light" pitchFamily="2" charset="0"/>
                </a:rPr>
                <a:t>Pengadaan</a:t>
              </a:r>
              <a:r>
                <a:rPr lang="en-US" sz="1400" kern="100" spc="300" dirty="0">
                  <a:latin typeface="Sora Light" pitchFamily="2" charset="0"/>
                  <a:cs typeface="Sora Light" pitchFamily="2" charset="0"/>
                </a:rPr>
                <a:t> BUP </a:t>
              </a:r>
              <a:r>
                <a:rPr lang="en-US" sz="1400" kern="100" spc="300" dirty="0" err="1">
                  <a:latin typeface="Sora Light" pitchFamily="2" charset="0"/>
                  <a:cs typeface="Sora Light" pitchFamily="2" charset="0"/>
                </a:rPr>
                <a:t>menyusun</a:t>
              </a:r>
              <a:r>
                <a:rPr lang="en-US" sz="1400" kern="1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400" kern="100" spc="300" dirty="0" err="1">
                  <a:latin typeface="Sora Light" pitchFamily="2" charset="0"/>
                  <a:cs typeface="Sora Light" pitchFamily="2" charset="0"/>
                </a:rPr>
                <a:t>persyaratan</a:t>
              </a:r>
              <a:r>
                <a:rPr lang="en-US" sz="1400" kern="100" spc="300" dirty="0">
                  <a:latin typeface="Sora Light" pitchFamily="2" charset="0"/>
                  <a:cs typeface="Sora Light" pitchFamily="2" charset="0"/>
                </a:rPr>
                <a:t> minimum</a:t>
              </a:r>
              <a:endParaRPr lang="id-ID" sz="1400" kern="100" spc="300" dirty="0">
                <a:latin typeface="Sora Light" pitchFamily="2" charset="0"/>
                <a:cs typeface="Sora Light" pitchFamily="2" charset="0"/>
              </a:endParaRPr>
            </a:p>
            <a:p>
              <a:pPr marL="285750" lvl="0" indent="-285750" algn="just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id-ID" sz="1400" kern="100" spc="300" dirty="0">
                  <a:latin typeface="Sora Light" pitchFamily="2" charset="0"/>
                  <a:cs typeface="Sora Light" pitchFamily="2" charset="0"/>
                </a:rPr>
                <a:t>Persyaratan minimum dapat dituangkan dalam dokumen teknis dan/atau finansial</a:t>
              </a:r>
            </a:p>
            <a:p>
              <a:pPr marL="285750" lvl="0" indent="-285750" algn="just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endParaRPr lang="en-US" sz="1400" kern="100" spc="300" dirty="0">
                <a:latin typeface="Sora Light" pitchFamily="2" charset="0"/>
                <a:cs typeface="Sora Light" pitchFamily="2" charset="0"/>
              </a:endParaRPr>
            </a:p>
          </p:txBody>
        </p: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3D736977-CA06-1172-0BE8-B7011518EF6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-1386873" y="3893002"/>
              <a:ext cx="3843145" cy="532378"/>
            </a:xfrm>
            <a:prstGeom prst="bentConnector3">
              <a:avLst>
                <a:gd name="adj1" fmla="val 99727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085E368-C4B8-F479-047A-4736C750CE31}"/>
                </a:ext>
              </a:extLst>
            </p:cNvPr>
            <p:cNvSpPr txBox="1"/>
            <p:nvPr/>
          </p:nvSpPr>
          <p:spPr>
            <a:xfrm>
              <a:off x="7385501" y="1906374"/>
              <a:ext cx="4581011" cy="610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kumimoji="0" sz="1600" b="0" i="0" u="none" strike="noStrike" kern="100" cap="none" spc="30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Sistem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 Nilai </a:t>
              </a: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untuk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persyaratan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tambahan</a:t>
              </a:r>
              <a:endParaRPr kumimoji="0" lang="en-ID" sz="1600" b="0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B33C19-E098-F7BD-04CE-682FF51B18EB}"/>
              </a:ext>
            </a:extLst>
          </p:cNvPr>
          <p:cNvGrpSpPr/>
          <p:nvPr/>
        </p:nvGrpSpPr>
        <p:grpSpPr>
          <a:xfrm>
            <a:off x="6175535" y="2008811"/>
            <a:ext cx="5747955" cy="4071952"/>
            <a:chOff x="268511" y="2008811"/>
            <a:chExt cx="5790977" cy="40719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609467-2F15-C6C5-8AC1-DB109C019D98}"/>
                </a:ext>
              </a:extLst>
            </p:cNvPr>
            <p:cNvSpPr txBox="1"/>
            <p:nvPr/>
          </p:nvSpPr>
          <p:spPr>
            <a:xfrm>
              <a:off x="861966" y="2008811"/>
              <a:ext cx="7016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02. </a:t>
              </a:r>
              <a:endPara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46C4B0-281E-10AF-1DAD-B009F399FF68}"/>
                </a:ext>
              </a:extLst>
            </p:cNvPr>
            <p:cNvSpPr txBox="1"/>
            <p:nvPr/>
          </p:nvSpPr>
          <p:spPr>
            <a:xfrm>
              <a:off x="371805" y="2541758"/>
              <a:ext cx="5687683" cy="32927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975" lvl="7" indent="-180975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1400" spc="300" dirty="0">
                  <a:latin typeface="Sora Light" pitchFamily="2" charset="0"/>
                  <a:cs typeface="Sora Light" pitchFamily="2" charset="0"/>
                </a:rPr>
                <a:t>Pa</a:t>
              </a:r>
              <a:r>
                <a:rPr lang="id-ID" sz="1400" spc="300" dirty="0">
                  <a:latin typeface="Sora Light" pitchFamily="2" charset="0"/>
                  <a:cs typeface="Sora Light" pitchFamily="2" charset="0"/>
                </a:rPr>
                <a:t>nitia memberi nilai angka tertentu pada setiap pemenuhan unsur yang menjadi persyaratan berdasarkan kriteria evaluasi</a:t>
              </a:r>
              <a:r>
                <a:rPr lang="en-US" sz="1400" spc="300" dirty="0">
                  <a:latin typeface="Sora Light" pitchFamily="2" charset="0"/>
                  <a:cs typeface="Sora Light" pitchFamily="2" charset="0"/>
                </a:rPr>
                <a:t> dan</a:t>
              </a:r>
              <a:r>
                <a:rPr lang="id-ID" sz="1400" spc="300" dirty="0">
                  <a:latin typeface="Sora Light" pitchFamily="2" charset="0"/>
                  <a:cs typeface="Sora Light" pitchFamily="2" charset="0"/>
                </a:rPr>
                <a:t> bobot yang telah ditetapkan</a:t>
              </a:r>
              <a:r>
                <a:rPr lang="en-US" sz="1400" spc="300" dirty="0">
                  <a:latin typeface="Sora Light" pitchFamily="2" charset="0"/>
                  <a:cs typeface="Sora Light" pitchFamily="2" charset="0"/>
                </a:rPr>
                <a:t>;</a:t>
              </a:r>
              <a:endParaRPr lang="en-ID" sz="1400" spc="300" dirty="0">
                <a:latin typeface="Sora Light" pitchFamily="2" charset="0"/>
                <a:cs typeface="Sora Light" pitchFamily="2" charset="0"/>
              </a:endParaRPr>
            </a:p>
            <a:p>
              <a:pPr marL="180975" lvl="7" indent="-180975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1400" spc="300" dirty="0">
                  <a:latin typeface="Sora Light" pitchFamily="2" charset="0"/>
                  <a:cs typeface="Sora Light" pitchFamily="2" charset="0"/>
                </a:rPr>
                <a:t>M</a:t>
              </a:r>
              <a:r>
                <a:rPr lang="id-ID" sz="1400" spc="300" dirty="0">
                  <a:latin typeface="Sora Light" pitchFamily="2" charset="0"/>
                  <a:cs typeface="Sora Light" pitchFamily="2" charset="0"/>
                </a:rPr>
                <a:t>asing-masing unsur diberi bobot dan total bobot keseluruhan unsur berjumlah 100% (seratus persen);</a:t>
              </a:r>
              <a:endParaRPr lang="en-ID" sz="1400" spc="300" dirty="0">
                <a:latin typeface="Sora Light" pitchFamily="2" charset="0"/>
                <a:cs typeface="Sora Light" pitchFamily="2" charset="0"/>
              </a:endParaRPr>
            </a:p>
            <a:p>
              <a:pPr marL="180975" lvl="7" indent="-180975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1400" spc="300" dirty="0">
                  <a:latin typeface="Sora Light" pitchFamily="2" charset="0"/>
                  <a:cs typeface="Sora Light" pitchFamily="2" charset="0"/>
                </a:rPr>
                <a:t>P</a:t>
              </a:r>
              <a:r>
                <a:rPr lang="id-ID" sz="1400" spc="300" dirty="0">
                  <a:latin typeface="Sora Light" pitchFamily="2" charset="0"/>
                  <a:cs typeface="Sora Light" pitchFamily="2" charset="0"/>
                </a:rPr>
                <a:t>enetapan peringkat disusun berdasarkan total jumlah capaian kombinasi nilai teknis dan nilai finansial</a:t>
              </a:r>
              <a:r>
                <a:rPr lang="en-US" sz="1400" spc="300" dirty="0">
                  <a:latin typeface="Sora Light" pitchFamily="2" charset="0"/>
                  <a:cs typeface="Sora Light" pitchFamily="2" charset="0"/>
                </a:rPr>
                <a:t>.</a:t>
              </a:r>
              <a:endParaRPr lang="en-ID" sz="1400" spc="300" dirty="0">
                <a:latin typeface="Sora Light" pitchFamily="2" charset="0"/>
                <a:cs typeface="Sora Light" pitchFamily="2" charset="0"/>
              </a:endParaRP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50BB92EE-15E6-0DC1-C648-4BBDAF7000F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-1386873" y="3893002"/>
              <a:ext cx="3843145" cy="532378"/>
            </a:xfrm>
            <a:prstGeom prst="bentConnector3">
              <a:avLst>
                <a:gd name="adj1" fmla="val 99727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4704256"/>
      </p:ext>
    </p:extLst>
  </p:cSld>
  <p:clrMapOvr>
    <a:masterClrMapping/>
  </p:clrMapOvr>
  <p:transition spd="med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97AC0A-230C-A50E-657B-A55A1A54C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E9EEB9D-C67B-BDB9-F0B8-ADBBFA5553AB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A32034-2B1B-BDCA-76F8-CA6C7BF16E44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F52A30-EBE8-320D-9730-0BB9A90B4E63}"/>
              </a:ext>
            </a:extLst>
          </p:cNvPr>
          <p:cNvGrpSpPr/>
          <p:nvPr/>
        </p:nvGrpSpPr>
        <p:grpSpPr>
          <a:xfrm>
            <a:off x="4950690" y="652922"/>
            <a:ext cx="6744004" cy="2248047"/>
            <a:chOff x="4950689" y="2046224"/>
            <a:chExt cx="6744004" cy="22480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4A47989-F8CA-B030-2849-107874A5C639}"/>
                </a:ext>
              </a:extLst>
            </p:cNvPr>
            <p:cNvGrpSpPr/>
            <p:nvPr/>
          </p:nvGrpSpPr>
          <p:grpSpPr>
            <a:xfrm>
              <a:off x="5093565" y="2889131"/>
              <a:ext cx="6601128" cy="1405140"/>
              <a:chOff x="6867159" y="2114629"/>
              <a:chExt cx="5158259" cy="140514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CADFB2-77A2-29C4-2FAD-43A146D7EF17}"/>
                  </a:ext>
                </a:extLst>
              </p:cNvPr>
              <p:cNvSpPr txBox="1"/>
              <p:nvPr/>
            </p:nvSpPr>
            <p:spPr>
              <a:xfrm>
                <a:off x="6867159" y="2114629"/>
                <a:ext cx="11415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01. </a:t>
                </a:r>
                <a:endParaRPr kumimoji="0" lang="en-ID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Urbanist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649465-9D22-4734-6685-8638538B8384}"/>
                  </a:ext>
                </a:extLst>
              </p:cNvPr>
              <p:cNvSpPr txBox="1"/>
              <p:nvPr/>
            </p:nvSpPr>
            <p:spPr>
              <a:xfrm>
                <a:off x="7678615" y="2278648"/>
                <a:ext cx="4346803" cy="379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2pPr marL="0" lvl="1" algn="just">
                  <a:lnSpc>
                    <a:spcPct val="125000"/>
                  </a:lnSpc>
                  <a:spcAft>
                    <a:spcPts val="1000"/>
                  </a:spcAft>
                  <a:defRPr sz="1600" spc="300">
                    <a:latin typeface="Sora Light" pitchFamily="2" charset="0"/>
                    <a:cs typeface="Sora Light" pitchFamily="2" charset="0"/>
                  </a:defRPr>
                </a:lvl2pPr>
              </a:lstStyle>
              <a:p>
                <a:pPr marL="0" marR="0" lvl="1" indent="0" algn="just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Merupakan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KPBU </a:t>
                </a:r>
                <a:r>
                  <a:rPr kumimoji="0" lang="en-US" sz="1600" b="1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highlight>
                      <a:srgbClr val="DEEB3A"/>
                    </a:highlight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kondisi</a:t>
                </a:r>
                <a:r>
                  <a:rPr kumimoji="0" 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highlight>
                      <a:srgbClr val="DEEB3A"/>
                    </a:highlight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</a:t>
                </a:r>
                <a:r>
                  <a:rPr kumimoji="0" lang="en-US" sz="1600" b="1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highlight>
                      <a:srgbClr val="DEEB3A"/>
                    </a:highlight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tertentu</a:t>
                </a:r>
                <a:endParaRPr kumimoji="0" 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highlight>
                    <a:srgbClr val="DEEB3A"/>
                  </a:highlight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5027876-7155-AA9E-C493-7F12E880E763}"/>
                  </a:ext>
                </a:extLst>
              </p:cNvPr>
              <p:cNvSpPr txBox="1"/>
              <p:nvPr/>
            </p:nvSpPr>
            <p:spPr>
              <a:xfrm>
                <a:off x="6867159" y="2811883"/>
                <a:ext cx="11415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02. </a:t>
                </a:r>
                <a:endParaRPr kumimoji="0" lang="en-ID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Urbanist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44C29A-9665-9432-2187-5D3C108BE8A8}"/>
                  </a:ext>
                </a:extLst>
              </p:cNvPr>
              <p:cNvSpPr txBox="1"/>
              <p:nvPr/>
            </p:nvSpPr>
            <p:spPr>
              <a:xfrm>
                <a:off x="7678613" y="2822014"/>
                <a:ext cx="4346805" cy="687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2pPr marL="0" lvl="1" algn="just">
                  <a:lnSpc>
                    <a:spcPct val="125000"/>
                  </a:lnSpc>
                  <a:spcAft>
                    <a:spcPts val="1000"/>
                  </a:spcAft>
                  <a:defRPr sz="1600" spc="300">
                    <a:latin typeface="Sora Light" pitchFamily="2" charset="0"/>
                    <a:cs typeface="Sora Light" pitchFamily="2" charset="0"/>
                  </a:defRPr>
                </a:lvl2pPr>
              </a:lstStyle>
              <a:p>
                <a:pPr marL="0" marR="0" lvl="1" indent="0" algn="just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Prakualifikasi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</a:t>
                </a:r>
                <a:r>
                  <a:rPr kumimoji="0" lang="id-ID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highlight>
                      <a:srgbClr val="DEEB3A"/>
                    </a:highlight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hanya menghasilkan satu peserta</a:t>
                </a:r>
                <a:endParaRPr kumimoji="0" lang="en-ID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highlight>
                    <a:srgbClr val="DEEB3A"/>
                  </a:highlight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9B6E17-BEB7-E390-9016-43EEE74EBDFF}"/>
                </a:ext>
              </a:extLst>
            </p:cNvPr>
            <p:cNvSpPr txBox="1"/>
            <p:nvPr/>
          </p:nvSpPr>
          <p:spPr>
            <a:xfrm>
              <a:off x="4950689" y="2046224"/>
              <a:ext cx="6744004" cy="687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2pPr marL="0" lvl="1" algn="just">
                <a:lnSpc>
                  <a:spcPct val="125000"/>
                </a:lnSpc>
                <a:spcAft>
                  <a:spcPts val="1000"/>
                </a:spcAft>
                <a:defRPr sz="1600" spc="300">
                  <a:latin typeface="Sora Light" pitchFamily="2" charset="0"/>
                  <a:cs typeface="Sora Light" pitchFamily="2" charset="0"/>
                </a:defRPr>
              </a:lvl2pPr>
            </a:lstStyle>
            <a:p>
              <a:pPr marL="0" marR="0" lvl="0" indent="0" algn="just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Penunjukan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Langsung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Pelaksanaan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id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ngadaan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Pemerintah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dilakukan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,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jika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: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A92951-E07D-2A42-D7E2-4785BECDE1D7}"/>
              </a:ext>
            </a:extLst>
          </p:cNvPr>
          <p:cNvGrpSpPr/>
          <p:nvPr/>
        </p:nvGrpSpPr>
        <p:grpSpPr>
          <a:xfrm>
            <a:off x="409075" y="2271516"/>
            <a:ext cx="4494619" cy="2314968"/>
            <a:chOff x="409075" y="2417043"/>
            <a:chExt cx="4494619" cy="23149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3D055E-3BB6-CCFF-5C0D-9A38C459955B}"/>
                </a:ext>
              </a:extLst>
            </p:cNvPr>
            <p:cNvSpPr txBox="1"/>
            <p:nvPr/>
          </p:nvSpPr>
          <p:spPr>
            <a:xfrm>
              <a:off x="409075" y="2417043"/>
              <a:ext cx="44946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Pelaksanaan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Pengadaan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BUP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1F543E-5378-4F12-F1A5-C7367D3B21F9}"/>
                </a:ext>
              </a:extLst>
            </p:cNvPr>
            <p:cNvSpPr txBox="1"/>
            <p:nvPr/>
          </p:nvSpPr>
          <p:spPr>
            <a:xfrm>
              <a:off x="409076" y="3285461"/>
              <a:ext cx="449461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Penunjukan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Langsung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5260FC-AFF3-D4A2-35D7-575DAA08F44B}"/>
              </a:ext>
            </a:extLst>
          </p:cNvPr>
          <p:cNvSpPr txBox="1"/>
          <p:nvPr/>
        </p:nvSpPr>
        <p:spPr>
          <a:xfrm>
            <a:off x="4903693" y="3190921"/>
            <a:ext cx="6791001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Kondisi tertentu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yang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 dimaksud, yaitu:</a:t>
            </a: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SemiBold" pitchFamily="2" charset="0"/>
              <a:ea typeface="+mn-ea"/>
              <a:cs typeface="Sora SemiBold" pitchFamily="2" charset="0"/>
            </a:endParaRPr>
          </a:p>
          <a:p>
            <a:pPr marL="180975" marR="0" lvl="1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d-ID" sz="14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Pengembangan atas infrastruktur yang telah dibangun dan/atau dioperasikan sebelumnya oleh Badan Usaha Pelaksana yang sama;</a:t>
            </a:r>
            <a:endParaRPr kumimoji="0" lang="en-ID" sz="14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  <a:p>
            <a:pPr marL="180975" marR="0" lvl="1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d-ID" sz="14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Pekerjaan yang hanya dapat dilaksanakan dengan penggunaan teknologi baru dan penyedia jasa yang mampu mengaplikasikannya hanya satu-satunya; atau</a:t>
            </a:r>
            <a:endParaRPr kumimoji="0" lang="en-ID" sz="14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  <a:p>
            <a:pPr marL="180975" marR="0" lvl="1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d-ID" sz="14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Badan usaha telah menguasai sebagian besar atau seluruh lahan yang diperlukan untuk melaksanakan KPBU</a:t>
            </a:r>
            <a:endParaRPr kumimoji="0" lang="en-ID" sz="14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</p:txBody>
      </p:sp>
      <p:pic>
        <p:nvPicPr>
          <p:cNvPr id="7" name="Picture 2">
            <a:hlinkClick r:id="" action="ppaction://noaction"/>
            <a:extLst>
              <a:ext uri="{FF2B5EF4-FFF2-40B4-BE49-F238E27FC236}">
                <a16:creationId xmlns:a16="http://schemas.microsoft.com/office/drawing/2014/main" id="{D075A4D4-3909-6004-671B-7801905C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154769"/>
      </p:ext>
    </p:extLst>
  </p:cSld>
  <p:clrMapOvr>
    <a:masterClrMapping/>
  </p:clrMapOvr>
  <p:transition spd="med">
    <p:pull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A885E0-44A5-40FF-792F-8A9235099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EDB1DA-1CE8-C5EF-A1EB-227E9C20ADF6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A04F873-5900-78D0-7B25-E5EB96E66AC7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8A6A7-704C-3FC2-D6B6-BD55AC4EE3D7}"/>
              </a:ext>
            </a:extLst>
          </p:cNvPr>
          <p:cNvSpPr txBox="1"/>
          <p:nvPr/>
        </p:nvSpPr>
        <p:spPr>
          <a:xfrm>
            <a:off x="0" y="1236610"/>
            <a:ext cx="12191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Pelaksanaan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Pengadaan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BUP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Penunjukan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Langsung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Kondisi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Tertentu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cogoose" panose="02000000000000000000" pitchFamily="2" charset="0"/>
              <a:ea typeface="+mn-ea"/>
              <a:cs typeface="Sora" pitchFamily="2" charset="0"/>
            </a:endParaRPr>
          </a:p>
        </p:txBody>
      </p:sp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AE18A121-CE26-8AEF-A83F-2679CE7CF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3AE4DB9-D22B-4688-AC5E-9CE60810FB77}"/>
              </a:ext>
            </a:extLst>
          </p:cNvPr>
          <p:cNvGrpSpPr/>
          <p:nvPr/>
        </p:nvGrpSpPr>
        <p:grpSpPr>
          <a:xfrm>
            <a:off x="350916" y="2552161"/>
            <a:ext cx="11343778" cy="2614290"/>
            <a:chOff x="350916" y="2351406"/>
            <a:chExt cx="11343778" cy="261429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56FA1E-3495-CEE9-8E2C-6AE247897574}"/>
                </a:ext>
              </a:extLst>
            </p:cNvPr>
            <p:cNvGrpSpPr/>
            <p:nvPr/>
          </p:nvGrpSpPr>
          <p:grpSpPr>
            <a:xfrm>
              <a:off x="350916" y="2351406"/>
              <a:ext cx="3582349" cy="955397"/>
              <a:chOff x="350916" y="2351406"/>
              <a:chExt cx="3582349" cy="95539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6449BA4-FA85-B4D6-90A0-50254CE26954}"/>
                  </a:ext>
                </a:extLst>
              </p:cNvPr>
              <p:cNvGrpSpPr/>
              <p:nvPr/>
            </p:nvGrpSpPr>
            <p:grpSpPr>
              <a:xfrm>
                <a:off x="403414" y="2351406"/>
                <a:ext cx="3529851" cy="955397"/>
                <a:chOff x="53790" y="2351406"/>
                <a:chExt cx="3529851" cy="955397"/>
              </a:xfrm>
            </p:grpSpPr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C716A20A-86AA-4105-505D-99A77B2C080D}"/>
                    </a:ext>
                  </a:extLst>
                </p:cNvPr>
                <p:cNvSpPr/>
                <p:nvPr/>
              </p:nvSpPr>
              <p:spPr>
                <a:xfrm>
                  <a:off x="53790" y="235140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Bookman Old Style" panose="02050604050505020204" pitchFamily="18" charset="0"/>
                    <a:cs typeface="Sora SemiBold" pitchFamily="2" charset="0"/>
                  </a:endParaRPr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ADA6938E-B27D-A49C-8202-22A0DBBD2B62}"/>
                    </a:ext>
                  </a:extLst>
                </p:cNvPr>
                <p:cNvSpPr/>
                <p:nvPr/>
              </p:nvSpPr>
              <p:spPr>
                <a:xfrm>
                  <a:off x="497306" y="235269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Undangan 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k</a:t>
                  </a:r>
                  <a:r>
                    <a:rPr kumimoji="0" lang="id-ID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epada Calon Peserta 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y</a:t>
                  </a:r>
                  <a:r>
                    <a:rPr kumimoji="0" lang="id-ID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ang 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m</a:t>
                  </a:r>
                  <a:r>
                    <a:rPr kumimoji="0" lang="id-ID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emenuhi Ketentuan Kondisi Tertentu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; </a:t>
                  </a: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Bookman Old Style" panose="02050604050505020204" pitchFamily="18" charset="0"/>
                    <a:cs typeface="Sora SemiBold" pitchFamily="2" charset="0"/>
                  </a:endParaRPr>
                </a:p>
              </p:txBody>
            </p:sp>
          </p:grpSp>
          <p:pic>
            <p:nvPicPr>
              <p:cNvPr id="10" name="Picture 9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0C1D78C7-01B6-4CFF-F794-5FFA59D9C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57" b="22143"/>
              <a:stretch/>
            </p:blipFill>
            <p:spPr>
              <a:xfrm flipH="1">
                <a:off x="350916" y="2575338"/>
                <a:ext cx="723202" cy="506241"/>
              </a:xfrm>
              <a:prstGeom prst="rect">
                <a:avLst/>
              </a:prstGeom>
              <a:effectLst/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7B01D51-85A8-832D-0874-AB0C4CEBFD65}"/>
                </a:ext>
              </a:extLst>
            </p:cNvPr>
            <p:cNvGrpSpPr/>
            <p:nvPr/>
          </p:nvGrpSpPr>
          <p:grpSpPr>
            <a:xfrm>
              <a:off x="3990031" y="2738120"/>
              <a:ext cx="237331" cy="302318"/>
              <a:chOff x="1691127" y="635113"/>
              <a:chExt cx="328511" cy="384295"/>
            </a:xfrm>
          </p:grpSpPr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9A764419-944C-D173-AA7D-5872AC63511E}"/>
                  </a:ext>
                </a:extLst>
              </p:cNvPr>
              <p:cNvSpPr/>
              <p:nvPr/>
            </p:nvSpPr>
            <p:spPr>
              <a:xfrm>
                <a:off x="1691127" y="635113"/>
                <a:ext cx="328511" cy="38429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CE152D"/>
              </a:solidFill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Arrow: Right 4">
                <a:extLst>
                  <a:ext uri="{FF2B5EF4-FFF2-40B4-BE49-F238E27FC236}">
                    <a16:creationId xmlns:a16="http://schemas.microsoft.com/office/drawing/2014/main" id="{E99B8B41-64E8-D6B9-D1BA-A57F5168ECD6}"/>
                  </a:ext>
                </a:extLst>
              </p:cNvPr>
              <p:cNvSpPr txBox="1"/>
              <p:nvPr/>
            </p:nvSpPr>
            <p:spPr>
              <a:xfrm>
                <a:off x="1691127" y="711972"/>
                <a:ext cx="229958" cy="2305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CED6DF3-B7ED-88EC-8A10-92DD3C6C78A5}"/>
                </a:ext>
              </a:extLst>
            </p:cNvPr>
            <p:cNvGrpSpPr/>
            <p:nvPr/>
          </p:nvGrpSpPr>
          <p:grpSpPr>
            <a:xfrm>
              <a:off x="7872984" y="2738120"/>
              <a:ext cx="237331" cy="302318"/>
              <a:chOff x="1691127" y="635113"/>
              <a:chExt cx="328511" cy="384295"/>
            </a:xfrm>
          </p:grpSpPr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AB0BA9D4-B443-8CF3-14E4-1993841E0615}"/>
                  </a:ext>
                </a:extLst>
              </p:cNvPr>
              <p:cNvSpPr/>
              <p:nvPr/>
            </p:nvSpPr>
            <p:spPr>
              <a:xfrm>
                <a:off x="1691127" y="635113"/>
                <a:ext cx="328511" cy="38429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CE152D"/>
              </a:solidFill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8" name="Arrow: Right 4">
                <a:extLst>
                  <a:ext uri="{FF2B5EF4-FFF2-40B4-BE49-F238E27FC236}">
                    <a16:creationId xmlns:a16="http://schemas.microsoft.com/office/drawing/2014/main" id="{DE4B09E4-BA06-A9CF-5050-7A59811107C7}"/>
                  </a:ext>
                </a:extLst>
              </p:cNvPr>
              <p:cNvSpPr txBox="1"/>
              <p:nvPr/>
            </p:nvSpPr>
            <p:spPr>
              <a:xfrm>
                <a:off x="1691127" y="711972"/>
                <a:ext cx="229958" cy="2305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3F01392-04EE-3F15-C662-16F76210FDE4}"/>
                </a:ext>
              </a:extLst>
            </p:cNvPr>
            <p:cNvGrpSpPr/>
            <p:nvPr/>
          </p:nvGrpSpPr>
          <p:grpSpPr>
            <a:xfrm flipH="1">
              <a:off x="3990031" y="4397013"/>
              <a:ext cx="237331" cy="302318"/>
              <a:chOff x="1691127" y="635113"/>
              <a:chExt cx="328511" cy="384295"/>
            </a:xfrm>
          </p:grpSpPr>
          <p:sp>
            <p:nvSpPr>
              <p:cNvPr id="53" name="Arrow: Right 52">
                <a:extLst>
                  <a:ext uri="{FF2B5EF4-FFF2-40B4-BE49-F238E27FC236}">
                    <a16:creationId xmlns:a16="http://schemas.microsoft.com/office/drawing/2014/main" id="{A749401C-748C-0D8E-2E25-10AED495D975}"/>
                  </a:ext>
                </a:extLst>
              </p:cNvPr>
              <p:cNvSpPr/>
              <p:nvPr/>
            </p:nvSpPr>
            <p:spPr>
              <a:xfrm>
                <a:off x="1691127" y="635113"/>
                <a:ext cx="328511" cy="38429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CE152D"/>
              </a:solidFill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4" name="Arrow: Right 4">
                <a:extLst>
                  <a:ext uri="{FF2B5EF4-FFF2-40B4-BE49-F238E27FC236}">
                    <a16:creationId xmlns:a16="http://schemas.microsoft.com/office/drawing/2014/main" id="{E00D01DD-E3B3-67EB-C8E1-A14851ACEC4F}"/>
                  </a:ext>
                </a:extLst>
              </p:cNvPr>
              <p:cNvSpPr txBox="1"/>
              <p:nvPr/>
            </p:nvSpPr>
            <p:spPr>
              <a:xfrm>
                <a:off x="1691127" y="711972"/>
                <a:ext cx="229958" cy="2305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0FD93F1-779D-6DC6-66C9-F917A6975333}"/>
                </a:ext>
              </a:extLst>
            </p:cNvPr>
            <p:cNvGrpSpPr/>
            <p:nvPr/>
          </p:nvGrpSpPr>
          <p:grpSpPr>
            <a:xfrm flipH="1">
              <a:off x="7872984" y="4397013"/>
              <a:ext cx="237331" cy="302318"/>
              <a:chOff x="1691127" y="635113"/>
              <a:chExt cx="328511" cy="384295"/>
            </a:xfrm>
          </p:grpSpPr>
          <p:sp>
            <p:nvSpPr>
              <p:cNvPr id="62" name="Arrow: Right 61">
                <a:extLst>
                  <a:ext uri="{FF2B5EF4-FFF2-40B4-BE49-F238E27FC236}">
                    <a16:creationId xmlns:a16="http://schemas.microsoft.com/office/drawing/2014/main" id="{8DCE1DAB-FFBB-5096-9B06-6043FBFE031F}"/>
                  </a:ext>
                </a:extLst>
              </p:cNvPr>
              <p:cNvSpPr/>
              <p:nvPr/>
            </p:nvSpPr>
            <p:spPr>
              <a:xfrm>
                <a:off x="1691127" y="635113"/>
                <a:ext cx="328511" cy="38429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CE152D"/>
              </a:solidFill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3" name="Arrow: Right 4">
                <a:extLst>
                  <a:ext uri="{FF2B5EF4-FFF2-40B4-BE49-F238E27FC236}">
                    <a16:creationId xmlns:a16="http://schemas.microsoft.com/office/drawing/2014/main" id="{245C6857-CC46-6473-F103-9C997CDEBDD9}"/>
                  </a:ext>
                </a:extLst>
              </p:cNvPr>
              <p:cNvSpPr txBox="1"/>
              <p:nvPr/>
            </p:nvSpPr>
            <p:spPr>
              <a:xfrm>
                <a:off x="1691127" y="711972"/>
                <a:ext cx="229958" cy="2305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7A94F81-29E0-FE3D-0072-50DEB0A7DE55}"/>
                </a:ext>
              </a:extLst>
            </p:cNvPr>
            <p:cNvGrpSpPr/>
            <p:nvPr/>
          </p:nvGrpSpPr>
          <p:grpSpPr>
            <a:xfrm rot="5400000">
              <a:off x="9914195" y="3482826"/>
              <a:ext cx="237331" cy="302318"/>
              <a:chOff x="1691127" y="635113"/>
              <a:chExt cx="328511" cy="384295"/>
            </a:xfrm>
          </p:grpSpPr>
          <p:sp>
            <p:nvSpPr>
              <p:cNvPr id="65" name="Arrow: Right 64">
                <a:extLst>
                  <a:ext uri="{FF2B5EF4-FFF2-40B4-BE49-F238E27FC236}">
                    <a16:creationId xmlns:a16="http://schemas.microsoft.com/office/drawing/2014/main" id="{0D44D217-D305-B180-01A1-4A92BB9EBC68}"/>
                  </a:ext>
                </a:extLst>
              </p:cNvPr>
              <p:cNvSpPr/>
              <p:nvPr/>
            </p:nvSpPr>
            <p:spPr>
              <a:xfrm>
                <a:off x="1691127" y="635113"/>
                <a:ext cx="328511" cy="38429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CE152D"/>
              </a:solidFill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6" name="Arrow: Right 4">
                <a:extLst>
                  <a:ext uri="{FF2B5EF4-FFF2-40B4-BE49-F238E27FC236}">
                    <a16:creationId xmlns:a16="http://schemas.microsoft.com/office/drawing/2014/main" id="{54081113-5C2E-1C96-32E6-1AF2FEA9A855}"/>
                  </a:ext>
                </a:extLst>
              </p:cNvPr>
              <p:cNvSpPr txBox="1"/>
              <p:nvPr/>
            </p:nvSpPr>
            <p:spPr>
              <a:xfrm>
                <a:off x="1691127" y="711972"/>
                <a:ext cx="229958" cy="2305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A8658F18-48D6-DCC0-2981-ED2757B51446}"/>
                </a:ext>
              </a:extLst>
            </p:cNvPr>
            <p:cNvGrpSpPr/>
            <p:nvPr/>
          </p:nvGrpSpPr>
          <p:grpSpPr>
            <a:xfrm>
              <a:off x="4284128" y="2351406"/>
              <a:ext cx="3529851" cy="955397"/>
              <a:chOff x="4284128" y="2351406"/>
              <a:chExt cx="3529851" cy="955397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E923EB0F-EE7A-C593-F7C4-1A64189567E7}"/>
                  </a:ext>
                </a:extLst>
              </p:cNvPr>
              <p:cNvGrpSpPr/>
              <p:nvPr/>
            </p:nvGrpSpPr>
            <p:grpSpPr>
              <a:xfrm>
                <a:off x="4284128" y="2351406"/>
                <a:ext cx="3529851" cy="955397"/>
                <a:chOff x="53790" y="2351406"/>
                <a:chExt cx="3529851" cy="955397"/>
              </a:xfrm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0489D69F-55D0-2EF2-F99A-B3A209980939}"/>
                    </a:ext>
                  </a:extLst>
                </p:cNvPr>
                <p:cNvSpPr/>
                <p:nvPr/>
              </p:nvSpPr>
              <p:spPr>
                <a:xfrm>
                  <a:off x="53790" y="235140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Bookman Old Style" panose="02050604050505020204" pitchFamily="18" charset="0"/>
                    <a:cs typeface="Sora SemiBold" pitchFamily="2" charset="0"/>
                  </a:endParaRPr>
                </a:p>
              </p:txBody>
            </p:sp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E89707F9-3893-024C-4C8C-5970712A5A89}"/>
                    </a:ext>
                  </a:extLst>
                </p:cNvPr>
                <p:cNvSpPr/>
                <p:nvPr/>
              </p:nvSpPr>
              <p:spPr>
                <a:xfrm>
                  <a:off x="497306" y="235269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Pemberian Penjelasan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;</a:t>
                  </a: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Aptos" panose="020B0004020202020204" pitchFamily="34" charset="0"/>
                    <a:cs typeface="Sora SemiBold" pitchFamily="2" charset="0"/>
                  </a:endParaRPr>
                </a:p>
              </p:txBody>
            </p:sp>
          </p:grpSp>
          <p:pic>
            <p:nvPicPr>
              <p:cNvPr id="12" name="Picture 11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262F2C14-4A59-C82E-A20E-1207FDE62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861"/>
              <a:stretch/>
            </p:blipFill>
            <p:spPr>
              <a:xfrm flipH="1">
                <a:off x="4383933" y="2505952"/>
                <a:ext cx="687422" cy="585263"/>
              </a:xfrm>
              <a:prstGeom prst="rect">
                <a:avLst/>
              </a:prstGeom>
            </p:spPr>
          </p:pic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BE0083BF-88B1-903B-D984-C981AADF044A}"/>
                </a:ext>
              </a:extLst>
            </p:cNvPr>
            <p:cNvGrpSpPr/>
            <p:nvPr/>
          </p:nvGrpSpPr>
          <p:grpSpPr>
            <a:xfrm>
              <a:off x="8164843" y="2351406"/>
              <a:ext cx="3529851" cy="955397"/>
              <a:chOff x="8164843" y="2351406"/>
              <a:chExt cx="3529851" cy="955397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1EC7B962-B788-57BE-73B5-3D14554F9D45}"/>
                  </a:ext>
                </a:extLst>
              </p:cNvPr>
              <p:cNvGrpSpPr/>
              <p:nvPr/>
            </p:nvGrpSpPr>
            <p:grpSpPr>
              <a:xfrm>
                <a:off x="8164843" y="2351406"/>
                <a:ext cx="3529851" cy="955397"/>
                <a:chOff x="53790" y="2351406"/>
                <a:chExt cx="3529851" cy="955397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2971EA3C-B1B4-C167-593A-B88C1A22DA83}"/>
                    </a:ext>
                  </a:extLst>
                </p:cNvPr>
                <p:cNvSpPr/>
                <p:nvPr/>
              </p:nvSpPr>
              <p:spPr>
                <a:xfrm>
                  <a:off x="53790" y="235140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Bookman Old Style" panose="02050604050505020204" pitchFamily="18" charset="0"/>
                    <a:cs typeface="Sora SemiBold" pitchFamily="2" charset="0"/>
                  </a:endParaRPr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477A8C17-5B7F-72F6-2A05-D37EED805D80}"/>
                    </a:ext>
                  </a:extLst>
                </p:cNvPr>
                <p:cNvSpPr/>
                <p:nvPr/>
              </p:nvSpPr>
              <p:spPr>
                <a:xfrm>
                  <a:off x="497306" y="235269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Pemasukan Dokumen Kualifikasi 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dan </a:t>
                  </a:r>
                  <a:r>
                    <a: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Penawaran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;</a:t>
                  </a: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Aptos" panose="020B0004020202020204" pitchFamily="34" charset="0"/>
                    <a:cs typeface="Sora SemiBold" pitchFamily="2" charset="0"/>
                  </a:endParaRPr>
                </a:p>
              </p:txBody>
            </p:sp>
          </p:grpSp>
          <p:pic>
            <p:nvPicPr>
              <p:cNvPr id="14" name="Picture 13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13FE3C47-FE21-4A93-FC90-6C9032726B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848"/>
              <a:stretch/>
            </p:blipFill>
            <p:spPr>
              <a:xfrm>
                <a:off x="8243076" y="2607342"/>
                <a:ext cx="590420" cy="508655"/>
              </a:xfrm>
              <a:prstGeom prst="rect">
                <a:avLst/>
              </a:prstGeom>
            </p:spPr>
          </p:pic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E274074-FD5F-C00A-2DC1-8EED305F1157}"/>
                </a:ext>
              </a:extLst>
            </p:cNvPr>
            <p:cNvGrpSpPr/>
            <p:nvPr/>
          </p:nvGrpSpPr>
          <p:grpSpPr>
            <a:xfrm>
              <a:off x="8119280" y="4010299"/>
              <a:ext cx="3575414" cy="955397"/>
              <a:chOff x="8119280" y="4010299"/>
              <a:chExt cx="3575414" cy="955397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BD1CD3B-B928-DEFF-87F2-C75849BD169B}"/>
                  </a:ext>
                </a:extLst>
              </p:cNvPr>
              <p:cNvGrpSpPr/>
              <p:nvPr/>
            </p:nvGrpSpPr>
            <p:grpSpPr>
              <a:xfrm>
                <a:off x="8164843" y="4010299"/>
                <a:ext cx="3529851" cy="955397"/>
                <a:chOff x="53790" y="2351406"/>
                <a:chExt cx="3529851" cy="955397"/>
              </a:xfrm>
            </p:grpSpPr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DAF9CD8D-AA30-6491-3756-9EF6C30758A9}"/>
                    </a:ext>
                  </a:extLst>
                </p:cNvPr>
                <p:cNvSpPr/>
                <p:nvPr/>
              </p:nvSpPr>
              <p:spPr>
                <a:xfrm>
                  <a:off x="53790" y="235140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Bookman Old Style" panose="02050604050505020204" pitchFamily="18" charset="0"/>
                    <a:cs typeface="Sora SemiBold" pitchFamily="2" charset="0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34BCFD67-F543-C672-13E8-65D26036033A}"/>
                    </a:ext>
                  </a:extLst>
                </p:cNvPr>
                <p:cNvSpPr/>
                <p:nvPr/>
              </p:nvSpPr>
              <p:spPr>
                <a:xfrm>
                  <a:off x="497306" y="235269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Evaluasi Dokumen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 </a:t>
                  </a:r>
                  <a:r>
                    <a: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Kualifikasi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 dan</a:t>
                  </a:r>
                  <a:r>
                    <a:rPr kumimoji="0" lang="id-ID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 Penawaran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;</a:t>
                  </a: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Aptos" panose="020B0004020202020204" pitchFamily="34" charset="0"/>
                    <a:cs typeface="Sora SemiBold" pitchFamily="2" charset="0"/>
                  </a:endParaRPr>
                </a:p>
              </p:txBody>
            </p:sp>
          </p:grpSp>
          <p:pic>
            <p:nvPicPr>
              <p:cNvPr id="20" name="Picture 19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E2C9BB7B-68AC-F62D-BD25-2E91666C1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23" b="18715"/>
              <a:stretch/>
            </p:blipFill>
            <p:spPr>
              <a:xfrm>
                <a:off x="8119280" y="4265743"/>
                <a:ext cx="651632" cy="506069"/>
              </a:xfrm>
              <a:prstGeom prst="rect">
                <a:avLst/>
              </a:prstGeom>
            </p:spPr>
          </p:pic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DD293D6-D84E-9670-DE1D-05C495CB4FDC}"/>
                </a:ext>
              </a:extLst>
            </p:cNvPr>
            <p:cNvGrpSpPr/>
            <p:nvPr/>
          </p:nvGrpSpPr>
          <p:grpSpPr>
            <a:xfrm>
              <a:off x="4284128" y="4010299"/>
              <a:ext cx="3529851" cy="955397"/>
              <a:chOff x="4284128" y="4010299"/>
              <a:chExt cx="3529851" cy="955397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DF0F2617-15FB-32EC-8A8E-B23BDB0C3F1C}"/>
                  </a:ext>
                </a:extLst>
              </p:cNvPr>
              <p:cNvGrpSpPr/>
              <p:nvPr/>
            </p:nvGrpSpPr>
            <p:grpSpPr>
              <a:xfrm>
                <a:off x="4284128" y="4010299"/>
                <a:ext cx="3529851" cy="955397"/>
                <a:chOff x="53790" y="2351406"/>
                <a:chExt cx="3529851" cy="955397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04207F7D-56D5-FB98-990A-6BC315547CF3}"/>
                    </a:ext>
                  </a:extLst>
                </p:cNvPr>
                <p:cNvSpPr/>
                <p:nvPr/>
              </p:nvSpPr>
              <p:spPr>
                <a:xfrm>
                  <a:off x="53790" y="235140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Bookman Old Style" panose="02050604050505020204" pitchFamily="18" charset="0"/>
                    <a:cs typeface="Sora SemiBold" pitchFamily="2" charset="0"/>
                  </a:endParaRPr>
                </a:p>
              </p:txBody>
            </p:sp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2C775262-9FBB-C414-268E-55BB308C1C0B}"/>
                    </a:ext>
                  </a:extLst>
                </p:cNvPr>
                <p:cNvSpPr/>
                <p:nvPr/>
              </p:nvSpPr>
              <p:spPr>
                <a:xfrm>
                  <a:off x="497306" y="235269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Klarifikasi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 dan </a:t>
                  </a:r>
                  <a:r>
                    <a: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Negosiasi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; dan</a:t>
                  </a: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Aptos" panose="020B0004020202020204" pitchFamily="34" charset="0"/>
                    <a:cs typeface="Sora SemiBold" pitchFamily="2" charset="0"/>
                  </a:endParaRPr>
                </a:p>
              </p:txBody>
            </p:sp>
          </p:grpSp>
          <p:pic>
            <p:nvPicPr>
              <p:cNvPr id="18" name="Picture 17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673445DF-5C28-5EF8-045A-58549BBBA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28" b="21021"/>
              <a:stretch/>
            </p:blipFill>
            <p:spPr>
              <a:xfrm>
                <a:off x="4312137" y="4256791"/>
                <a:ext cx="618503" cy="442540"/>
              </a:xfrm>
              <a:prstGeom prst="rect">
                <a:avLst/>
              </a:prstGeom>
            </p:spPr>
          </p:pic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B2AD0F76-03E6-6065-F804-B1D92D670E54}"/>
                </a:ext>
              </a:extLst>
            </p:cNvPr>
            <p:cNvGrpSpPr/>
            <p:nvPr/>
          </p:nvGrpSpPr>
          <p:grpSpPr>
            <a:xfrm>
              <a:off x="403414" y="4010299"/>
              <a:ext cx="3529851" cy="955397"/>
              <a:chOff x="403414" y="4010299"/>
              <a:chExt cx="3529851" cy="95539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5E9D8E4-FF82-9DFA-21A7-C1CAFBAD743C}"/>
                  </a:ext>
                </a:extLst>
              </p:cNvPr>
              <p:cNvGrpSpPr/>
              <p:nvPr/>
            </p:nvGrpSpPr>
            <p:grpSpPr>
              <a:xfrm>
                <a:off x="403414" y="4010299"/>
                <a:ext cx="3529851" cy="955397"/>
                <a:chOff x="53790" y="2351406"/>
                <a:chExt cx="3529851" cy="955397"/>
              </a:xfrm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88C9EB07-EB72-F998-A139-52FB68F7A070}"/>
                    </a:ext>
                  </a:extLst>
                </p:cNvPr>
                <p:cNvSpPr/>
                <p:nvPr/>
              </p:nvSpPr>
              <p:spPr>
                <a:xfrm>
                  <a:off x="53790" y="235140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Bookman Old Style" panose="02050604050505020204" pitchFamily="18" charset="0"/>
                    <a:cs typeface="Sora SemiBold" pitchFamily="2" charset="0"/>
                  </a:endParaRPr>
                </a:p>
              </p:txBody>
            </p:sp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88C26581-9CD2-4BBC-2179-2785FD7C897A}"/>
                    </a:ext>
                  </a:extLst>
                </p:cNvPr>
                <p:cNvSpPr/>
                <p:nvPr/>
              </p:nvSpPr>
              <p:spPr>
                <a:xfrm>
                  <a:off x="497306" y="235269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Penetapan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 dan </a:t>
                  </a:r>
                  <a:r>
                    <a: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Pengumuman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 Hasil</a:t>
                  </a: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Aptos" panose="020B0004020202020204" pitchFamily="34" charset="0"/>
                    <a:cs typeface="Sora SemiBold" pitchFamily="2" charset="0"/>
                  </a:endParaRPr>
                </a:p>
              </p:txBody>
            </p:sp>
          </p:grpSp>
          <p:pic>
            <p:nvPicPr>
              <p:cNvPr id="16" name="Picture 15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4443E13E-7460-AF34-AE6D-8BC46D167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22" b="16250"/>
              <a:stretch/>
            </p:blipFill>
            <p:spPr>
              <a:xfrm>
                <a:off x="448771" y="4185261"/>
                <a:ext cx="653920" cy="5331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18486431"/>
      </p:ext>
    </p:extLst>
  </p:cSld>
  <p:clrMapOvr>
    <a:masterClrMapping/>
  </p:clrMapOvr>
  <p:transition spd="med">
    <p:pull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C0D50F-93EC-0A01-0B63-0735C237F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4E5B9A-1080-AF12-B481-B90ED511042B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F59265B-170F-50B1-9F16-206A382F9163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7FDE3A-25EB-3552-65DA-4C36700592B1}"/>
              </a:ext>
            </a:extLst>
          </p:cNvPr>
          <p:cNvSpPr txBox="1"/>
          <p:nvPr/>
        </p:nvSpPr>
        <p:spPr>
          <a:xfrm>
            <a:off x="0" y="967667"/>
            <a:ext cx="121919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Pelaksanaan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Pengadaan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BUP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Penunjukan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Langsung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Prakualifikasi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menghasilkan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Satu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Peserta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cogoose" panose="02000000000000000000" pitchFamily="2" charset="0"/>
              <a:ea typeface="+mn-ea"/>
              <a:cs typeface="Sora" pitchFamily="2" charset="0"/>
            </a:endParaRPr>
          </a:p>
        </p:txBody>
      </p:sp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49024FD7-2B3F-E9E2-1409-7D699B0BF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02616AF-1E82-63D6-76C6-4618524908C7}"/>
              </a:ext>
            </a:extLst>
          </p:cNvPr>
          <p:cNvGrpSpPr/>
          <p:nvPr/>
        </p:nvGrpSpPr>
        <p:grpSpPr>
          <a:xfrm>
            <a:off x="350916" y="2552161"/>
            <a:ext cx="11343778" cy="2614290"/>
            <a:chOff x="350916" y="2351406"/>
            <a:chExt cx="11343778" cy="261429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B42FE3CA-DA53-ED21-FC31-89C5E3ACF3FC}"/>
                </a:ext>
              </a:extLst>
            </p:cNvPr>
            <p:cNvGrpSpPr/>
            <p:nvPr/>
          </p:nvGrpSpPr>
          <p:grpSpPr>
            <a:xfrm>
              <a:off x="350916" y="2351406"/>
              <a:ext cx="3582349" cy="955397"/>
              <a:chOff x="350916" y="2351406"/>
              <a:chExt cx="3582349" cy="95539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953D334-8EA8-4DA0-F39C-FA4CB22F35E5}"/>
                  </a:ext>
                </a:extLst>
              </p:cNvPr>
              <p:cNvGrpSpPr/>
              <p:nvPr/>
            </p:nvGrpSpPr>
            <p:grpSpPr>
              <a:xfrm>
                <a:off x="403414" y="2351406"/>
                <a:ext cx="3529851" cy="955397"/>
                <a:chOff x="53790" y="2351406"/>
                <a:chExt cx="3529851" cy="955397"/>
              </a:xfrm>
            </p:grpSpPr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595F38E7-8B29-F8C0-6838-7CA254510B6C}"/>
                    </a:ext>
                  </a:extLst>
                </p:cNvPr>
                <p:cNvSpPr/>
                <p:nvPr/>
              </p:nvSpPr>
              <p:spPr>
                <a:xfrm>
                  <a:off x="53790" y="235140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Bookman Old Style" panose="02050604050505020204" pitchFamily="18" charset="0"/>
                    <a:cs typeface="Sora SemiBold" pitchFamily="2" charset="0"/>
                  </a:endParaRPr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1A4CDAE-85A1-24CC-C3B1-2A8820CAB1EF}"/>
                    </a:ext>
                  </a:extLst>
                </p:cNvPr>
                <p:cNvSpPr/>
                <p:nvPr/>
              </p:nvSpPr>
              <p:spPr>
                <a:xfrm>
                  <a:off x="497306" y="235269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Undangan 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k</a:t>
                  </a:r>
                  <a:r>
                    <a:rPr kumimoji="0" lang="id-ID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epada </a:t>
                  </a:r>
                  <a:r>
                    <a: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Peserta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 Tunggal; </a:t>
                  </a: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Bookman Old Style" panose="02050604050505020204" pitchFamily="18" charset="0"/>
                    <a:cs typeface="Sora SemiBold" pitchFamily="2" charset="0"/>
                  </a:endParaRPr>
                </a:p>
              </p:txBody>
            </p:sp>
          </p:grpSp>
          <p:pic>
            <p:nvPicPr>
              <p:cNvPr id="10" name="Picture 9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AA8188A6-A2BD-F6F4-B7E5-5A3EA0EC3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57" b="22143"/>
              <a:stretch/>
            </p:blipFill>
            <p:spPr>
              <a:xfrm flipH="1">
                <a:off x="350916" y="2575338"/>
                <a:ext cx="723202" cy="506241"/>
              </a:xfrm>
              <a:prstGeom prst="rect">
                <a:avLst/>
              </a:prstGeom>
              <a:effectLst/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21C7DD7-13E2-04AC-01A9-56790516BED0}"/>
                </a:ext>
              </a:extLst>
            </p:cNvPr>
            <p:cNvGrpSpPr/>
            <p:nvPr/>
          </p:nvGrpSpPr>
          <p:grpSpPr>
            <a:xfrm>
              <a:off x="3990031" y="2738120"/>
              <a:ext cx="237331" cy="302318"/>
              <a:chOff x="1691127" y="635113"/>
              <a:chExt cx="328511" cy="384295"/>
            </a:xfrm>
          </p:grpSpPr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F4836A0C-9002-D491-FAB5-958A8452118A}"/>
                  </a:ext>
                </a:extLst>
              </p:cNvPr>
              <p:cNvSpPr/>
              <p:nvPr/>
            </p:nvSpPr>
            <p:spPr>
              <a:xfrm>
                <a:off x="1691127" y="635113"/>
                <a:ext cx="328511" cy="38429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CE152D"/>
              </a:solidFill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Arrow: Right 4">
                <a:extLst>
                  <a:ext uri="{FF2B5EF4-FFF2-40B4-BE49-F238E27FC236}">
                    <a16:creationId xmlns:a16="http://schemas.microsoft.com/office/drawing/2014/main" id="{205B2F07-69FE-0308-E1A8-CA24D80FC2DC}"/>
                  </a:ext>
                </a:extLst>
              </p:cNvPr>
              <p:cNvSpPr txBox="1"/>
              <p:nvPr/>
            </p:nvSpPr>
            <p:spPr>
              <a:xfrm>
                <a:off x="1691127" y="711972"/>
                <a:ext cx="229958" cy="2305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41C45E3-C0B7-B572-7DFC-13C6F370A274}"/>
                </a:ext>
              </a:extLst>
            </p:cNvPr>
            <p:cNvGrpSpPr/>
            <p:nvPr/>
          </p:nvGrpSpPr>
          <p:grpSpPr>
            <a:xfrm>
              <a:off x="7872984" y="2738120"/>
              <a:ext cx="237331" cy="302318"/>
              <a:chOff x="1691127" y="635113"/>
              <a:chExt cx="328511" cy="384295"/>
            </a:xfrm>
          </p:grpSpPr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E6E01216-E82A-5C61-43E0-223EF1307491}"/>
                  </a:ext>
                </a:extLst>
              </p:cNvPr>
              <p:cNvSpPr/>
              <p:nvPr/>
            </p:nvSpPr>
            <p:spPr>
              <a:xfrm>
                <a:off x="1691127" y="635113"/>
                <a:ext cx="328511" cy="38429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CE152D"/>
              </a:solidFill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8" name="Arrow: Right 4">
                <a:extLst>
                  <a:ext uri="{FF2B5EF4-FFF2-40B4-BE49-F238E27FC236}">
                    <a16:creationId xmlns:a16="http://schemas.microsoft.com/office/drawing/2014/main" id="{40BE11D0-4103-9E37-8AF9-E758805ADA16}"/>
                  </a:ext>
                </a:extLst>
              </p:cNvPr>
              <p:cNvSpPr txBox="1"/>
              <p:nvPr/>
            </p:nvSpPr>
            <p:spPr>
              <a:xfrm>
                <a:off x="1691127" y="711972"/>
                <a:ext cx="229958" cy="2305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9012809-22DE-1537-7267-145E4C3BF7DC}"/>
                </a:ext>
              </a:extLst>
            </p:cNvPr>
            <p:cNvGrpSpPr/>
            <p:nvPr/>
          </p:nvGrpSpPr>
          <p:grpSpPr>
            <a:xfrm flipH="1">
              <a:off x="3990031" y="4397013"/>
              <a:ext cx="237331" cy="302318"/>
              <a:chOff x="1691127" y="635113"/>
              <a:chExt cx="328511" cy="384295"/>
            </a:xfrm>
          </p:grpSpPr>
          <p:sp>
            <p:nvSpPr>
              <p:cNvPr id="53" name="Arrow: Right 52">
                <a:extLst>
                  <a:ext uri="{FF2B5EF4-FFF2-40B4-BE49-F238E27FC236}">
                    <a16:creationId xmlns:a16="http://schemas.microsoft.com/office/drawing/2014/main" id="{040FF82B-B22C-F8DA-89A3-57746C6D9E2D}"/>
                  </a:ext>
                </a:extLst>
              </p:cNvPr>
              <p:cNvSpPr/>
              <p:nvPr/>
            </p:nvSpPr>
            <p:spPr>
              <a:xfrm>
                <a:off x="1691127" y="635113"/>
                <a:ext cx="328511" cy="38429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CE152D"/>
              </a:solidFill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4" name="Arrow: Right 4">
                <a:extLst>
                  <a:ext uri="{FF2B5EF4-FFF2-40B4-BE49-F238E27FC236}">
                    <a16:creationId xmlns:a16="http://schemas.microsoft.com/office/drawing/2014/main" id="{7244DDDE-D9BA-3291-B19A-975AAA1A8E04}"/>
                  </a:ext>
                </a:extLst>
              </p:cNvPr>
              <p:cNvSpPr txBox="1"/>
              <p:nvPr/>
            </p:nvSpPr>
            <p:spPr>
              <a:xfrm>
                <a:off x="1691127" y="711972"/>
                <a:ext cx="229958" cy="2305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84B74E5-4E45-F884-C55D-D0E643680CC0}"/>
                </a:ext>
              </a:extLst>
            </p:cNvPr>
            <p:cNvGrpSpPr/>
            <p:nvPr/>
          </p:nvGrpSpPr>
          <p:grpSpPr>
            <a:xfrm flipH="1">
              <a:off x="7872984" y="4397013"/>
              <a:ext cx="237331" cy="302318"/>
              <a:chOff x="1691127" y="635113"/>
              <a:chExt cx="328511" cy="384295"/>
            </a:xfrm>
          </p:grpSpPr>
          <p:sp>
            <p:nvSpPr>
              <p:cNvPr id="62" name="Arrow: Right 61">
                <a:extLst>
                  <a:ext uri="{FF2B5EF4-FFF2-40B4-BE49-F238E27FC236}">
                    <a16:creationId xmlns:a16="http://schemas.microsoft.com/office/drawing/2014/main" id="{4064A2F7-0D09-9E69-8406-7031D19DBA7E}"/>
                  </a:ext>
                </a:extLst>
              </p:cNvPr>
              <p:cNvSpPr/>
              <p:nvPr/>
            </p:nvSpPr>
            <p:spPr>
              <a:xfrm>
                <a:off x="1691127" y="635113"/>
                <a:ext cx="328511" cy="38429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CE152D"/>
              </a:solidFill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3" name="Arrow: Right 4">
                <a:extLst>
                  <a:ext uri="{FF2B5EF4-FFF2-40B4-BE49-F238E27FC236}">
                    <a16:creationId xmlns:a16="http://schemas.microsoft.com/office/drawing/2014/main" id="{2E8AF8A4-1DE6-B7C0-4EE5-0D35D84FF06F}"/>
                  </a:ext>
                </a:extLst>
              </p:cNvPr>
              <p:cNvSpPr txBox="1"/>
              <p:nvPr/>
            </p:nvSpPr>
            <p:spPr>
              <a:xfrm>
                <a:off x="1691127" y="711972"/>
                <a:ext cx="229958" cy="2305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F6E13A4-45EB-AB4A-FBDE-B7B16EF11222}"/>
                </a:ext>
              </a:extLst>
            </p:cNvPr>
            <p:cNvGrpSpPr/>
            <p:nvPr/>
          </p:nvGrpSpPr>
          <p:grpSpPr>
            <a:xfrm rot="5400000">
              <a:off x="9914195" y="3482826"/>
              <a:ext cx="237331" cy="302318"/>
              <a:chOff x="1691127" y="635113"/>
              <a:chExt cx="328511" cy="384295"/>
            </a:xfrm>
          </p:grpSpPr>
          <p:sp>
            <p:nvSpPr>
              <p:cNvPr id="65" name="Arrow: Right 64">
                <a:extLst>
                  <a:ext uri="{FF2B5EF4-FFF2-40B4-BE49-F238E27FC236}">
                    <a16:creationId xmlns:a16="http://schemas.microsoft.com/office/drawing/2014/main" id="{976A3714-17B4-C656-7BC6-0DA0152F4844}"/>
                  </a:ext>
                </a:extLst>
              </p:cNvPr>
              <p:cNvSpPr/>
              <p:nvPr/>
            </p:nvSpPr>
            <p:spPr>
              <a:xfrm>
                <a:off x="1691127" y="635113"/>
                <a:ext cx="328511" cy="38429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CE152D"/>
              </a:solidFill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6" name="Arrow: Right 4">
                <a:extLst>
                  <a:ext uri="{FF2B5EF4-FFF2-40B4-BE49-F238E27FC236}">
                    <a16:creationId xmlns:a16="http://schemas.microsoft.com/office/drawing/2014/main" id="{DECCBC55-E1E3-0229-8284-558D2CC9CF55}"/>
                  </a:ext>
                </a:extLst>
              </p:cNvPr>
              <p:cNvSpPr txBox="1"/>
              <p:nvPr/>
            </p:nvSpPr>
            <p:spPr>
              <a:xfrm>
                <a:off x="1691127" y="711972"/>
                <a:ext cx="229958" cy="2305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B612DB8D-4D33-3B69-1DE4-4EB40F5B40BD}"/>
                </a:ext>
              </a:extLst>
            </p:cNvPr>
            <p:cNvGrpSpPr/>
            <p:nvPr/>
          </p:nvGrpSpPr>
          <p:grpSpPr>
            <a:xfrm>
              <a:off x="4284128" y="2351406"/>
              <a:ext cx="3529851" cy="955397"/>
              <a:chOff x="4284128" y="2351406"/>
              <a:chExt cx="3529851" cy="955397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C378CDA-4B44-D1C3-BD76-CF03243D82DA}"/>
                  </a:ext>
                </a:extLst>
              </p:cNvPr>
              <p:cNvGrpSpPr/>
              <p:nvPr/>
            </p:nvGrpSpPr>
            <p:grpSpPr>
              <a:xfrm>
                <a:off x="4284128" y="2351406"/>
                <a:ext cx="3529851" cy="955397"/>
                <a:chOff x="53790" y="2351406"/>
                <a:chExt cx="3529851" cy="955397"/>
              </a:xfrm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AE7D2524-E4B5-2BB2-4953-18EACD7F2887}"/>
                    </a:ext>
                  </a:extLst>
                </p:cNvPr>
                <p:cNvSpPr/>
                <p:nvPr/>
              </p:nvSpPr>
              <p:spPr>
                <a:xfrm>
                  <a:off x="53790" y="235140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Bookman Old Style" panose="02050604050505020204" pitchFamily="18" charset="0"/>
                    <a:cs typeface="Sora SemiBold" pitchFamily="2" charset="0"/>
                  </a:endParaRPr>
                </a:p>
              </p:txBody>
            </p:sp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C7A70266-41F2-25FD-0AB7-EAB3D7F15AB3}"/>
                    </a:ext>
                  </a:extLst>
                </p:cNvPr>
                <p:cNvSpPr/>
                <p:nvPr/>
              </p:nvSpPr>
              <p:spPr>
                <a:xfrm>
                  <a:off x="497306" y="235269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Pemberian Penjelasan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;</a:t>
                  </a: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Aptos" panose="020B0004020202020204" pitchFamily="34" charset="0"/>
                    <a:cs typeface="Sora SemiBold" pitchFamily="2" charset="0"/>
                  </a:endParaRPr>
                </a:p>
              </p:txBody>
            </p:sp>
          </p:grpSp>
          <p:pic>
            <p:nvPicPr>
              <p:cNvPr id="12" name="Picture 11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D1B6B332-50D8-CE00-A3FD-55B71C906E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861"/>
              <a:stretch/>
            </p:blipFill>
            <p:spPr>
              <a:xfrm flipH="1">
                <a:off x="4383933" y="2505952"/>
                <a:ext cx="687422" cy="585263"/>
              </a:xfrm>
              <a:prstGeom prst="rect">
                <a:avLst/>
              </a:prstGeom>
            </p:spPr>
          </p:pic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BE04AA2-0FB0-53B4-C9E6-D0D351EB8F14}"/>
                </a:ext>
              </a:extLst>
            </p:cNvPr>
            <p:cNvGrpSpPr/>
            <p:nvPr/>
          </p:nvGrpSpPr>
          <p:grpSpPr>
            <a:xfrm>
              <a:off x="8164843" y="2351406"/>
              <a:ext cx="3529851" cy="955397"/>
              <a:chOff x="8164843" y="2351406"/>
              <a:chExt cx="3529851" cy="955397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277E2E92-E3FD-1A15-1658-E14FDFC9432C}"/>
                  </a:ext>
                </a:extLst>
              </p:cNvPr>
              <p:cNvGrpSpPr/>
              <p:nvPr/>
            </p:nvGrpSpPr>
            <p:grpSpPr>
              <a:xfrm>
                <a:off x="8164843" y="2351406"/>
                <a:ext cx="3529851" cy="955397"/>
                <a:chOff x="53790" y="2351406"/>
                <a:chExt cx="3529851" cy="955397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82E7C784-B1C8-D9DD-F87C-134E6C37D74A}"/>
                    </a:ext>
                  </a:extLst>
                </p:cNvPr>
                <p:cNvSpPr/>
                <p:nvPr/>
              </p:nvSpPr>
              <p:spPr>
                <a:xfrm>
                  <a:off x="53790" y="235140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Bookman Old Style" panose="02050604050505020204" pitchFamily="18" charset="0"/>
                    <a:cs typeface="Sora SemiBold" pitchFamily="2" charset="0"/>
                  </a:endParaRPr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2D5712FF-8D1E-8017-7904-AAA5611F383B}"/>
                    </a:ext>
                  </a:extLst>
                </p:cNvPr>
                <p:cNvSpPr/>
                <p:nvPr/>
              </p:nvSpPr>
              <p:spPr>
                <a:xfrm>
                  <a:off x="497306" y="235269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Pemasukan Dokumen </a:t>
                  </a:r>
                  <a:r>
                    <a: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Penawaran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;</a:t>
                  </a: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Aptos" panose="020B0004020202020204" pitchFamily="34" charset="0"/>
                    <a:cs typeface="Sora SemiBold" pitchFamily="2" charset="0"/>
                  </a:endParaRPr>
                </a:p>
              </p:txBody>
            </p:sp>
          </p:grpSp>
          <p:pic>
            <p:nvPicPr>
              <p:cNvPr id="14" name="Picture 13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42A03C77-B540-4323-FCD7-9EF9B1A02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848"/>
              <a:stretch/>
            </p:blipFill>
            <p:spPr>
              <a:xfrm>
                <a:off x="8243076" y="2607342"/>
                <a:ext cx="590420" cy="508655"/>
              </a:xfrm>
              <a:prstGeom prst="rect">
                <a:avLst/>
              </a:prstGeom>
            </p:spPr>
          </p:pic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D88153E-87C9-B955-1F50-ECE3B00E9BAF}"/>
                </a:ext>
              </a:extLst>
            </p:cNvPr>
            <p:cNvGrpSpPr/>
            <p:nvPr/>
          </p:nvGrpSpPr>
          <p:grpSpPr>
            <a:xfrm>
              <a:off x="8119280" y="4010299"/>
              <a:ext cx="3575414" cy="955397"/>
              <a:chOff x="8119280" y="4010299"/>
              <a:chExt cx="3575414" cy="955397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0C57331-023B-600D-26B9-2A7CD76ADDE8}"/>
                  </a:ext>
                </a:extLst>
              </p:cNvPr>
              <p:cNvGrpSpPr/>
              <p:nvPr/>
            </p:nvGrpSpPr>
            <p:grpSpPr>
              <a:xfrm>
                <a:off x="8164843" y="4010299"/>
                <a:ext cx="3529851" cy="955397"/>
                <a:chOff x="53790" y="2351406"/>
                <a:chExt cx="3529851" cy="955397"/>
              </a:xfrm>
            </p:grpSpPr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E7748CA0-1736-2F9A-5F8A-403B83F4C98E}"/>
                    </a:ext>
                  </a:extLst>
                </p:cNvPr>
                <p:cNvSpPr/>
                <p:nvPr/>
              </p:nvSpPr>
              <p:spPr>
                <a:xfrm>
                  <a:off x="53790" y="235140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Bookman Old Style" panose="02050604050505020204" pitchFamily="18" charset="0"/>
                    <a:cs typeface="Sora SemiBold" pitchFamily="2" charset="0"/>
                  </a:endParaRP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0744A1E0-7DE8-8BCB-D961-FB3774262531}"/>
                    </a:ext>
                  </a:extLst>
                </p:cNvPr>
                <p:cNvSpPr/>
                <p:nvPr/>
              </p:nvSpPr>
              <p:spPr>
                <a:xfrm>
                  <a:off x="497306" y="235269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Evaluasi Dokumen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 </a:t>
                  </a:r>
                  <a:r>
                    <a:rPr kumimoji="0" lang="id-ID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Penawaran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;</a:t>
                  </a: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Aptos" panose="020B0004020202020204" pitchFamily="34" charset="0"/>
                    <a:cs typeface="Sora SemiBold" pitchFamily="2" charset="0"/>
                  </a:endParaRPr>
                </a:p>
              </p:txBody>
            </p:sp>
          </p:grpSp>
          <p:pic>
            <p:nvPicPr>
              <p:cNvPr id="20" name="Picture 19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51823BFB-7931-0D1E-6B7F-DA3EBCD19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23" b="18715"/>
              <a:stretch/>
            </p:blipFill>
            <p:spPr>
              <a:xfrm>
                <a:off x="8119280" y="4265743"/>
                <a:ext cx="651632" cy="506069"/>
              </a:xfrm>
              <a:prstGeom prst="rect">
                <a:avLst/>
              </a:prstGeom>
            </p:spPr>
          </p:pic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981E00F-5903-39B9-4FF6-532CC18872F9}"/>
                </a:ext>
              </a:extLst>
            </p:cNvPr>
            <p:cNvGrpSpPr/>
            <p:nvPr/>
          </p:nvGrpSpPr>
          <p:grpSpPr>
            <a:xfrm>
              <a:off x="4284128" y="4010299"/>
              <a:ext cx="3529851" cy="955397"/>
              <a:chOff x="4284128" y="4010299"/>
              <a:chExt cx="3529851" cy="955397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C2B0B69-0F57-9025-AB80-85AE0CE0A312}"/>
                  </a:ext>
                </a:extLst>
              </p:cNvPr>
              <p:cNvGrpSpPr/>
              <p:nvPr/>
            </p:nvGrpSpPr>
            <p:grpSpPr>
              <a:xfrm>
                <a:off x="4284128" y="4010299"/>
                <a:ext cx="3529851" cy="955397"/>
                <a:chOff x="53790" y="2351406"/>
                <a:chExt cx="3529851" cy="955397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22BE3C74-7FBA-CCE0-6961-7913DFB10B13}"/>
                    </a:ext>
                  </a:extLst>
                </p:cNvPr>
                <p:cNvSpPr/>
                <p:nvPr/>
              </p:nvSpPr>
              <p:spPr>
                <a:xfrm>
                  <a:off x="53790" y="235140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Bookman Old Style" panose="02050604050505020204" pitchFamily="18" charset="0"/>
                    <a:cs typeface="Sora SemiBold" pitchFamily="2" charset="0"/>
                  </a:endParaRPr>
                </a:p>
              </p:txBody>
            </p:sp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901F9BD7-5FFB-4E4F-AEAB-CFB004130996}"/>
                    </a:ext>
                  </a:extLst>
                </p:cNvPr>
                <p:cNvSpPr/>
                <p:nvPr/>
              </p:nvSpPr>
              <p:spPr>
                <a:xfrm>
                  <a:off x="497306" y="235269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Klarifikasi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 dan </a:t>
                  </a:r>
                  <a:r>
                    <a: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Negosiasi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; dan</a:t>
                  </a: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Aptos" panose="020B0004020202020204" pitchFamily="34" charset="0"/>
                    <a:cs typeface="Sora SemiBold" pitchFamily="2" charset="0"/>
                  </a:endParaRPr>
                </a:p>
              </p:txBody>
            </p:sp>
          </p:grpSp>
          <p:pic>
            <p:nvPicPr>
              <p:cNvPr id="18" name="Picture 17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1F4425EF-9259-F4A6-95C0-B74154FBE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28" b="21021"/>
              <a:stretch/>
            </p:blipFill>
            <p:spPr>
              <a:xfrm>
                <a:off x="4312137" y="4256791"/>
                <a:ext cx="618503" cy="442540"/>
              </a:xfrm>
              <a:prstGeom prst="rect">
                <a:avLst/>
              </a:prstGeom>
            </p:spPr>
          </p:pic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242D682-C4A5-9040-F089-70281ACFDA6C}"/>
                </a:ext>
              </a:extLst>
            </p:cNvPr>
            <p:cNvGrpSpPr/>
            <p:nvPr/>
          </p:nvGrpSpPr>
          <p:grpSpPr>
            <a:xfrm>
              <a:off x="403414" y="4010299"/>
              <a:ext cx="3529851" cy="955397"/>
              <a:chOff x="403414" y="4010299"/>
              <a:chExt cx="3529851" cy="95539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02D01AE-885D-16A1-C8A9-5F1FC1CB967C}"/>
                  </a:ext>
                </a:extLst>
              </p:cNvPr>
              <p:cNvGrpSpPr/>
              <p:nvPr/>
            </p:nvGrpSpPr>
            <p:grpSpPr>
              <a:xfrm>
                <a:off x="403414" y="4010299"/>
                <a:ext cx="3529851" cy="955397"/>
                <a:chOff x="53790" y="2351406"/>
                <a:chExt cx="3529851" cy="955397"/>
              </a:xfrm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5AEB24A6-8D68-85DB-FCC6-90EA5978C14E}"/>
                    </a:ext>
                  </a:extLst>
                </p:cNvPr>
                <p:cNvSpPr/>
                <p:nvPr/>
              </p:nvSpPr>
              <p:spPr>
                <a:xfrm>
                  <a:off x="53790" y="235140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Bookman Old Style" panose="02050604050505020204" pitchFamily="18" charset="0"/>
                    <a:cs typeface="Sora SemiBold" pitchFamily="2" charset="0"/>
                  </a:endParaRPr>
                </a:p>
              </p:txBody>
            </p:sp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6C1FE212-C64B-C954-C1CA-D80387590AC2}"/>
                    </a:ext>
                  </a:extLst>
                </p:cNvPr>
                <p:cNvSpPr/>
                <p:nvPr/>
              </p:nvSpPr>
              <p:spPr>
                <a:xfrm>
                  <a:off x="497306" y="2352696"/>
                  <a:ext cx="3086335" cy="954107"/>
                </a:xfrm>
                <a:prstGeom prst="roundRect">
                  <a:avLst/>
                </a:prstGeom>
                <a:solidFill>
                  <a:srgbClr val="DCDDD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Penetapan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 dan </a:t>
                  </a:r>
                  <a:r>
                    <a: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Pengumuman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SemiBold" pitchFamily="2" charset="0"/>
                      <a:ea typeface="Aptos" panose="020B0004020202020204" pitchFamily="34" charset="0"/>
                      <a:cs typeface="Sora SemiBold" pitchFamily="2" charset="0"/>
                    </a:rPr>
                    <a:t> Hasil</a:t>
                  </a:r>
                  <a:endParaRPr kumimoji="0" lang="en-ID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SemiBold" pitchFamily="2" charset="0"/>
                    <a:ea typeface="Aptos" panose="020B0004020202020204" pitchFamily="34" charset="0"/>
                    <a:cs typeface="Sora SemiBold" pitchFamily="2" charset="0"/>
                  </a:endParaRPr>
                </a:p>
              </p:txBody>
            </p:sp>
          </p:grpSp>
          <p:pic>
            <p:nvPicPr>
              <p:cNvPr id="16" name="Picture 15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BF94D540-B77D-6CD4-EE67-771965A05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22" b="16250"/>
              <a:stretch/>
            </p:blipFill>
            <p:spPr>
              <a:xfrm>
                <a:off x="448771" y="4185261"/>
                <a:ext cx="653920" cy="5331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70179398"/>
      </p:ext>
    </p:extLst>
  </p:cSld>
  <p:clrMapOvr>
    <a:masterClrMapping/>
  </p:clrMapOvr>
  <p:transition spd="med"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DDE55B-E937-D32F-7F07-9B9F8AE23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A1B3FF3-6DD8-348F-F5D8-BCBD23949D83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F3E219-B5FA-F7E3-483A-C5E9C0F2F667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50917-40F7-FCF3-8713-833B3704F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839AE8C-2628-0D5D-C48A-94E657AB2450}"/>
              </a:ext>
            </a:extLst>
          </p:cNvPr>
          <p:cNvGrpSpPr/>
          <p:nvPr/>
        </p:nvGrpSpPr>
        <p:grpSpPr>
          <a:xfrm>
            <a:off x="409075" y="2782641"/>
            <a:ext cx="4624611" cy="1969827"/>
            <a:chOff x="409075" y="2762184"/>
            <a:chExt cx="4624611" cy="19698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7E1025-29CE-B636-32F1-FB62BFDA84A7}"/>
                </a:ext>
              </a:extLst>
            </p:cNvPr>
            <p:cNvSpPr txBox="1"/>
            <p:nvPr/>
          </p:nvSpPr>
          <p:spPr>
            <a:xfrm>
              <a:off x="409075" y="2762184"/>
              <a:ext cx="4524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Penandatanganan</a:t>
              </a:r>
              <a:endPara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DB2623-2335-C894-78A1-6D123940CBBC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Perjanjian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KPBU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7B0B00C-80BF-773A-3766-124F91881D0E}"/>
              </a:ext>
            </a:extLst>
          </p:cNvPr>
          <p:cNvGrpSpPr/>
          <p:nvPr/>
        </p:nvGrpSpPr>
        <p:grpSpPr>
          <a:xfrm>
            <a:off x="5221722" y="1405734"/>
            <a:ext cx="6576593" cy="2333342"/>
            <a:chOff x="6867159" y="2114629"/>
            <a:chExt cx="4907506" cy="23333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8A128F-AEED-8B0C-9EA7-A53CBC32FE19}"/>
                </a:ext>
              </a:extLst>
            </p:cNvPr>
            <p:cNvSpPr txBox="1"/>
            <p:nvPr/>
          </p:nvSpPr>
          <p:spPr>
            <a:xfrm>
              <a:off x="6867159" y="2114629"/>
              <a:ext cx="114158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01. </a:t>
              </a:r>
              <a:endPara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EEB2AE-F067-D70B-2FD0-CF508224A900}"/>
                </a:ext>
              </a:extLst>
            </p:cNvPr>
            <p:cNvSpPr txBox="1"/>
            <p:nvPr/>
          </p:nvSpPr>
          <p:spPr>
            <a:xfrm>
              <a:off x="7702044" y="2176185"/>
              <a:ext cx="399291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2pPr marL="0" lvl="1" algn="just">
                <a:lnSpc>
                  <a:spcPct val="125000"/>
                </a:lnSpc>
                <a:spcAft>
                  <a:spcPts val="1000"/>
                </a:spcAft>
                <a:defRPr sz="1600" spc="300">
                  <a:latin typeface="Sora Light" pitchFamily="2" charset="0"/>
                  <a:cs typeface="Sora Light" pitchFamily="2" charset="0"/>
                </a:defRPr>
              </a:lvl2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Finalisasi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terhadap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rancangan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perjanjian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KPBU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FF08DE-D7B9-BB13-264B-757E0218F4CA}"/>
                </a:ext>
              </a:extLst>
            </p:cNvPr>
            <p:cNvSpPr txBox="1"/>
            <p:nvPr/>
          </p:nvSpPr>
          <p:spPr>
            <a:xfrm>
              <a:off x="6867159" y="2904445"/>
              <a:ext cx="114158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02. </a:t>
              </a:r>
              <a:endPara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4E228B-A36D-85A8-35AB-7B59BBE4ECD3}"/>
                </a:ext>
              </a:extLst>
            </p:cNvPr>
            <p:cNvSpPr txBox="1"/>
            <p:nvPr/>
          </p:nvSpPr>
          <p:spPr>
            <a:xfrm>
              <a:off x="7702044" y="2966001"/>
              <a:ext cx="407262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2pPr marL="0" lvl="1" algn="just">
                <a:lnSpc>
                  <a:spcPct val="125000"/>
                </a:lnSpc>
                <a:spcAft>
                  <a:spcPts val="1000"/>
                </a:spcAft>
                <a:defRPr sz="1600" spc="300">
                  <a:latin typeface="Sora Light" pitchFamily="2" charset="0"/>
                  <a:cs typeface="Sora Light" pitchFamily="2" charset="0"/>
                </a:defRPr>
              </a:lvl2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Tidak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diperkenankan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mengubah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subtansi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yang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telah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dikompetisikan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B71050-2A26-DA43-684E-3295D08D73F0}"/>
                </a:ext>
              </a:extLst>
            </p:cNvPr>
            <p:cNvSpPr txBox="1"/>
            <p:nvPr/>
          </p:nvSpPr>
          <p:spPr>
            <a:xfrm>
              <a:off x="6867159" y="3678529"/>
              <a:ext cx="114158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03. </a:t>
              </a:r>
              <a:endPara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E3C2FF-10DB-6CBA-5893-17F2F70FD39D}"/>
                </a:ext>
              </a:extLst>
            </p:cNvPr>
            <p:cNvSpPr txBox="1"/>
            <p:nvPr/>
          </p:nvSpPr>
          <p:spPr>
            <a:xfrm>
              <a:off x="7702044" y="3616974"/>
              <a:ext cx="407262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2pPr marL="0" lvl="1" algn="just">
                <a:lnSpc>
                  <a:spcPct val="125000"/>
                </a:lnSpc>
                <a:spcAft>
                  <a:spcPts val="1000"/>
                </a:spcAft>
                <a:defRPr sz="1600" spc="300">
                  <a:latin typeface="Sora Light" pitchFamily="2" charset="0"/>
                  <a:cs typeface="Sora Light" pitchFamily="2" charset="0"/>
                </a:defRPr>
              </a:lvl2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Memperhatikan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jaminan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penawaran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masih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berlaku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sampai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diterimanya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jaminan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pelaksanaan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oleh PJPK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8E7C03-EB6B-29F2-13D0-5813E42F6342}"/>
              </a:ext>
            </a:extLst>
          </p:cNvPr>
          <p:cNvSpPr txBox="1"/>
          <p:nvPr/>
        </p:nvSpPr>
        <p:spPr>
          <a:xfrm>
            <a:off x="5109882" y="225086"/>
            <a:ext cx="65816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Setelah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Surat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Penunjukan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Pemenang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diterbitkan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, PJPK dan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pemenang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melakukan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</a:t>
            </a:r>
            <a:r>
              <a:rPr kumimoji="0" lang="en-US" sz="180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persiapan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penandatanganan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dengan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ketentuan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F02A29-9038-F5CA-4583-5364AB1E5BE1}"/>
              </a:ext>
            </a:extLst>
          </p:cNvPr>
          <p:cNvSpPr txBox="1"/>
          <p:nvPr/>
        </p:nvSpPr>
        <p:spPr>
          <a:xfrm>
            <a:off x="5109882" y="3837804"/>
            <a:ext cx="65816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Sora" pitchFamily="2" charset="0"/>
                <a:cs typeface="Sora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Pemenang</a:t>
            </a: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 </a:t>
            </a:r>
            <a:r>
              <a:rPr kumimoji="0" lang="en-US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harus</a:t>
            </a: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 me</a:t>
            </a:r>
            <a:r>
              <a:rPr kumimoji="0" lang="id-ID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ndirikan</a:t>
            </a: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 BUP</a:t>
            </a: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yang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akan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menandatangani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perjanjian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KPBU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cs typeface="Sora Light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Jika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ada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</a:t>
            </a:r>
            <a:r>
              <a:rPr kumimoji="0" lang="en-US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kondisi</a:t>
            </a: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 yang </a:t>
            </a:r>
            <a:r>
              <a:rPr kumimoji="0" lang="en-US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mengakibatkan</a:t>
            </a: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 </a:t>
            </a:r>
            <a:r>
              <a:rPr kumimoji="0" lang="en-US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perubahan</a:t>
            </a: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 </a:t>
            </a:r>
            <a:r>
              <a:rPr kumimoji="0" lang="en-US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anggota</a:t>
            </a: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maka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pemenang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mengajukan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permohonan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kepada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PJPK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dengan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 </a:t>
            </a:r>
            <a:r>
              <a:rPr kumimoji="0" lang="en-US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syarat</a:t>
            </a: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 </a:t>
            </a:r>
            <a:r>
              <a:rPr kumimoji="0" lang="en-US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tidak</a:t>
            </a: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 </a:t>
            </a:r>
            <a:r>
              <a:rPr kumimoji="0" lang="en-US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boleh</a:t>
            </a: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 </a:t>
            </a:r>
            <a:r>
              <a:rPr kumimoji="0" lang="en-US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mengakibatkan</a:t>
            </a: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 </a:t>
            </a:r>
            <a:r>
              <a:rPr kumimoji="0" lang="en-US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pergantian</a:t>
            </a: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 </a:t>
            </a:r>
            <a:r>
              <a:rPr kumimoji="0" lang="id-ID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pimpinan</a:t>
            </a: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 </a:t>
            </a:r>
            <a:r>
              <a:rPr kumimoji="0" lang="en-US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konsorsium</a:t>
            </a: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9483081"/>
      </p:ext>
    </p:extLst>
  </p:cSld>
  <p:clrMapOvr>
    <a:masterClrMapping/>
  </p:clrMapOvr>
  <p:transition spd="med">
    <p:pull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D7C457-5B6A-3278-D3EE-76A7A6A39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CD1B3C-5879-2DE4-5E48-29FA6ADA4734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529583F-C587-FC64-C4A6-FA9B8828EA63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C7CF65-D7FC-0B4A-BF42-186F55C459E3}"/>
              </a:ext>
            </a:extLst>
          </p:cNvPr>
          <p:cNvSpPr txBox="1"/>
          <p:nvPr/>
        </p:nvSpPr>
        <p:spPr>
          <a:xfrm>
            <a:off x="1636623" y="884484"/>
            <a:ext cx="82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Rancangan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Perjanjian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KPBU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Cocogoose" panose="02000000000000000000" pitchFamily="2" charset="0"/>
              <a:ea typeface="+mn-ea"/>
              <a:cs typeface="Sor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E5CF61-F947-F219-C39F-0741ED3E8A8C}"/>
              </a:ext>
            </a:extLst>
          </p:cNvPr>
          <p:cNvSpPr txBox="1"/>
          <p:nvPr/>
        </p:nvSpPr>
        <p:spPr>
          <a:xfrm>
            <a:off x="409075" y="1492598"/>
            <a:ext cx="11581819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Dokumen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Rancangan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Perjanjian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 KPBU </a:t>
            </a:r>
            <a:r>
              <a:rPr kumimoji="0" lang="id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memuat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beberapa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ketentuan</a:t>
            </a:r>
            <a:r>
              <a:rPr kumimoji="0" lang="id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 penting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 </a:t>
            </a:r>
            <a:r>
              <a:rPr kumimoji="0" lang="en-US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antara</a:t>
            </a:r>
            <a:r>
              <a:rPr kumimoji="0" 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 lain </a:t>
            </a:r>
            <a:r>
              <a:rPr kumimoji="0" lang="id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:</a:t>
            </a:r>
            <a:endParaRPr kumimoji="0" lang="en-ID" sz="18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SemiBold" pitchFamily="2" charset="0"/>
              <a:ea typeface="+mn-ea"/>
              <a:cs typeface="Sora SemiBold" pitchFamily="2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A3844F8-2C18-EAB0-E899-D2420FB6C0D2}"/>
              </a:ext>
            </a:extLst>
          </p:cNvPr>
          <p:cNvGrpSpPr/>
          <p:nvPr/>
        </p:nvGrpSpPr>
        <p:grpSpPr>
          <a:xfrm>
            <a:off x="1027399" y="2107759"/>
            <a:ext cx="10137202" cy="3609989"/>
            <a:chOff x="664441" y="1964884"/>
            <a:chExt cx="10137202" cy="360998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90E2D7A-ACE8-8373-E3B8-60E419D68603}"/>
                </a:ext>
              </a:extLst>
            </p:cNvPr>
            <p:cNvGrpSpPr/>
            <p:nvPr/>
          </p:nvGrpSpPr>
          <p:grpSpPr>
            <a:xfrm>
              <a:off x="664441" y="1964884"/>
              <a:ext cx="4930536" cy="670823"/>
              <a:chOff x="664441" y="1925479"/>
              <a:chExt cx="5243064" cy="67082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C0988C6-88A5-71F2-AB94-59672EA1FA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441" y="1925479"/>
                <a:ext cx="0" cy="670823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75A693-709E-84C7-7489-3358B9B62B08}"/>
                  </a:ext>
                </a:extLst>
              </p:cNvPr>
              <p:cNvSpPr txBox="1"/>
              <p:nvPr/>
            </p:nvSpPr>
            <p:spPr>
              <a:xfrm>
                <a:off x="724878" y="2047883"/>
                <a:ext cx="5182627" cy="4260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Lingkup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</a:t>
                </a: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pekerjaan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;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706D72C-4158-714A-2CE5-4984264673E1}"/>
                </a:ext>
              </a:extLst>
            </p:cNvPr>
            <p:cNvGrpSpPr/>
            <p:nvPr/>
          </p:nvGrpSpPr>
          <p:grpSpPr>
            <a:xfrm>
              <a:off x="664441" y="2843642"/>
              <a:ext cx="4930536" cy="670823"/>
              <a:chOff x="664441" y="1925479"/>
              <a:chExt cx="5243064" cy="670823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01B0CF8-6B36-374F-7821-0B7EE05DA2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441" y="1925479"/>
                <a:ext cx="0" cy="670823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1E16918-F630-213A-6DCB-310FDD998455}"/>
                  </a:ext>
                </a:extLst>
              </p:cNvPr>
              <p:cNvSpPr txBox="1"/>
              <p:nvPr/>
            </p:nvSpPr>
            <p:spPr>
              <a:xfrm>
                <a:off x="724878" y="2047883"/>
                <a:ext cx="5182627" cy="4260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Pengembalian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</a:t>
                </a: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investasi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;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3FA26E9-9899-8FB8-85F2-80CE0CC01222}"/>
                </a:ext>
              </a:extLst>
            </p:cNvPr>
            <p:cNvGrpSpPr/>
            <p:nvPr/>
          </p:nvGrpSpPr>
          <p:grpSpPr>
            <a:xfrm>
              <a:off x="664441" y="3789075"/>
              <a:ext cx="4930536" cy="670823"/>
              <a:chOff x="664441" y="1925479"/>
              <a:chExt cx="5243064" cy="670823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6D09151-51D6-C569-AC4F-22E68EB37C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441" y="1925479"/>
                <a:ext cx="0" cy="670823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EE56AEB-240B-5F00-D8DB-949396E00889}"/>
                  </a:ext>
                </a:extLst>
              </p:cNvPr>
              <p:cNvSpPr txBox="1"/>
              <p:nvPr/>
            </p:nvSpPr>
            <p:spPr>
              <a:xfrm>
                <a:off x="724878" y="2047883"/>
                <a:ext cx="5182627" cy="4260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Standar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</a:t>
                </a: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kinerja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</a:t>
                </a: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pelayanan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;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DC3427D-4ECE-98A4-93EE-DDEC1933F9C3}"/>
                </a:ext>
              </a:extLst>
            </p:cNvPr>
            <p:cNvGrpSpPr/>
            <p:nvPr/>
          </p:nvGrpSpPr>
          <p:grpSpPr>
            <a:xfrm>
              <a:off x="664441" y="4779527"/>
              <a:ext cx="4930536" cy="795346"/>
              <a:chOff x="664441" y="1894299"/>
              <a:chExt cx="5243064" cy="795346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F60BE2C-6E92-BFB0-DC19-4E463ADFFB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441" y="1975708"/>
                <a:ext cx="0" cy="670823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F7F1CC7-933B-00B8-CD02-536399DFB6ED}"/>
                  </a:ext>
                </a:extLst>
              </p:cNvPr>
              <p:cNvSpPr txBox="1"/>
              <p:nvPr/>
            </p:nvSpPr>
            <p:spPr>
              <a:xfrm>
                <a:off x="724878" y="1894299"/>
                <a:ext cx="5182627" cy="795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Pengembalian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asset </a:t>
                </a: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kepada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PJPK; dan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A286FAD-660E-0AA7-0046-1E5DDE0E6C62}"/>
                </a:ext>
              </a:extLst>
            </p:cNvPr>
            <p:cNvGrpSpPr/>
            <p:nvPr/>
          </p:nvGrpSpPr>
          <p:grpSpPr>
            <a:xfrm>
              <a:off x="5871107" y="1964884"/>
              <a:ext cx="4930536" cy="670823"/>
              <a:chOff x="664441" y="1925479"/>
              <a:chExt cx="5243064" cy="670823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CB60F435-6DF5-7D0C-9C39-DC5B346EE5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441" y="1925479"/>
                <a:ext cx="0" cy="670823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3344919-C036-A430-6AD3-A89D57C5BD18}"/>
                  </a:ext>
                </a:extLst>
              </p:cNvPr>
              <p:cNvSpPr txBox="1"/>
              <p:nvPr/>
            </p:nvSpPr>
            <p:spPr>
              <a:xfrm>
                <a:off x="724878" y="2047883"/>
                <a:ext cx="5182627" cy="4260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Jangka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</a:t>
                </a: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waktu</a:t>
                </a:r>
                <a:r>
                  <a:rPr kumimoji="0" lang="id-ID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kerja sama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;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53AB551-521F-8CA4-F944-78D7D1082CD1}"/>
                </a:ext>
              </a:extLst>
            </p:cNvPr>
            <p:cNvGrpSpPr/>
            <p:nvPr/>
          </p:nvGrpSpPr>
          <p:grpSpPr>
            <a:xfrm>
              <a:off x="5871107" y="2843642"/>
              <a:ext cx="4930536" cy="670823"/>
              <a:chOff x="664441" y="1925479"/>
              <a:chExt cx="5243064" cy="670823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4C26A1D-9778-5E7A-7EB1-1E5E4C6D3F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441" y="1925479"/>
                <a:ext cx="0" cy="670823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8DAFFB7-ECCA-8CD3-0760-FF5EBEC3675F}"/>
                  </a:ext>
                </a:extLst>
              </p:cNvPr>
              <p:cNvSpPr txBox="1"/>
              <p:nvPr/>
            </p:nvSpPr>
            <p:spPr>
              <a:xfrm>
                <a:off x="724878" y="2047883"/>
                <a:ext cx="5182627" cy="4260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Hak dan </a:t>
                </a: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kewajiban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;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D4D5CB3-91B3-632C-AD08-9C28060B5164}"/>
                </a:ext>
              </a:extLst>
            </p:cNvPr>
            <p:cNvGrpSpPr/>
            <p:nvPr/>
          </p:nvGrpSpPr>
          <p:grpSpPr>
            <a:xfrm>
              <a:off x="5871107" y="3786470"/>
              <a:ext cx="4930536" cy="795346"/>
              <a:chOff x="664441" y="1922874"/>
              <a:chExt cx="5243064" cy="795346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3ACCBDA-8F2A-ADBB-2F61-925AB7D82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441" y="1975708"/>
                <a:ext cx="0" cy="670823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521654B-13A4-F7C9-436E-0479DE8FCB61}"/>
                  </a:ext>
                </a:extLst>
              </p:cNvPr>
              <p:cNvSpPr txBox="1"/>
              <p:nvPr/>
            </p:nvSpPr>
            <p:spPr>
              <a:xfrm>
                <a:off x="724878" y="1922874"/>
                <a:ext cx="5182627" cy="795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Pemutusan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dan </a:t>
                </a: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pengakhiran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</a:t>
                </a: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perjanjian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;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EA4342B-126C-8078-C668-982D4DC0C84C}"/>
                </a:ext>
              </a:extLst>
            </p:cNvPr>
            <p:cNvGrpSpPr/>
            <p:nvPr/>
          </p:nvGrpSpPr>
          <p:grpSpPr>
            <a:xfrm>
              <a:off x="5871107" y="4810707"/>
              <a:ext cx="4930536" cy="670823"/>
              <a:chOff x="664441" y="1925479"/>
              <a:chExt cx="5243064" cy="670823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928EC743-5FF5-3862-A8D2-A6277597A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441" y="1925479"/>
                <a:ext cx="0" cy="670823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E2731E8-3F34-9EF2-9221-030A2B330F4F}"/>
                  </a:ext>
                </a:extLst>
              </p:cNvPr>
              <p:cNvSpPr txBox="1"/>
              <p:nvPr/>
            </p:nvSpPr>
            <p:spPr>
              <a:xfrm>
                <a:off x="724878" y="2047883"/>
                <a:ext cx="5182627" cy="4260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Ketentuan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</a:t>
                </a: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perubahan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</a:t>
                </a: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perjanjian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. </a:t>
                </a:r>
              </a:p>
            </p:txBody>
          </p:sp>
        </p:grpSp>
      </p:grpSp>
      <p:pic>
        <p:nvPicPr>
          <p:cNvPr id="19" name="Picture 18">
            <a:hlinkClick r:id="" action="ppaction://noaction"/>
            <a:extLst>
              <a:ext uri="{FF2B5EF4-FFF2-40B4-BE49-F238E27FC236}">
                <a16:creationId xmlns:a16="http://schemas.microsoft.com/office/drawing/2014/main" id="{2D7BB2A0-9CE9-A533-1000-99BD2D797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65086"/>
      </p:ext>
    </p:extLst>
  </p:cSld>
  <p:clrMapOvr>
    <a:masterClrMapping/>
  </p:clrMapOvr>
  <p:transition spd="med">
    <p:pull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009A8D-A83D-68DA-8A43-F493D4375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563FBFF-CAEF-3893-8D46-2C035310AC73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86D317-9BF8-13F6-0C42-754961B1D0BD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9F9C9-DE0A-AD12-29DB-E998A8D25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E7ECE00-2CFA-3700-18D6-4FD1187308AF}"/>
              </a:ext>
            </a:extLst>
          </p:cNvPr>
          <p:cNvGrpSpPr/>
          <p:nvPr/>
        </p:nvGrpSpPr>
        <p:grpSpPr>
          <a:xfrm>
            <a:off x="409075" y="2782641"/>
            <a:ext cx="4624611" cy="1969827"/>
            <a:chOff x="409075" y="2762184"/>
            <a:chExt cx="4624611" cy="19698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5F42D4-E89B-61CA-0494-828CCF897533}"/>
                </a:ext>
              </a:extLst>
            </p:cNvPr>
            <p:cNvSpPr txBox="1"/>
            <p:nvPr/>
          </p:nvSpPr>
          <p:spPr>
            <a:xfrm>
              <a:off x="409075" y="2762184"/>
              <a:ext cx="4524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Penandatanganan</a:t>
              </a:r>
              <a:endPara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82BD27-EA31-041D-A9C2-CE4E3A63B57C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Perjanjian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KPBU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Gagal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48E551-185E-92DC-EF38-23E5F270AF41}"/>
              </a:ext>
            </a:extLst>
          </p:cNvPr>
          <p:cNvGrpSpPr/>
          <p:nvPr/>
        </p:nvGrpSpPr>
        <p:grpSpPr>
          <a:xfrm>
            <a:off x="4948843" y="817364"/>
            <a:ext cx="7291800" cy="3851872"/>
            <a:chOff x="4836463" y="1141137"/>
            <a:chExt cx="7291800" cy="385187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086847-7E8B-98DD-FB72-1DF807A36260}"/>
                </a:ext>
              </a:extLst>
            </p:cNvPr>
            <p:cNvSpPr txBox="1"/>
            <p:nvPr/>
          </p:nvSpPr>
          <p:spPr>
            <a:xfrm>
              <a:off x="4836463" y="1141137"/>
              <a:ext cx="3536572" cy="17648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1600" spc="300">
                  <a:latin typeface="Sora Light" pitchFamily="2" charset="0"/>
                  <a:cs typeface="Sora Light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01. 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</a:t>
              </a:r>
              <a:r>
                <a:rPr kumimoji="0" lang="id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menang tidak mendirikan 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BUP </a:t>
              </a:r>
              <a:r>
                <a:rPr kumimoji="0" lang="id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sampai dengan jangka waktu yang telah ditentukan</a:t>
              </a:r>
              <a:endPara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FF6C59-653E-20CE-37AB-F1A7653074B6}"/>
                </a:ext>
              </a:extLst>
            </p:cNvPr>
            <p:cNvSpPr txBox="1"/>
            <p:nvPr/>
          </p:nvSpPr>
          <p:spPr>
            <a:xfrm>
              <a:off x="4836463" y="2920390"/>
              <a:ext cx="3536572" cy="1762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03. </a:t>
              </a:r>
              <a:r>
                <a:rPr kumimoji="0" lang="id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Pemenang tidak memperpanjang jaminan penawaran sampai dengan diterimanya jaminan pelaksanaan oleh PJPK</a:t>
              </a:r>
              <a:endPara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FFD190-F86A-0441-A2E2-38F42B7A3826}"/>
                </a:ext>
              </a:extLst>
            </p:cNvPr>
            <p:cNvSpPr txBox="1"/>
            <p:nvPr/>
          </p:nvSpPr>
          <p:spPr>
            <a:xfrm>
              <a:off x="8591691" y="1141137"/>
              <a:ext cx="3536572" cy="20726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1600" spc="300">
                  <a:latin typeface="Sora Light" pitchFamily="2" charset="0"/>
                  <a:cs typeface="Sora Light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02. </a:t>
              </a:r>
              <a:r>
                <a:rPr kumimoji="0" lang="id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Pemenang atau 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BUP </a:t>
              </a:r>
              <a:r>
                <a:rPr kumimoji="0" lang="id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yang didirikan pemenang menyampaikan surat pengunduran diri</a:t>
              </a:r>
              <a:endPara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9A9056-39E7-92AC-2375-B5506FB63039}"/>
                </a:ext>
              </a:extLst>
            </p:cNvPr>
            <p:cNvSpPr txBox="1"/>
            <p:nvPr/>
          </p:nvSpPr>
          <p:spPr>
            <a:xfrm>
              <a:off x="8591691" y="2920390"/>
              <a:ext cx="3536572" cy="20726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04. </a:t>
              </a:r>
              <a:r>
                <a:rPr kumimoji="0" 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BUP </a:t>
              </a:r>
              <a:r>
                <a:rPr kumimoji="0" lang="id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tidak melakukan penandatanganan perjanjian KPBU sampai dengan jangka waktu yang telah ditentukan</a:t>
              </a:r>
              <a:endPara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BB13804-DA79-47F8-DEDE-8C6A3FA0E47F}"/>
              </a:ext>
            </a:extLst>
          </p:cNvPr>
          <p:cNvSpPr txBox="1"/>
          <p:nvPr/>
        </p:nvSpPr>
        <p:spPr>
          <a:xfrm>
            <a:off x="4933950" y="4950911"/>
            <a:ext cx="70955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PJPK </a:t>
            </a:r>
            <a:r>
              <a:rPr kumimoji="0" lang="id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dapat</a:t>
            </a:r>
            <a:r>
              <a:rPr kumimoji="0" lang="en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menerbitkan</a:t>
            </a:r>
            <a:r>
              <a:rPr kumimoji="0" lang="en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Surat </a:t>
            </a:r>
            <a:r>
              <a:rPr kumimoji="0" lang="en-ID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Penunjukan</a:t>
            </a:r>
            <a:r>
              <a:rPr kumimoji="0" lang="en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Pemenang</a:t>
            </a:r>
            <a:r>
              <a:rPr kumimoji="0" lang="en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Lelang </a:t>
            </a:r>
            <a:r>
              <a:rPr kumimoji="0" lang="en-ID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kepada</a:t>
            </a:r>
            <a:r>
              <a:rPr kumimoji="0" lang="en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pemenang</a:t>
            </a:r>
            <a:r>
              <a:rPr kumimoji="0" lang="en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Cadangan </a:t>
            </a:r>
            <a:r>
              <a:rPr kumimoji="0" lang="en-ID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apabila</a:t>
            </a:r>
            <a:r>
              <a:rPr kumimoji="0" lang="en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penandatanganan</a:t>
            </a:r>
            <a:r>
              <a:rPr kumimoji="0" lang="en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perjanjian</a:t>
            </a:r>
            <a:r>
              <a:rPr kumimoji="0" lang="en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KPBU </a:t>
            </a:r>
            <a:r>
              <a:rPr kumimoji="0" lang="en-ID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gagal</a:t>
            </a:r>
            <a:r>
              <a:rPr kumimoji="0" lang="id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/ pemenuhan pembiayaan gagal.</a:t>
            </a:r>
            <a:endParaRPr kumimoji="0" lang="en-ID" sz="18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E14D0-D1DF-871F-7CF7-1475D8DCD9AE}"/>
              </a:ext>
            </a:extLst>
          </p:cNvPr>
          <p:cNvSpPr txBox="1"/>
          <p:nvPr/>
        </p:nvSpPr>
        <p:spPr>
          <a:xfrm>
            <a:off x="4933950" y="336883"/>
            <a:ext cx="7095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DEEC3A"/>
                </a:highlight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Penyebab</a:t>
            </a:r>
            <a:r>
              <a:rPr kumimoji="0" lang="en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DEEC3A"/>
                </a:highlight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DEEC3A"/>
                </a:highlight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Penandatanganan</a:t>
            </a:r>
            <a:r>
              <a:rPr kumimoji="0" lang="en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DEEC3A"/>
                </a:highlight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DEEC3A"/>
                </a:highlight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Perjanjian</a:t>
            </a:r>
            <a:r>
              <a:rPr kumimoji="0" lang="en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DEEC3A"/>
                </a:highlight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KPBU </a:t>
            </a:r>
            <a:r>
              <a:rPr kumimoji="0" lang="en-ID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DEEC3A"/>
                </a:highlight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Gagal</a:t>
            </a:r>
            <a:r>
              <a:rPr kumimoji="0" lang="en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DEEC3A"/>
                </a:highlight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18638409"/>
      </p:ext>
    </p:extLst>
  </p:cSld>
  <p:clrMapOvr>
    <a:masterClrMapping/>
  </p:clrMapOvr>
  <p:transition spd="med">
    <p:pull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8BE92B-917F-41FE-B4B7-B83D57F42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BD6190-D7CC-922E-F87C-91422A4B5BA2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6E37F0-ECFB-0CCD-C1D2-D7039E5EFFE6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863A36-29A9-B22F-98CF-A3838FEFBDEF}"/>
              </a:ext>
            </a:extLst>
          </p:cNvPr>
          <p:cNvGrpSpPr/>
          <p:nvPr/>
        </p:nvGrpSpPr>
        <p:grpSpPr>
          <a:xfrm>
            <a:off x="409075" y="2762184"/>
            <a:ext cx="11782925" cy="1969827"/>
            <a:chOff x="409075" y="2775892"/>
            <a:chExt cx="8168253" cy="136553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605A1BC-9C9B-E448-74A0-DF7825A48A01}"/>
                </a:ext>
              </a:extLst>
            </p:cNvPr>
            <p:cNvSpPr txBox="1"/>
            <p:nvPr/>
          </p:nvSpPr>
          <p:spPr>
            <a:xfrm>
              <a:off x="409075" y="2775892"/>
              <a:ext cx="5514625" cy="362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EEB3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Pengadaan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DEEB3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Badan Usaha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EEB3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Pelaksana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EEB3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83415C-7EE7-F19C-E094-40A3E2483F8B}"/>
                </a:ext>
              </a:extLst>
            </p:cNvPr>
            <p:cNvSpPr txBox="1"/>
            <p:nvPr/>
          </p:nvSpPr>
          <p:spPr>
            <a:xfrm>
              <a:off x="409075" y="3138642"/>
              <a:ext cx="8168253" cy="100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Proyek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Kerja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Sama </a:t>
              </a:r>
              <a:r>
                <a:rPr lang="en-US" sz="4400" b="1" dirty="0">
                  <a:solidFill>
                    <a:srgbClr val="F8F8F8"/>
                  </a:solidFill>
                  <a:latin typeface="Cocogoose" panose="02000000000000000000" pitchFamily="2" charset="0"/>
                </a:rPr>
                <a:t>P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emerintah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&amp; Badan Usaha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atas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Prakarsa Badan Usaha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6B4E2F5-BF17-59C5-5509-F518B8E04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9629" y="255387"/>
            <a:ext cx="2204572" cy="5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989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FEEC95-4BB4-E9EE-E7B2-6281EEE72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9E8A9B-E7DD-7CE3-96BF-460981C5BF82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CBD7F5-3119-AFA5-B7A9-B21ADEA28724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1961EB-261D-B707-024B-770CC9F3941E}"/>
              </a:ext>
            </a:extLst>
          </p:cNvPr>
          <p:cNvGrpSpPr/>
          <p:nvPr/>
        </p:nvGrpSpPr>
        <p:grpSpPr>
          <a:xfrm>
            <a:off x="409075" y="2444087"/>
            <a:ext cx="4624611" cy="1969827"/>
            <a:chOff x="409075" y="2762184"/>
            <a:chExt cx="4624611" cy="19698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30D1C6-9F8B-1042-FAB1-59077B788726}"/>
                </a:ext>
              </a:extLst>
            </p:cNvPr>
            <p:cNvSpPr txBox="1"/>
            <p:nvPr/>
          </p:nvSpPr>
          <p:spPr>
            <a:xfrm>
              <a:off x="409075" y="2762184"/>
              <a:ext cx="4524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Pengadaan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BUP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B8F55A-6C1E-6C64-8CB3-A8DD131DD7A0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Prakarsa </a:t>
              </a:r>
              <a:r>
                <a:rPr lang="en-US" sz="4400" b="1" dirty="0">
                  <a:solidFill>
                    <a:srgbClr val="0A0A0A"/>
                  </a:solidFill>
                  <a:latin typeface="Cocogoose" panose="02000000000000000000" pitchFamily="2" charset="0"/>
                </a:rPr>
                <a:t>Badan Usaha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6EA3E4-2A62-1468-D64F-7BC069FA6804}"/>
              </a:ext>
            </a:extLst>
          </p:cNvPr>
          <p:cNvSpPr txBox="1"/>
          <p:nvPr/>
        </p:nvSpPr>
        <p:spPr>
          <a:xfrm>
            <a:off x="5163671" y="2623523"/>
            <a:ext cx="6619254" cy="19161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 spc="300">
                <a:solidFill>
                  <a:srgbClr val="0A0A0A"/>
                </a:solidFill>
                <a:latin typeface="Sora Light" pitchFamily="2" charset="0"/>
                <a:cs typeface="Sora Light" pitchFamily="2" charset="0"/>
              </a:defRPr>
            </a:lvl1pPr>
          </a:lstStyle>
          <a:p>
            <a:pPr algn="just"/>
            <a:r>
              <a:rPr lang="id-ID" dirty="0"/>
              <a:t>Pengadaan Badan Usaha Pelaksana atas Prakarsa </a:t>
            </a:r>
            <a:r>
              <a:rPr lang="en-US" dirty="0"/>
              <a:t>Badan Usaha</a:t>
            </a:r>
            <a:r>
              <a:rPr lang="id-ID" dirty="0"/>
              <a:t> atau biasa dikenal Proyek KPBU </a:t>
            </a:r>
            <a:r>
              <a:rPr lang="id-ID" i="1" dirty="0" err="1"/>
              <a:t>Unsolicited</a:t>
            </a:r>
            <a:r>
              <a:rPr lang="id-ID" dirty="0"/>
              <a:t> adalah rangkaian kegiatan Pengadaan Badan Usaha Pelaksana yang </a:t>
            </a:r>
            <a:r>
              <a:rPr lang="id-ID" b="1" dirty="0">
                <a:highlight>
                  <a:srgbClr val="DEEB3A"/>
                </a:highlight>
              </a:rPr>
              <a:t>diinisiasi atas terdapatnya minat </a:t>
            </a:r>
            <a:r>
              <a:rPr lang="en-US" b="1" dirty="0">
                <a:highlight>
                  <a:srgbClr val="DEEB3A"/>
                </a:highlight>
              </a:rPr>
              <a:t>Badan Usaha</a:t>
            </a:r>
            <a:r>
              <a:rPr lang="id-ID" b="1" dirty="0"/>
              <a:t> </a:t>
            </a:r>
            <a:r>
              <a:rPr lang="id-ID" dirty="0"/>
              <a:t>untuk mengerjakan Proyek KPBU</a:t>
            </a:r>
            <a:endParaRPr lang="en-US" dirty="0"/>
          </a:p>
        </p:txBody>
      </p:sp>
      <p:pic>
        <p:nvPicPr>
          <p:cNvPr id="4" name="Picture 2">
            <a:hlinkClick r:id="" action="ppaction://noaction"/>
            <a:extLst>
              <a:ext uri="{FF2B5EF4-FFF2-40B4-BE49-F238E27FC236}">
                <a16:creationId xmlns:a16="http://schemas.microsoft.com/office/drawing/2014/main" id="{F5E56B51-FB31-76F8-0427-1DA11D6CE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43448"/>
      </p:ext>
    </p:extLst>
  </p:cSld>
  <p:clrMapOvr>
    <a:masterClrMapping/>
  </p:clrMapOvr>
  <p:transition spd="med">
    <p:pull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9A4324-67C0-5B89-1AC3-8B50D3B0E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DBA3E90-E994-94DC-9C4E-D2B63F05FE19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E41A83-D506-CDDC-53D2-E579CA5DDDC3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2CAC13-80F7-BC40-8890-0791CE67CC3D}"/>
              </a:ext>
            </a:extLst>
          </p:cNvPr>
          <p:cNvGrpSpPr/>
          <p:nvPr/>
        </p:nvGrpSpPr>
        <p:grpSpPr>
          <a:xfrm>
            <a:off x="409075" y="2264793"/>
            <a:ext cx="4624611" cy="2328415"/>
            <a:chOff x="409075" y="2403596"/>
            <a:chExt cx="4624611" cy="23284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25184F-38DD-A898-487A-555431C557E4}"/>
                </a:ext>
              </a:extLst>
            </p:cNvPr>
            <p:cNvSpPr txBox="1"/>
            <p:nvPr/>
          </p:nvSpPr>
          <p:spPr>
            <a:xfrm>
              <a:off x="409075" y="2403596"/>
              <a:ext cx="45248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Tahapan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Pengadaan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BUP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9F0876-2578-309B-BC58-326A485E6F72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Prakarsa </a:t>
              </a:r>
              <a:r>
                <a:rPr lang="en-US" sz="4400" b="1" dirty="0">
                  <a:solidFill>
                    <a:srgbClr val="0A0A0A"/>
                  </a:solidFill>
                  <a:latin typeface="Cocogoose" panose="02000000000000000000" pitchFamily="2" charset="0"/>
                </a:rPr>
                <a:t>Badan Usaha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55FEBA-E063-3CD4-0CBC-0968C28D29CD}"/>
              </a:ext>
            </a:extLst>
          </p:cNvPr>
          <p:cNvGrpSpPr/>
          <p:nvPr/>
        </p:nvGrpSpPr>
        <p:grpSpPr>
          <a:xfrm>
            <a:off x="5295150" y="324860"/>
            <a:ext cx="6399544" cy="965959"/>
            <a:chOff x="6670162" y="3119985"/>
            <a:chExt cx="6238876" cy="116881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872B45D-55BB-830C-D5EE-5D48C9F87004}"/>
                </a:ext>
              </a:extLst>
            </p:cNvPr>
            <p:cNvCxnSpPr>
              <a:cxnSpLocks/>
            </p:cNvCxnSpPr>
            <p:nvPr/>
          </p:nvCxnSpPr>
          <p:spPr>
            <a:xfrm>
              <a:off x="6670162" y="3163907"/>
              <a:ext cx="0" cy="1124888"/>
            </a:xfrm>
            <a:prstGeom prst="line">
              <a:avLst/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3213CD-8308-B927-6B6A-3F089B764688}"/>
                </a:ext>
              </a:extLst>
            </p:cNvPr>
            <p:cNvGrpSpPr/>
            <p:nvPr/>
          </p:nvGrpSpPr>
          <p:grpSpPr>
            <a:xfrm>
              <a:off x="6774237" y="3119985"/>
              <a:ext cx="6134801" cy="1168810"/>
              <a:chOff x="5351720" y="1906709"/>
              <a:chExt cx="6828091" cy="116881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49143B-2008-4D95-1E3E-308023535A01}"/>
                  </a:ext>
                </a:extLst>
              </p:cNvPr>
              <p:cNvSpPr txBox="1"/>
              <p:nvPr/>
            </p:nvSpPr>
            <p:spPr>
              <a:xfrm>
                <a:off x="5351721" y="1906709"/>
                <a:ext cx="1270589" cy="633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Sora SemiBold" pitchFamily="2" charset="0"/>
                    <a:cs typeface="Sora SemiBold" pitchFamily="2" charset="0"/>
                  </a:rPr>
                  <a:t>01. </a:t>
                </a:r>
                <a:endParaRPr lang="en-ID" sz="28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B3F24A-82FB-3FB1-A6AA-DF05289EC372}"/>
                  </a:ext>
                </a:extLst>
              </p:cNvPr>
              <p:cNvSpPr txBox="1"/>
              <p:nvPr/>
            </p:nvSpPr>
            <p:spPr>
              <a:xfrm>
                <a:off x="5351720" y="2560042"/>
                <a:ext cx="6828091" cy="515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ct val="150000"/>
                  </a:lnSpc>
                  <a:defRPr sz="1600" spc="300">
                    <a:latin typeface="Sora Light" pitchFamily="2" charset="0"/>
                    <a:cs typeface="Sora Light" pitchFamily="2" charset="0"/>
                  </a:defRPr>
                </a:lvl1pPr>
              </a:lstStyle>
              <a:p>
                <a:r>
                  <a:rPr lang="en-US" dirty="0" err="1"/>
                  <a:t>Evaluasi</a:t>
                </a:r>
                <a:r>
                  <a:rPr lang="en-US" dirty="0"/>
                  <a:t> Calon </a:t>
                </a:r>
                <a:r>
                  <a:rPr lang="en-US" dirty="0" err="1"/>
                  <a:t>Pemrakarsa</a:t>
                </a:r>
                <a:r>
                  <a:rPr lang="en-US" dirty="0"/>
                  <a:t>;</a:t>
                </a:r>
                <a:endParaRPr lang="en-ID" dirty="0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94DA12-5069-D6D8-B6A7-C8E824818996}"/>
              </a:ext>
            </a:extLst>
          </p:cNvPr>
          <p:cNvGrpSpPr/>
          <p:nvPr/>
        </p:nvGrpSpPr>
        <p:grpSpPr>
          <a:xfrm>
            <a:off x="5295150" y="1567126"/>
            <a:ext cx="6399544" cy="965959"/>
            <a:chOff x="6670162" y="3119985"/>
            <a:chExt cx="6238876" cy="116881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86300D0-C4E0-EF0B-C291-B474FEDF9308}"/>
                </a:ext>
              </a:extLst>
            </p:cNvPr>
            <p:cNvCxnSpPr>
              <a:cxnSpLocks/>
            </p:cNvCxnSpPr>
            <p:nvPr/>
          </p:nvCxnSpPr>
          <p:spPr>
            <a:xfrm>
              <a:off x="6670162" y="3163907"/>
              <a:ext cx="0" cy="1124888"/>
            </a:xfrm>
            <a:prstGeom prst="line">
              <a:avLst/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8A3808A-F725-C7C9-CC42-61FB3FC49A83}"/>
                </a:ext>
              </a:extLst>
            </p:cNvPr>
            <p:cNvGrpSpPr/>
            <p:nvPr/>
          </p:nvGrpSpPr>
          <p:grpSpPr>
            <a:xfrm>
              <a:off x="6774237" y="3119985"/>
              <a:ext cx="6134801" cy="1168810"/>
              <a:chOff x="5351720" y="1906709"/>
              <a:chExt cx="6828091" cy="116881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5D7F306-27C2-3F11-81C6-359F01D48899}"/>
                  </a:ext>
                </a:extLst>
              </p:cNvPr>
              <p:cNvSpPr txBox="1"/>
              <p:nvPr/>
            </p:nvSpPr>
            <p:spPr>
              <a:xfrm>
                <a:off x="5351721" y="1906709"/>
                <a:ext cx="1270589" cy="633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Sora SemiBold" pitchFamily="2" charset="0"/>
                    <a:cs typeface="Sora SemiBold" pitchFamily="2" charset="0"/>
                  </a:rPr>
                  <a:t>02. </a:t>
                </a:r>
                <a:endParaRPr lang="en-ID" sz="28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5AD9B7-EDEC-96D5-CFD8-B96E23D78262}"/>
                  </a:ext>
                </a:extLst>
              </p:cNvPr>
              <p:cNvSpPr txBox="1"/>
              <p:nvPr/>
            </p:nvSpPr>
            <p:spPr>
              <a:xfrm>
                <a:off x="5351720" y="2560042"/>
                <a:ext cx="6828091" cy="515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ct val="150000"/>
                  </a:lnSpc>
                  <a:defRPr sz="1600" spc="300">
                    <a:latin typeface="Sora Light" pitchFamily="2" charset="0"/>
                    <a:cs typeface="Sora Light" pitchFamily="2" charset="0"/>
                  </a:defRPr>
                </a:lvl1pPr>
              </a:lstStyle>
              <a:p>
                <a:r>
                  <a:rPr lang="en-US" dirty="0" err="1"/>
                  <a:t>Penerbitan</a:t>
                </a:r>
                <a:r>
                  <a:rPr lang="en-US" dirty="0"/>
                  <a:t> Surat </a:t>
                </a:r>
                <a:r>
                  <a:rPr lang="en-US" dirty="0" err="1"/>
                  <a:t>Persetujuan</a:t>
                </a:r>
                <a:r>
                  <a:rPr lang="en-US" dirty="0"/>
                  <a:t> Prakarsa;</a:t>
                </a:r>
                <a:endParaRPr lang="en-ID" dirty="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81A6EF-7821-47FE-AEAE-2664556E73F1}"/>
              </a:ext>
            </a:extLst>
          </p:cNvPr>
          <p:cNvGrpSpPr/>
          <p:nvPr/>
        </p:nvGrpSpPr>
        <p:grpSpPr>
          <a:xfrm>
            <a:off x="5295150" y="2737678"/>
            <a:ext cx="6487774" cy="1147037"/>
            <a:chOff x="6670162" y="3033201"/>
            <a:chExt cx="6324891" cy="138791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B715C40-C928-DA31-C733-A5953A54EB5D}"/>
                </a:ext>
              </a:extLst>
            </p:cNvPr>
            <p:cNvCxnSpPr>
              <a:cxnSpLocks/>
            </p:cNvCxnSpPr>
            <p:nvPr/>
          </p:nvCxnSpPr>
          <p:spPr>
            <a:xfrm>
              <a:off x="6670162" y="3163907"/>
              <a:ext cx="0" cy="1124888"/>
            </a:xfrm>
            <a:prstGeom prst="line">
              <a:avLst/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DD3D082-A525-5856-7D2D-2A17D3779AB9}"/>
                </a:ext>
              </a:extLst>
            </p:cNvPr>
            <p:cNvGrpSpPr/>
            <p:nvPr/>
          </p:nvGrpSpPr>
          <p:grpSpPr>
            <a:xfrm>
              <a:off x="6774237" y="3033201"/>
              <a:ext cx="6220816" cy="1387912"/>
              <a:chOff x="5351720" y="1819925"/>
              <a:chExt cx="6923826" cy="138791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144D20-7708-6DF3-1C83-45269C28C336}"/>
                  </a:ext>
                </a:extLst>
              </p:cNvPr>
              <p:cNvSpPr txBox="1"/>
              <p:nvPr/>
            </p:nvSpPr>
            <p:spPr>
              <a:xfrm>
                <a:off x="5351721" y="1819925"/>
                <a:ext cx="1270589" cy="633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Sora SemiBold" pitchFamily="2" charset="0"/>
                    <a:cs typeface="Sora SemiBold" pitchFamily="2" charset="0"/>
                  </a:rPr>
                  <a:t>03. </a:t>
                </a:r>
                <a:endParaRPr lang="en-ID" sz="28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8144F0-028A-33E6-C819-E6C9448B7B09}"/>
                  </a:ext>
                </a:extLst>
              </p:cNvPr>
              <p:cNvSpPr txBox="1"/>
              <p:nvPr/>
            </p:nvSpPr>
            <p:spPr>
              <a:xfrm>
                <a:off x="5351720" y="2245469"/>
                <a:ext cx="6923826" cy="962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ct val="150000"/>
                  </a:lnSpc>
                  <a:defRPr sz="1600" spc="300">
                    <a:latin typeface="Sora Light" pitchFamily="2" charset="0"/>
                    <a:cs typeface="Sora Light" pitchFamily="2" charset="0"/>
                  </a:defRPr>
                </a:lvl1pPr>
              </a:lstStyle>
              <a:p>
                <a:r>
                  <a:rPr lang="en-US" dirty="0" err="1"/>
                  <a:t>Persiapan</a:t>
                </a:r>
                <a:r>
                  <a:rPr lang="en-US" dirty="0"/>
                  <a:t> </a:t>
                </a:r>
                <a:r>
                  <a:rPr lang="en-US" dirty="0" err="1"/>
                  <a:t>Pengadaan</a:t>
                </a:r>
                <a:r>
                  <a:rPr lang="en-US" dirty="0"/>
                  <a:t> Badan Usaha </a:t>
                </a:r>
                <a:r>
                  <a:rPr lang="en-US" dirty="0" err="1"/>
                  <a:t>Pelaksana</a:t>
                </a:r>
                <a:r>
                  <a:rPr lang="en-US" dirty="0"/>
                  <a:t>;</a:t>
                </a:r>
                <a:endParaRPr lang="en-ID" dirty="0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9E713D-099E-B297-37B2-53FA9A7B0C83}"/>
              </a:ext>
            </a:extLst>
          </p:cNvPr>
          <p:cNvGrpSpPr/>
          <p:nvPr/>
        </p:nvGrpSpPr>
        <p:grpSpPr>
          <a:xfrm>
            <a:off x="5295150" y="3988907"/>
            <a:ext cx="6399544" cy="1129109"/>
            <a:chOff x="6670162" y="3044049"/>
            <a:chExt cx="6238876" cy="136622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92808AA-74FB-CCFB-014F-09575E01E63C}"/>
                </a:ext>
              </a:extLst>
            </p:cNvPr>
            <p:cNvCxnSpPr>
              <a:cxnSpLocks/>
            </p:cNvCxnSpPr>
            <p:nvPr/>
          </p:nvCxnSpPr>
          <p:spPr>
            <a:xfrm>
              <a:off x="6670162" y="3163907"/>
              <a:ext cx="0" cy="1124888"/>
            </a:xfrm>
            <a:prstGeom prst="line">
              <a:avLst/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224AEB6-FABD-E2D4-FBDD-44C6D222AD3D}"/>
                </a:ext>
              </a:extLst>
            </p:cNvPr>
            <p:cNvGrpSpPr/>
            <p:nvPr/>
          </p:nvGrpSpPr>
          <p:grpSpPr>
            <a:xfrm>
              <a:off x="6774237" y="3044049"/>
              <a:ext cx="6134801" cy="1366220"/>
              <a:chOff x="5351720" y="1830773"/>
              <a:chExt cx="6828091" cy="136622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11DB9A4-2324-78FA-2027-153FD7036835}"/>
                  </a:ext>
                </a:extLst>
              </p:cNvPr>
              <p:cNvSpPr txBox="1"/>
              <p:nvPr/>
            </p:nvSpPr>
            <p:spPr>
              <a:xfrm>
                <a:off x="5351721" y="1830773"/>
                <a:ext cx="1270589" cy="633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Sora SemiBold" pitchFamily="2" charset="0"/>
                    <a:cs typeface="Sora SemiBold" pitchFamily="2" charset="0"/>
                  </a:rPr>
                  <a:t>04. </a:t>
                </a:r>
                <a:endParaRPr lang="en-ID" sz="280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F016D8-3569-BA29-6FCB-3FF8345B6DD4}"/>
                  </a:ext>
                </a:extLst>
              </p:cNvPr>
              <p:cNvSpPr txBox="1"/>
              <p:nvPr/>
            </p:nvSpPr>
            <p:spPr>
              <a:xfrm>
                <a:off x="5351720" y="2234624"/>
                <a:ext cx="6828091" cy="962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ct val="150000"/>
                  </a:lnSpc>
                  <a:defRPr sz="1600" spc="300">
                    <a:latin typeface="Sora Light" pitchFamily="2" charset="0"/>
                    <a:cs typeface="Sora Light" pitchFamily="2" charset="0"/>
                  </a:defRPr>
                </a:lvl1pPr>
              </a:lstStyle>
              <a:p>
                <a:r>
                  <a:rPr lang="en-US" dirty="0" err="1"/>
                  <a:t>Pelaksanaan</a:t>
                </a:r>
                <a:r>
                  <a:rPr lang="en-US" dirty="0"/>
                  <a:t>  </a:t>
                </a:r>
                <a:r>
                  <a:rPr lang="en-US" dirty="0" err="1"/>
                  <a:t>Pengadaan</a:t>
                </a:r>
                <a:r>
                  <a:rPr lang="en-US" dirty="0"/>
                  <a:t> Badan Usaha </a:t>
                </a:r>
                <a:r>
                  <a:rPr lang="en-US" dirty="0" err="1"/>
                  <a:t>Pelaksana</a:t>
                </a:r>
                <a:r>
                  <a:rPr lang="en-US" dirty="0"/>
                  <a:t>; dan </a:t>
                </a:r>
                <a:endParaRPr lang="en-ID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439AA2-2826-B4D8-9278-C652B61EDEA8}"/>
              </a:ext>
            </a:extLst>
          </p:cNvPr>
          <p:cNvGrpSpPr/>
          <p:nvPr/>
        </p:nvGrpSpPr>
        <p:grpSpPr>
          <a:xfrm>
            <a:off x="5295150" y="5293922"/>
            <a:ext cx="6399544" cy="965959"/>
            <a:chOff x="6670162" y="3119985"/>
            <a:chExt cx="6238876" cy="116881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EBC069-7101-E970-0224-11B2D4B8986B}"/>
                </a:ext>
              </a:extLst>
            </p:cNvPr>
            <p:cNvCxnSpPr>
              <a:cxnSpLocks/>
            </p:cNvCxnSpPr>
            <p:nvPr/>
          </p:nvCxnSpPr>
          <p:spPr>
            <a:xfrm>
              <a:off x="6670162" y="3163907"/>
              <a:ext cx="0" cy="1124888"/>
            </a:xfrm>
            <a:prstGeom prst="line">
              <a:avLst/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983E6B3-71C3-C258-6DCA-526041A8980F}"/>
                </a:ext>
              </a:extLst>
            </p:cNvPr>
            <p:cNvGrpSpPr/>
            <p:nvPr/>
          </p:nvGrpSpPr>
          <p:grpSpPr>
            <a:xfrm>
              <a:off x="6774237" y="3119985"/>
              <a:ext cx="6134801" cy="1168810"/>
              <a:chOff x="5351720" y="1906709"/>
              <a:chExt cx="6828091" cy="1168810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014F11E-FF07-0124-3A97-C14AD8C6E5D1}"/>
                  </a:ext>
                </a:extLst>
              </p:cNvPr>
              <p:cNvSpPr txBox="1"/>
              <p:nvPr/>
            </p:nvSpPr>
            <p:spPr>
              <a:xfrm>
                <a:off x="5351721" y="1906709"/>
                <a:ext cx="1270589" cy="633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Sora SemiBold" pitchFamily="2" charset="0"/>
                    <a:cs typeface="Sora SemiBold" pitchFamily="2" charset="0"/>
                  </a:rPr>
                  <a:t>05. </a:t>
                </a:r>
                <a:endParaRPr lang="en-ID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90D1158-7647-738B-099A-2A5051D85FF8}"/>
                  </a:ext>
                </a:extLst>
              </p:cNvPr>
              <p:cNvSpPr txBox="1"/>
              <p:nvPr/>
            </p:nvSpPr>
            <p:spPr>
              <a:xfrm>
                <a:off x="5351720" y="2560042"/>
                <a:ext cx="6828091" cy="515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ct val="150000"/>
                  </a:lnSpc>
                  <a:defRPr sz="1600" spc="300">
                    <a:latin typeface="Sora Light" pitchFamily="2" charset="0"/>
                    <a:cs typeface="Sora Light" pitchFamily="2" charset="0"/>
                  </a:defRPr>
                </a:lvl1pPr>
              </a:lstStyle>
              <a:p>
                <a:r>
                  <a:rPr lang="en-US" dirty="0" err="1"/>
                  <a:t>Persiapan</a:t>
                </a:r>
                <a:r>
                  <a:rPr lang="en-US" dirty="0"/>
                  <a:t> </a:t>
                </a:r>
                <a:r>
                  <a:rPr lang="en-US" dirty="0" err="1"/>
                  <a:t>Penandatanganan</a:t>
                </a:r>
                <a:r>
                  <a:rPr lang="en-US" dirty="0"/>
                  <a:t> </a:t>
                </a:r>
                <a:r>
                  <a:rPr lang="en-US" dirty="0" err="1"/>
                  <a:t>Perjanjian</a:t>
                </a:r>
                <a:r>
                  <a:rPr lang="en-US" dirty="0"/>
                  <a:t> KPBU</a:t>
                </a:r>
                <a:endParaRPr lang="en-ID" dirty="0"/>
              </a:p>
            </p:txBody>
          </p:sp>
        </p:grpSp>
      </p:grpSp>
      <p:pic>
        <p:nvPicPr>
          <p:cNvPr id="2" name="Picture 2">
            <a:hlinkClick r:id="" action="ppaction://noaction"/>
            <a:extLst>
              <a:ext uri="{FF2B5EF4-FFF2-40B4-BE49-F238E27FC236}">
                <a16:creationId xmlns:a16="http://schemas.microsoft.com/office/drawing/2014/main" id="{A6CC3215-963E-00DE-3ADC-D954974C4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15573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BF310-5C8E-7CA2-C650-0AF30D624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978F87-EFC6-D788-5460-2895281F3CF7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7F66C3-748F-AC14-8F3A-4FABF3ABF131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AFFB80-D314-80B2-C3E3-7FB8EC06ACCE}"/>
              </a:ext>
            </a:extLst>
          </p:cNvPr>
          <p:cNvSpPr txBox="1"/>
          <p:nvPr/>
        </p:nvSpPr>
        <p:spPr>
          <a:xfrm>
            <a:off x="0" y="8621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200" spc="300" dirty="0">
                <a:solidFill>
                  <a:srgbClr val="0A0A0A"/>
                </a:solidFill>
                <a:latin typeface="Cocogoose" panose="02000000000000000000" pitchFamily="2" charset="0"/>
              </a:rPr>
              <a:t>Kerangka Hukum Peraturan KPBU</a:t>
            </a:r>
            <a:endParaRPr lang="en-US" sz="3200" spc="300" dirty="0">
              <a:solidFill>
                <a:srgbClr val="0A0A0A"/>
              </a:solidFill>
              <a:latin typeface="Cocogoose Light" panose="02000000000000000000" pitchFamily="2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E281E74-91C5-EFDE-A444-4A906DEB15DF}"/>
              </a:ext>
            </a:extLst>
          </p:cNvPr>
          <p:cNvGrpSpPr/>
          <p:nvPr/>
        </p:nvGrpSpPr>
        <p:grpSpPr>
          <a:xfrm>
            <a:off x="75764" y="3864310"/>
            <a:ext cx="12030511" cy="1859813"/>
            <a:chOff x="75764" y="2588359"/>
            <a:chExt cx="12030511" cy="185981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13075E4-8314-CC3D-36D4-E285AE366153}"/>
                </a:ext>
              </a:extLst>
            </p:cNvPr>
            <p:cNvGrpSpPr/>
            <p:nvPr/>
          </p:nvGrpSpPr>
          <p:grpSpPr>
            <a:xfrm>
              <a:off x="75764" y="2588359"/>
              <a:ext cx="12030511" cy="1681282"/>
              <a:chOff x="75764" y="2943225"/>
              <a:chExt cx="12030511" cy="1681282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5BAD2C91-CEC5-6F8C-166C-7E60F993F8FF}"/>
                  </a:ext>
                </a:extLst>
              </p:cNvPr>
              <p:cNvGrpSpPr/>
              <p:nvPr/>
            </p:nvGrpSpPr>
            <p:grpSpPr>
              <a:xfrm>
                <a:off x="75764" y="3433172"/>
                <a:ext cx="12030511" cy="1191335"/>
                <a:chOff x="75764" y="3433172"/>
                <a:chExt cx="12030511" cy="1191335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F74AFE8C-C078-49FF-D2D8-6BFB97A40AE9}"/>
                    </a:ext>
                  </a:extLst>
                </p:cNvPr>
                <p:cNvGrpSpPr/>
                <p:nvPr/>
              </p:nvGrpSpPr>
              <p:grpSpPr>
                <a:xfrm>
                  <a:off x="453190" y="4153569"/>
                  <a:ext cx="11285619" cy="470938"/>
                  <a:chOff x="409075" y="3205693"/>
                  <a:chExt cx="11285619" cy="470938"/>
                </a:xfrm>
              </p:grpSpPr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0E09BF0F-7F39-F61F-86B7-12A9BDF074F1}"/>
                      </a:ext>
                    </a:extLst>
                  </p:cNvPr>
                  <p:cNvCxnSpPr>
                    <a:cxnSpLocks/>
                    <a:stCxn id="4" idx="6"/>
                    <a:endCxn id="15" idx="2"/>
                  </p:cNvCxnSpPr>
                  <p:nvPr/>
                </p:nvCxnSpPr>
                <p:spPr>
                  <a:xfrm>
                    <a:off x="880013" y="3441162"/>
                    <a:ext cx="730693" cy="0"/>
                  </a:xfrm>
                  <a:prstGeom prst="line">
                    <a:avLst/>
                  </a:prstGeom>
                  <a:ln w="19050">
                    <a:solidFill>
                      <a:srgbClr val="CE152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0F81938A-93CE-D62C-6C37-8A43F29B066E}"/>
                      </a:ext>
                    </a:extLst>
                  </p:cNvPr>
                  <p:cNvGrpSpPr/>
                  <p:nvPr/>
                </p:nvGrpSpPr>
                <p:grpSpPr>
                  <a:xfrm>
                    <a:off x="409075" y="3205693"/>
                    <a:ext cx="11285619" cy="470938"/>
                    <a:chOff x="409075" y="3205693"/>
                    <a:chExt cx="11285619" cy="470938"/>
                  </a:xfrm>
                </p:grpSpPr>
                <p:grpSp>
                  <p:nvGrpSpPr>
                    <p:cNvPr id="2" name="Group 1">
                      <a:extLst>
                        <a:ext uri="{FF2B5EF4-FFF2-40B4-BE49-F238E27FC236}">
                          <a16:creationId xmlns:a16="http://schemas.microsoft.com/office/drawing/2014/main" id="{5A8369EB-BB6C-D72B-D308-AB912EA5A5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9075" y="3205693"/>
                      <a:ext cx="470938" cy="470938"/>
                      <a:chOff x="4661644" y="3790082"/>
                      <a:chExt cx="894778" cy="894778"/>
                    </a:xfrm>
                  </p:grpSpPr>
                  <p:sp>
                    <p:nvSpPr>
                      <p:cNvPr id="4" name="Oval 3">
                        <a:extLst>
                          <a:ext uri="{FF2B5EF4-FFF2-40B4-BE49-F238E27FC236}">
                            <a16:creationId xmlns:a16="http://schemas.microsoft.com/office/drawing/2014/main" id="{1494D212-C2C6-0BFE-1705-91B6188FB4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61644" y="3790082"/>
                        <a:ext cx="894778" cy="894778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Urbanis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" name="Oval 4">
                        <a:hlinkClick r:id="rId3" action="ppaction://hlinksldjump"/>
                        <a:extLst>
                          <a:ext uri="{FF2B5EF4-FFF2-40B4-BE49-F238E27FC236}">
                            <a16:creationId xmlns:a16="http://schemas.microsoft.com/office/drawing/2014/main" id="{7083DADC-8AA5-7E36-A436-7CB951E57C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53505" y="3881943"/>
                        <a:ext cx="711055" cy="711055"/>
                      </a:xfrm>
                      <a:prstGeom prst="ellipse">
                        <a:avLst/>
                      </a:prstGeom>
                      <a:solidFill>
                        <a:srgbClr val="CE152D"/>
                      </a:solidFill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Sora ExtraBold" pitchFamily="2" charset="0"/>
                          <a:ea typeface="+mn-ea"/>
                          <a:cs typeface="Sora ExtraBold" pitchFamily="2" charset="0"/>
                        </a:endParaRPr>
                      </a:p>
                    </p:txBody>
                  </p:sp>
                </p:grpSp>
                <p:grpSp>
                  <p:nvGrpSpPr>
                    <p:cNvPr id="14" name="Group 13">
                      <a:extLst>
                        <a:ext uri="{FF2B5EF4-FFF2-40B4-BE49-F238E27FC236}">
                          <a16:creationId xmlns:a16="http://schemas.microsoft.com/office/drawing/2014/main" id="{0C13B538-6C78-3EF1-93D4-2DC5978825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0706" y="3205693"/>
                      <a:ext cx="470938" cy="470938"/>
                      <a:chOff x="4661644" y="3790082"/>
                      <a:chExt cx="894778" cy="894778"/>
                    </a:xfrm>
                  </p:grpSpPr>
                  <p:sp>
                    <p:nvSpPr>
                      <p:cNvPr id="15" name="Oval 14">
                        <a:extLst>
                          <a:ext uri="{FF2B5EF4-FFF2-40B4-BE49-F238E27FC236}">
                            <a16:creationId xmlns:a16="http://schemas.microsoft.com/office/drawing/2014/main" id="{4C95B47F-D83A-079D-334E-A983D0C5D3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61644" y="3790082"/>
                        <a:ext cx="894778" cy="894778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Urbanis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" name="Oval 15">
                        <a:hlinkClick r:id="rId3" action="ppaction://hlinksldjump"/>
                        <a:extLst>
                          <a:ext uri="{FF2B5EF4-FFF2-40B4-BE49-F238E27FC236}">
                            <a16:creationId xmlns:a16="http://schemas.microsoft.com/office/drawing/2014/main" id="{2C85D898-5CFF-0E97-EA9F-52378F40E3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53505" y="3881943"/>
                        <a:ext cx="711055" cy="711055"/>
                      </a:xfrm>
                      <a:prstGeom prst="ellipse">
                        <a:avLst/>
                      </a:prstGeom>
                      <a:solidFill>
                        <a:srgbClr val="CE152D"/>
                      </a:solidFill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Sora ExtraBold" pitchFamily="2" charset="0"/>
                          <a:ea typeface="+mn-ea"/>
                          <a:cs typeface="Sora ExtraBold" pitchFamily="2" charset="0"/>
                        </a:endParaRPr>
                      </a:p>
                    </p:txBody>
                  </p:sp>
                </p:grpSp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F38E4D7B-4F0C-44CB-BF57-AC0CC79DC6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12337" y="3205693"/>
                      <a:ext cx="470938" cy="470938"/>
                      <a:chOff x="4661644" y="3790082"/>
                      <a:chExt cx="894778" cy="894778"/>
                    </a:xfrm>
                  </p:grpSpPr>
                  <p:sp>
                    <p:nvSpPr>
                      <p:cNvPr id="18" name="Oval 17">
                        <a:extLst>
                          <a:ext uri="{FF2B5EF4-FFF2-40B4-BE49-F238E27FC236}">
                            <a16:creationId xmlns:a16="http://schemas.microsoft.com/office/drawing/2014/main" id="{CD3089FE-C6E3-CC0B-F430-3DBEF6A447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61644" y="3790082"/>
                        <a:ext cx="894778" cy="894778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Urbanis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9" name="Oval 18">
                        <a:hlinkClick r:id="rId3" action="ppaction://hlinksldjump"/>
                        <a:extLst>
                          <a:ext uri="{FF2B5EF4-FFF2-40B4-BE49-F238E27FC236}">
                            <a16:creationId xmlns:a16="http://schemas.microsoft.com/office/drawing/2014/main" id="{FFD9A433-7AAA-C1C4-E410-026F545CC3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53505" y="3881943"/>
                        <a:ext cx="711055" cy="711055"/>
                      </a:xfrm>
                      <a:prstGeom prst="ellipse">
                        <a:avLst/>
                      </a:prstGeom>
                      <a:solidFill>
                        <a:srgbClr val="CE152D"/>
                      </a:solidFill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Sora ExtraBold" pitchFamily="2" charset="0"/>
                          <a:ea typeface="+mn-ea"/>
                          <a:cs typeface="Sora ExtraBold" pitchFamily="2" charset="0"/>
                        </a:endParaRPr>
                      </a:p>
                    </p:txBody>
                  </p:sp>
                </p:grpSp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7BF55380-E88B-0275-D4AA-A8FA4F1D8B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13968" y="3205693"/>
                      <a:ext cx="470938" cy="470938"/>
                      <a:chOff x="4661644" y="3790082"/>
                      <a:chExt cx="894778" cy="894778"/>
                    </a:xfrm>
                  </p:grpSpPr>
                  <p:sp>
                    <p:nvSpPr>
                      <p:cNvPr id="21" name="Oval 20">
                        <a:extLst>
                          <a:ext uri="{FF2B5EF4-FFF2-40B4-BE49-F238E27FC236}">
                            <a16:creationId xmlns:a16="http://schemas.microsoft.com/office/drawing/2014/main" id="{1BDF10D2-1AC0-2B54-6FE7-1E3C3762AD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61644" y="3790082"/>
                        <a:ext cx="894778" cy="894778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Urbanis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" name="Oval 21">
                        <a:hlinkClick r:id="rId3" action="ppaction://hlinksldjump"/>
                        <a:extLst>
                          <a:ext uri="{FF2B5EF4-FFF2-40B4-BE49-F238E27FC236}">
                            <a16:creationId xmlns:a16="http://schemas.microsoft.com/office/drawing/2014/main" id="{722ECEC1-9ED7-CDFA-42C1-6B28787615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53505" y="3881943"/>
                        <a:ext cx="711055" cy="711055"/>
                      </a:xfrm>
                      <a:prstGeom prst="ellipse">
                        <a:avLst/>
                      </a:prstGeom>
                      <a:solidFill>
                        <a:srgbClr val="CE152D"/>
                      </a:solidFill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Sora ExtraBold" pitchFamily="2" charset="0"/>
                          <a:ea typeface="+mn-ea"/>
                          <a:cs typeface="Sora ExtraBold" pitchFamily="2" charset="0"/>
                        </a:endParaRPr>
                      </a:p>
                    </p:txBody>
                  </p:sp>
                </p:grpSp>
                <p:grpSp>
                  <p:nvGrpSpPr>
                    <p:cNvPr id="23" name="Group 22">
                      <a:extLst>
                        <a:ext uri="{FF2B5EF4-FFF2-40B4-BE49-F238E27FC236}">
                          <a16:creationId xmlns:a16="http://schemas.microsoft.com/office/drawing/2014/main" id="{637D3688-0ABF-C1EA-9C53-570794940B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15599" y="3205693"/>
                      <a:ext cx="470938" cy="470938"/>
                      <a:chOff x="4661644" y="3790082"/>
                      <a:chExt cx="894778" cy="894778"/>
                    </a:xfrm>
                  </p:grpSpPr>
                  <p:sp>
                    <p:nvSpPr>
                      <p:cNvPr id="24" name="Oval 23">
                        <a:extLst>
                          <a:ext uri="{FF2B5EF4-FFF2-40B4-BE49-F238E27FC236}">
                            <a16:creationId xmlns:a16="http://schemas.microsoft.com/office/drawing/2014/main" id="{D4E5E63C-4E54-1639-6890-D7786DE41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61644" y="3790082"/>
                        <a:ext cx="894778" cy="894778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Urbanis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" name="Oval 24">
                        <a:hlinkClick r:id="rId3" action="ppaction://hlinksldjump"/>
                        <a:extLst>
                          <a:ext uri="{FF2B5EF4-FFF2-40B4-BE49-F238E27FC236}">
                            <a16:creationId xmlns:a16="http://schemas.microsoft.com/office/drawing/2014/main" id="{2C5252AA-CE9F-8F90-CCF7-3BE73F1155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53505" y="3881943"/>
                        <a:ext cx="711055" cy="711055"/>
                      </a:xfrm>
                      <a:prstGeom prst="ellipse">
                        <a:avLst/>
                      </a:prstGeom>
                      <a:solidFill>
                        <a:srgbClr val="CE152D"/>
                      </a:solidFill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Sora ExtraBold" pitchFamily="2" charset="0"/>
                          <a:ea typeface="+mn-ea"/>
                          <a:cs typeface="Sora ExtraBold" pitchFamily="2" charset="0"/>
                        </a:endParaRPr>
                      </a:p>
                    </p:txBody>
                  </p:sp>
                </p:grpSp>
                <p:grpSp>
                  <p:nvGrpSpPr>
                    <p:cNvPr id="26" name="Group 25">
                      <a:extLst>
                        <a:ext uri="{FF2B5EF4-FFF2-40B4-BE49-F238E27FC236}">
                          <a16:creationId xmlns:a16="http://schemas.microsoft.com/office/drawing/2014/main" id="{4C31F030-EFCD-7481-AC91-7AF30A9206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17230" y="3205693"/>
                      <a:ext cx="470938" cy="470938"/>
                      <a:chOff x="4661644" y="3790082"/>
                      <a:chExt cx="894778" cy="894778"/>
                    </a:xfrm>
                  </p:grpSpPr>
                  <p:sp>
                    <p:nvSpPr>
                      <p:cNvPr id="27" name="Oval 26">
                        <a:extLst>
                          <a:ext uri="{FF2B5EF4-FFF2-40B4-BE49-F238E27FC236}">
                            <a16:creationId xmlns:a16="http://schemas.microsoft.com/office/drawing/2014/main" id="{D5CA0403-DA24-7349-CFF1-18FB2DCC40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61644" y="3790082"/>
                        <a:ext cx="894778" cy="894778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Urbanis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" name="Oval 27">
                        <a:hlinkClick r:id="rId3" action="ppaction://hlinksldjump"/>
                        <a:extLst>
                          <a:ext uri="{FF2B5EF4-FFF2-40B4-BE49-F238E27FC236}">
                            <a16:creationId xmlns:a16="http://schemas.microsoft.com/office/drawing/2014/main" id="{83300C66-2268-94D3-2904-D8234749AF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53505" y="3881943"/>
                        <a:ext cx="711055" cy="711055"/>
                      </a:xfrm>
                      <a:prstGeom prst="ellipse">
                        <a:avLst/>
                      </a:prstGeom>
                      <a:solidFill>
                        <a:srgbClr val="CE152D"/>
                      </a:solidFill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Sora ExtraBold" pitchFamily="2" charset="0"/>
                          <a:ea typeface="+mn-ea"/>
                          <a:cs typeface="Sora ExtraBold" pitchFamily="2" charset="0"/>
                        </a:endParaRPr>
                      </a:p>
                    </p:txBody>
                  </p:sp>
                </p:grpSp>
                <p:grpSp>
                  <p:nvGrpSpPr>
                    <p:cNvPr id="29" name="Group 28">
                      <a:extLst>
                        <a:ext uri="{FF2B5EF4-FFF2-40B4-BE49-F238E27FC236}">
                          <a16:creationId xmlns:a16="http://schemas.microsoft.com/office/drawing/2014/main" id="{E33714E4-C8A8-BC4E-A27A-EB7256E2FC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18861" y="3205693"/>
                      <a:ext cx="470938" cy="470938"/>
                      <a:chOff x="4661644" y="3790082"/>
                      <a:chExt cx="894778" cy="894778"/>
                    </a:xfrm>
                  </p:grpSpPr>
                  <p:sp>
                    <p:nvSpPr>
                      <p:cNvPr id="30" name="Oval 29">
                        <a:extLst>
                          <a:ext uri="{FF2B5EF4-FFF2-40B4-BE49-F238E27FC236}">
                            <a16:creationId xmlns:a16="http://schemas.microsoft.com/office/drawing/2014/main" id="{4DC60C9E-BC4C-45BF-73DA-DAD15488CC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61644" y="3790082"/>
                        <a:ext cx="894778" cy="894778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Urbanis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1" name="Oval 30">
                        <a:hlinkClick r:id="rId3" action="ppaction://hlinksldjump"/>
                        <a:extLst>
                          <a:ext uri="{FF2B5EF4-FFF2-40B4-BE49-F238E27FC236}">
                            <a16:creationId xmlns:a16="http://schemas.microsoft.com/office/drawing/2014/main" id="{1C6BBBA0-D03E-6B97-2325-CE5398D1F3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53505" y="3881943"/>
                        <a:ext cx="711055" cy="711055"/>
                      </a:xfrm>
                      <a:prstGeom prst="ellipse">
                        <a:avLst/>
                      </a:prstGeom>
                      <a:solidFill>
                        <a:srgbClr val="CE152D"/>
                      </a:solidFill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Sora ExtraBold" pitchFamily="2" charset="0"/>
                          <a:ea typeface="+mn-ea"/>
                          <a:cs typeface="Sora ExtraBold" pitchFamily="2" charset="0"/>
                        </a:endParaRPr>
                      </a:p>
                    </p:txBody>
                  </p:sp>
                </p:grpSp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40239631-206B-1195-38B2-6757F432E6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820492" y="3205693"/>
                      <a:ext cx="470938" cy="470938"/>
                      <a:chOff x="4661644" y="3790082"/>
                      <a:chExt cx="894778" cy="894778"/>
                    </a:xfrm>
                  </p:grpSpPr>
                  <p:sp>
                    <p:nvSpPr>
                      <p:cNvPr id="33" name="Oval 32">
                        <a:extLst>
                          <a:ext uri="{FF2B5EF4-FFF2-40B4-BE49-F238E27FC236}">
                            <a16:creationId xmlns:a16="http://schemas.microsoft.com/office/drawing/2014/main" id="{47CA2DEF-717E-693D-83D6-92C17BFB1E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61644" y="3790082"/>
                        <a:ext cx="894778" cy="894778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Urbanis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4" name="Oval 33">
                        <a:hlinkClick r:id="rId3" action="ppaction://hlinksldjump"/>
                        <a:extLst>
                          <a:ext uri="{FF2B5EF4-FFF2-40B4-BE49-F238E27FC236}">
                            <a16:creationId xmlns:a16="http://schemas.microsoft.com/office/drawing/2014/main" id="{D8A4BF03-9969-150A-1E05-E11096543D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53505" y="3881943"/>
                        <a:ext cx="711055" cy="711055"/>
                      </a:xfrm>
                      <a:prstGeom prst="ellipse">
                        <a:avLst/>
                      </a:prstGeom>
                      <a:solidFill>
                        <a:srgbClr val="CE152D"/>
                      </a:solidFill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Sora ExtraBold" pitchFamily="2" charset="0"/>
                          <a:ea typeface="+mn-ea"/>
                          <a:cs typeface="Sora ExtraBold" pitchFamily="2" charset="0"/>
                        </a:endParaRPr>
                      </a:p>
                    </p:txBody>
                  </p:sp>
                </p:grpSp>
                <p:grpSp>
                  <p:nvGrpSpPr>
                    <p:cNvPr id="35" name="Group 34">
                      <a:extLst>
                        <a:ext uri="{FF2B5EF4-FFF2-40B4-BE49-F238E27FC236}">
                          <a16:creationId xmlns:a16="http://schemas.microsoft.com/office/drawing/2014/main" id="{DF5BC7CE-2B46-D3CE-2834-A2A7B71DDE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022123" y="3205693"/>
                      <a:ext cx="470938" cy="470938"/>
                      <a:chOff x="4661644" y="3790082"/>
                      <a:chExt cx="894778" cy="894778"/>
                    </a:xfrm>
                  </p:grpSpPr>
                  <p:sp>
                    <p:nvSpPr>
                      <p:cNvPr id="36" name="Oval 35">
                        <a:extLst>
                          <a:ext uri="{FF2B5EF4-FFF2-40B4-BE49-F238E27FC236}">
                            <a16:creationId xmlns:a16="http://schemas.microsoft.com/office/drawing/2014/main" id="{B36F63D0-7A18-E2B5-2E2A-622B901B1C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61644" y="3790082"/>
                        <a:ext cx="894778" cy="894778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Urbanis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7" name="Oval 36">
                        <a:hlinkClick r:id="rId3" action="ppaction://hlinksldjump"/>
                        <a:extLst>
                          <a:ext uri="{FF2B5EF4-FFF2-40B4-BE49-F238E27FC236}">
                            <a16:creationId xmlns:a16="http://schemas.microsoft.com/office/drawing/2014/main" id="{E727024B-0606-5F65-E900-8F54B4526C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53505" y="3881943"/>
                        <a:ext cx="711055" cy="711055"/>
                      </a:xfrm>
                      <a:prstGeom prst="ellipse">
                        <a:avLst/>
                      </a:prstGeom>
                      <a:solidFill>
                        <a:srgbClr val="CE152D"/>
                      </a:solidFill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Sora ExtraBold" pitchFamily="2" charset="0"/>
                          <a:ea typeface="+mn-ea"/>
                          <a:cs typeface="Sora ExtraBold" pitchFamily="2" charset="0"/>
                        </a:endParaRPr>
                      </a:p>
                    </p:txBody>
                  </p:sp>
                </p:grpSp>
                <p:grpSp>
                  <p:nvGrpSpPr>
                    <p:cNvPr id="38" name="Group 37">
                      <a:extLst>
                        <a:ext uri="{FF2B5EF4-FFF2-40B4-BE49-F238E27FC236}">
                          <a16:creationId xmlns:a16="http://schemas.microsoft.com/office/drawing/2014/main" id="{B524B2B0-0303-3103-A7E0-4F4E28DD69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223756" y="3205693"/>
                      <a:ext cx="470938" cy="470938"/>
                      <a:chOff x="4661644" y="3790082"/>
                      <a:chExt cx="894778" cy="894778"/>
                    </a:xfrm>
                  </p:grpSpPr>
                  <p:sp>
                    <p:nvSpPr>
                      <p:cNvPr id="39" name="Oval 38">
                        <a:extLst>
                          <a:ext uri="{FF2B5EF4-FFF2-40B4-BE49-F238E27FC236}">
                            <a16:creationId xmlns:a16="http://schemas.microsoft.com/office/drawing/2014/main" id="{980A3287-E639-5160-7247-BBAA1B7FC5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61644" y="3790082"/>
                        <a:ext cx="894778" cy="894778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Urbanis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0" name="Oval 39">
                        <a:hlinkClick r:id="rId3" action="ppaction://hlinksldjump"/>
                        <a:extLst>
                          <a:ext uri="{FF2B5EF4-FFF2-40B4-BE49-F238E27FC236}">
                            <a16:creationId xmlns:a16="http://schemas.microsoft.com/office/drawing/2014/main" id="{B267BF1E-892E-6C53-14AF-7244598AA6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53505" y="3881943"/>
                        <a:ext cx="711055" cy="711055"/>
                      </a:xfrm>
                      <a:prstGeom prst="ellipse">
                        <a:avLst/>
                      </a:prstGeom>
                      <a:solidFill>
                        <a:srgbClr val="CE152D"/>
                      </a:solidFill>
                      <a:ln>
                        <a:solidFill>
                          <a:srgbClr val="CE152D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D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uLnTx/>
                          <a:uFillTx/>
                          <a:latin typeface="Sora ExtraBold" pitchFamily="2" charset="0"/>
                          <a:ea typeface="+mn-ea"/>
                          <a:cs typeface="Sora ExtraBold" pitchFamily="2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28D6F585-59BC-452D-E22B-F18555B7C5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81644" y="3441162"/>
                    <a:ext cx="730693" cy="0"/>
                  </a:xfrm>
                  <a:prstGeom prst="line">
                    <a:avLst/>
                  </a:prstGeom>
                  <a:ln w="19050">
                    <a:solidFill>
                      <a:srgbClr val="CE152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532EC5C2-324E-C4C2-D4F1-0CD2F9ED74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83275" y="3441162"/>
                    <a:ext cx="730693" cy="0"/>
                  </a:xfrm>
                  <a:prstGeom prst="line">
                    <a:avLst/>
                  </a:prstGeom>
                  <a:ln w="19050">
                    <a:solidFill>
                      <a:srgbClr val="CE152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709A9087-AED3-09F8-EEF9-56C55E8890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83275" y="3441162"/>
                    <a:ext cx="730693" cy="0"/>
                  </a:xfrm>
                  <a:prstGeom prst="line">
                    <a:avLst/>
                  </a:prstGeom>
                  <a:ln w="19050">
                    <a:solidFill>
                      <a:srgbClr val="CE152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159446F2-2251-8B87-333E-9901DD6497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84906" y="3441162"/>
                    <a:ext cx="730693" cy="0"/>
                  </a:xfrm>
                  <a:prstGeom prst="line">
                    <a:avLst/>
                  </a:prstGeom>
                  <a:ln w="19050">
                    <a:solidFill>
                      <a:srgbClr val="CE152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A249FA75-97B4-D667-BE4B-0EF29D4971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86537" y="3441162"/>
                    <a:ext cx="730693" cy="0"/>
                  </a:xfrm>
                  <a:prstGeom prst="line">
                    <a:avLst/>
                  </a:prstGeom>
                  <a:ln w="19050">
                    <a:solidFill>
                      <a:srgbClr val="CE152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C69E8196-DF74-1EA8-5290-39C1D57EA9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86537" y="3441162"/>
                    <a:ext cx="730693" cy="0"/>
                  </a:xfrm>
                  <a:prstGeom prst="line">
                    <a:avLst/>
                  </a:prstGeom>
                  <a:ln w="19050">
                    <a:solidFill>
                      <a:srgbClr val="CE152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1D5DCCEC-A281-3933-3BDD-B8F35C3A71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88168" y="3441162"/>
                    <a:ext cx="730693" cy="0"/>
                  </a:xfrm>
                  <a:prstGeom prst="line">
                    <a:avLst/>
                  </a:prstGeom>
                  <a:ln w="19050">
                    <a:solidFill>
                      <a:srgbClr val="CE152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EB5AEE0C-4DB2-CBAD-CEF7-AB457AA6BA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89799" y="3441162"/>
                    <a:ext cx="730693" cy="0"/>
                  </a:xfrm>
                  <a:prstGeom prst="line">
                    <a:avLst/>
                  </a:prstGeom>
                  <a:ln w="19050">
                    <a:solidFill>
                      <a:srgbClr val="CE152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64CC912B-5022-E106-EEC6-C680795416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89801" y="3441162"/>
                    <a:ext cx="730693" cy="0"/>
                  </a:xfrm>
                  <a:prstGeom prst="line">
                    <a:avLst/>
                  </a:prstGeom>
                  <a:ln w="19050">
                    <a:solidFill>
                      <a:srgbClr val="CE152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092C3D27-DA03-4A5D-2B0D-609EA82FCF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432" y="3441162"/>
                    <a:ext cx="730693" cy="0"/>
                  </a:xfrm>
                  <a:prstGeom prst="line">
                    <a:avLst/>
                  </a:prstGeom>
                  <a:ln w="19050">
                    <a:solidFill>
                      <a:srgbClr val="CE152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8AEFD65C-3728-B441-512F-530B6BCABA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493063" y="3441162"/>
                    <a:ext cx="730693" cy="0"/>
                  </a:xfrm>
                  <a:prstGeom prst="line">
                    <a:avLst/>
                  </a:prstGeom>
                  <a:ln w="19050">
                    <a:solidFill>
                      <a:srgbClr val="CE152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13CEBA3B-CDBC-DFD3-F25C-F642DD070831}"/>
                    </a:ext>
                  </a:extLst>
                </p:cNvPr>
                <p:cNvGrpSpPr/>
                <p:nvPr/>
              </p:nvGrpSpPr>
              <p:grpSpPr>
                <a:xfrm>
                  <a:off x="75764" y="3433172"/>
                  <a:ext cx="12030511" cy="619593"/>
                  <a:chOff x="75764" y="3433172"/>
                  <a:chExt cx="12030511" cy="619593"/>
                </a:xfrm>
              </p:grpSpPr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F2304EEA-9947-49DC-0026-EB58C7CBB4B5}"/>
                      </a:ext>
                    </a:extLst>
                  </p:cNvPr>
                  <p:cNvSpPr txBox="1"/>
                  <p:nvPr/>
                </p:nvSpPr>
                <p:spPr>
                  <a:xfrm>
                    <a:off x="75764" y="3433172"/>
                    <a:ext cx="1238250" cy="61959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sz="1200" dirty="0" err="1">
                        <a:latin typeface="Sora" pitchFamily="2" charset="0"/>
                        <a:cs typeface="Sora" pitchFamily="2" charset="0"/>
                      </a:rPr>
                      <a:t>Identifikasi</a:t>
                    </a:r>
                    <a:r>
                      <a:rPr lang="en-US" sz="1200" dirty="0">
                        <a:latin typeface="Sora" pitchFamily="2" charset="0"/>
                        <a:cs typeface="Sora" pitchFamily="2" charset="0"/>
                      </a:rPr>
                      <a:t> </a:t>
                    </a: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en-US" sz="1200" dirty="0" err="1">
                        <a:latin typeface="Sora" pitchFamily="2" charset="0"/>
                        <a:cs typeface="Sora" pitchFamily="2" charset="0"/>
                      </a:rPr>
                      <a:t>Proyek</a:t>
                    </a:r>
                    <a:endParaRPr lang="en-ID" sz="1200" dirty="0">
                      <a:latin typeface="Sora" pitchFamily="2" charset="0"/>
                      <a:cs typeface="Sora" pitchFamily="2" charset="0"/>
                    </a:endParaRPr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3FD44699-6CE3-61FF-7240-8F444C3731B9}"/>
                      </a:ext>
                    </a:extLst>
                  </p:cNvPr>
                  <p:cNvSpPr txBox="1"/>
                  <p:nvPr/>
                </p:nvSpPr>
                <p:spPr>
                  <a:xfrm>
                    <a:off x="1314014" y="3433172"/>
                    <a:ext cx="1238250" cy="61959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sz="1200" dirty="0" err="1">
                        <a:latin typeface="Sora" pitchFamily="2" charset="0"/>
                        <a:cs typeface="Sora" pitchFamily="2" charset="0"/>
                      </a:rPr>
                      <a:t>Studi</a:t>
                    </a:r>
                    <a:r>
                      <a:rPr lang="en-US" sz="1200" dirty="0">
                        <a:latin typeface="Sora" pitchFamily="2" charset="0"/>
                        <a:cs typeface="Sora" pitchFamily="2" charset="0"/>
                      </a:rPr>
                      <a:t> </a:t>
                    </a:r>
                    <a:r>
                      <a:rPr lang="en-US" sz="1200" dirty="0" err="1">
                        <a:latin typeface="Sora" pitchFamily="2" charset="0"/>
                        <a:cs typeface="Sora" pitchFamily="2" charset="0"/>
                      </a:rPr>
                      <a:t>Pendahuluan</a:t>
                    </a:r>
                    <a:endParaRPr lang="en-ID" sz="1200" dirty="0">
                      <a:latin typeface="Sora" pitchFamily="2" charset="0"/>
                      <a:cs typeface="Sora" pitchFamily="2" charset="0"/>
                    </a:endParaRPr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FA78B525-DA9A-A518-21AF-2D96C669052C}"/>
                      </a:ext>
                    </a:extLst>
                  </p:cNvPr>
                  <p:cNvSpPr txBox="1"/>
                  <p:nvPr/>
                </p:nvSpPr>
                <p:spPr>
                  <a:xfrm>
                    <a:off x="2485589" y="3433172"/>
                    <a:ext cx="1238250" cy="61959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sz="1200" dirty="0" err="1">
                        <a:latin typeface="Sora" pitchFamily="2" charset="0"/>
                        <a:cs typeface="Sora" pitchFamily="2" charset="0"/>
                      </a:rPr>
                      <a:t>Prastudi</a:t>
                    </a:r>
                    <a:r>
                      <a:rPr lang="en-US" sz="1200" dirty="0">
                        <a:latin typeface="Sora" pitchFamily="2" charset="0"/>
                        <a:cs typeface="Sora" pitchFamily="2" charset="0"/>
                      </a:rPr>
                      <a:t> </a:t>
                    </a:r>
                    <a:r>
                      <a:rPr lang="en-US" sz="1200" dirty="0" err="1">
                        <a:latin typeface="Sora" pitchFamily="2" charset="0"/>
                        <a:cs typeface="Sora" pitchFamily="2" charset="0"/>
                      </a:rPr>
                      <a:t>Kelayakan</a:t>
                    </a:r>
                    <a:endParaRPr lang="en-ID" sz="1200" dirty="0">
                      <a:latin typeface="Sora" pitchFamily="2" charset="0"/>
                      <a:cs typeface="Sora" pitchFamily="2" charset="0"/>
                    </a:endParaRPr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9BAA3B4F-F8E5-6DD2-8C90-80E6C3E02C97}"/>
                      </a:ext>
                    </a:extLst>
                  </p:cNvPr>
                  <p:cNvSpPr txBox="1"/>
                  <p:nvPr/>
                </p:nvSpPr>
                <p:spPr>
                  <a:xfrm>
                    <a:off x="3723839" y="3433172"/>
                    <a:ext cx="1238250" cy="61959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sz="1200" dirty="0" err="1">
                        <a:latin typeface="Sora" pitchFamily="2" charset="0"/>
                        <a:cs typeface="Sora" pitchFamily="2" charset="0"/>
                      </a:rPr>
                      <a:t>Persiapan</a:t>
                    </a:r>
                    <a:r>
                      <a:rPr lang="en-US" sz="1200" dirty="0">
                        <a:latin typeface="Sora" pitchFamily="2" charset="0"/>
                        <a:cs typeface="Sora" pitchFamily="2" charset="0"/>
                      </a:rPr>
                      <a:t> </a:t>
                    </a:r>
                    <a:r>
                      <a:rPr lang="en-US" sz="1200" dirty="0" err="1">
                        <a:latin typeface="Sora" pitchFamily="2" charset="0"/>
                        <a:cs typeface="Sora" pitchFamily="2" charset="0"/>
                      </a:rPr>
                      <a:t>Pengadaan</a:t>
                    </a:r>
                    <a:endParaRPr lang="en-ID" sz="1200" dirty="0">
                      <a:latin typeface="Sora" pitchFamily="2" charset="0"/>
                      <a:cs typeface="Sora" pitchFamily="2" charset="0"/>
                    </a:endParaRP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E98C788D-A8AA-772F-5CA9-8F7EC31B08B0}"/>
                      </a:ext>
                    </a:extLst>
                  </p:cNvPr>
                  <p:cNvSpPr txBox="1"/>
                  <p:nvPr/>
                </p:nvSpPr>
                <p:spPr>
                  <a:xfrm>
                    <a:off x="4895414" y="3433172"/>
                    <a:ext cx="1238250" cy="61959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en-US" sz="1200" dirty="0">
                      <a:latin typeface="Sora" pitchFamily="2" charset="0"/>
                      <a:cs typeface="Sora" pitchFamily="2" charset="0"/>
                    </a:endParaRP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en-US" sz="1200" dirty="0" err="1">
                        <a:latin typeface="Sora" pitchFamily="2" charset="0"/>
                        <a:cs typeface="Sora" pitchFamily="2" charset="0"/>
                      </a:rPr>
                      <a:t>Prakualifikasi</a:t>
                    </a:r>
                    <a:endParaRPr lang="en-ID" sz="1200" dirty="0">
                      <a:latin typeface="Sora" pitchFamily="2" charset="0"/>
                      <a:cs typeface="Sora" pitchFamily="2" charset="0"/>
                    </a:endParaRPr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F2B1E907-210D-DF8A-ACC6-C4A113BDCBCE}"/>
                      </a:ext>
                    </a:extLst>
                  </p:cNvPr>
                  <p:cNvSpPr txBox="1"/>
                  <p:nvPr/>
                </p:nvSpPr>
                <p:spPr>
                  <a:xfrm>
                    <a:off x="6133664" y="3433172"/>
                    <a:ext cx="1238250" cy="61959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en-US" sz="1200" dirty="0">
                      <a:latin typeface="Sora" pitchFamily="2" charset="0"/>
                      <a:cs typeface="Sora" pitchFamily="2" charset="0"/>
                    </a:endParaRP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en-US" sz="1200" dirty="0" err="1">
                        <a:latin typeface="Sora" pitchFamily="2" charset="0"/>
                        <a:cs typeface="Sora" pitchFamily="2" charset="0"/>
                      </a:rPr>
                      <a:t>Pelelangan</a:t>
                    </a:r>
                    <a:endParaRPr lang="en-ID" sz="1200" dirty="0">
                      <a:latin typeface="Sora" pitchFamily="2" charset="0"/>
                      <a:cs typeface="Sora" pitchFamily="2" charset="0"/>
                    </a:endParaRP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D6FF38FE-808B-1472-B054-E63F8FB6343E}"/>
                      </a:ext>
                    </a:extLst>
                  </p:cNvPr>
                  <p:cNvSpPr txBox="1"/>
                  <p:nvPr/>
                </p:nvSpPr>
                <p:spPr>
                  <a:xfrm>
                    <a:off x="7238564" y="3433172"/>
                    <a:ext cx="1238250" cy="61959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sz="1200" dirty="0" err="1">
                        <a:latin typeface="Sora" pitchFamily="2" charset="0"/>
                        <a:cs typeface="Sora" pitchFamily="2" charset="0"/>
                      </a:rPr>
                      <a:t>Tandatangan</a:t>
                    </a:r>
                    <a:endParaRPr lang="en-US" sz="1200" dirty="0">
                      <a:latin typeface="Sora" pitchFamily="2" charset="0"/>
                      <a:cs typeface="Sora" pitchFamily="2" charset="0"/>
                    </a:endParaRP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en-US" sz="1200" dirty="0" err="1">
                        <a:latin typeface="Sora" pitchFamily="2" charset="0"/>
                        <a:cs typeface="Sora" pitchFamily="2" charset="0"/>
                      </a:rPr>
                      <a:t>Perjanjian</a:t>
                    </a:r>
                    <a:endParaRPr lang="en-ID" sz="1200" dirty="0">
                      <a:latin typeface="Sora" pitchFamily="2" charset="0"/>
                      <a:cs typeface="Sora" pitchFamily="2" charset="0"/>
                    </a:endParaRP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97D7DD4-7E32-A61F-927D-5190AE865630}"/>
                      </a:ext>
                    </a:extLst>
                  </p:cNvPr>
                  <p:cNvSpPr txBox="1"/>
                  <p:nvPr/>
                </p:nvSpPr>
                <p:spPr>
                  <a:xfrm>
                    <a:off x="8458200" y="3433172"/>
                    <a:ext cx="1238250" cy="61959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sz="1200" i="1" dirty="0">
                        <a:latin typeface="Sora" pitchFamily="2" charset="0"/>
                        <a:cs typeface="Sora" pitchFamily="2" charset="0"/>
                      </a:rPr>
                      <a:t>Financial Close</a:t>
                    </a:r>
                    <a:endParaRPr lang="en-ID" sz="1200" i="1" dirty="0">
                      <a:latin typeface="Sora" pitchFamily="2" charset="0"/>
                      <a:cs typeface="Sora" pitchFamily="2" charset="0"/>
                    </a:endParaRPr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D36FB136-38DB-A4D5-12D2-29908502A996}"/>
                      </a:ext>
                    </a:extLst>
                  </p:cNvPr>
                  <p:cNvSpPr txBox="1"/>
                  <p:nvPr/>
                </p:nvSpPr>
                <p:spPr>
                  <a:xfrm>
                    <a:off x="9629775" y="3433172"/>
                    <a:ext cx="1238250" cy="61959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en-US" sz="1200" dirty="0">
                      <a:latin typeface="Sora" pitchFamily="2" charset="0"/>
                      <a:cs typeface="Sora" pitchFamily="2" charset="0"/>
                    </a:endParaRP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en-US" sz="1200" dirty="0" err="1">
                        <a:latin typeface="Sora" pitchFamily="2" charset="0"/>
                        <a:cs typeface="Sora" pitchFamily="2" charset="0"/>
                      </a:rPr>
                      <a:t>Kontruksi</a:t>
                    </a:r>
                    <a:endParaRPr lang="en-ID" sz="1200" dirty="0">
                      <a:latin typeface="Sora" pitchFamily="2" charset="0"/>
                      <a:cs typeface="Sora" pitchFamily="2" charset="0"/>
                    </a:endParaRPr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95523B75-BD63-4B50-B8F8-E6E807D7A8CF}"/>
                      </a:ext>
                    </a:extLst>
                  </p:cNvPr>
                  <p:cNvSpPr txBox="1"/>
                  <p:nvPr/>
                </p:nvSpPr>
                <p:spPr>
                  <a:xfrm>
                    <a:off x="10868025" y="3433172"/>
                    <a:ext cx="1238250" cy="61959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en-US" sz="1200" dirty="0">
                      <a:latin typeface="Sora" pitchFamily="2" charset="0"/>
                      <a:cs typeface="Sora" pitchFamily="2" charset="0"/>
                    </a:endParaRP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en-US" sz="1200" dirty="0" err="1">
                        <a:latin typeface="Sora" pitchFamily="2" charset="0"/>
                        <a:cs typeface="Sora" pitchFamily="2" charset="0"/>
                      </a:rPr>
                      <a:t>Operasi</a:t>
                    </a:r>
                    <a:endParaRPr lang="en-ID" sz="1200" dirty="0">
                      <a:latin typeface="Sora" pitchFamily="2" charset="0"/>
                      <a:cs typeface="Sora" pitchFamily="2" charset="0"/>
                    </a:endParaRPr>
                  </a:p>
                </p:txBody>
              </p:sp>
            </p:grp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788CCD5D-E17F-E47C-7F1B-0558D7427361}"/>
                  </a:ext>
                </a:extLst>
              </p:cNvPr>
              <p:cNvGrpSpPr/>
              <p:nvPr/>
            </p:nvGrpSpPr>
            <p:grpSpPr>
              <a:xfrm>
                <a:off x="409075" y="2943225"/>
                <a:ext cx="11329733" cy="316644"/>
                <a:chOff x="409075" y="2847975"/>
                <a:chExt cx="11329733" cy="316644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E05AA02-8FED-F29A-8BD9-6B744B81E11D}"/>
                    </a:ext>
                  </a:extLst>
                </p:cNvPr>
                <p:cNvSpPr/>
                <p:nvPr/>
              </p:nvSpPr>
              <p:spPr>
                <a:xfrm>
                  <a:off x="409075" y="2847975"/>
                  <a:ext cx="2143189" cy="316644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E152D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latin typeface="Sora SemiBold" pitchFamily="2" charset="0"/>
                      <a:cs typeface="Sora SemiBold" pitchFamily="2" charset="0"/>
                    </a:rPr>
                    <a:t>PERENCANAAN</a:t>
                  </a:r>
                  <a:endParaRPr lang="en-ID" sz="1100" dirty="0">
                    <a:latin typeface="Sora SemiBold" pitchFamily="2" charset="0"/>
                    <a:cs typeface="Sora SemiBold" pitchFamily="2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EC72FACD-FFA8-B0C1-4385-D7234511D37B}"/>
                    </a:ext>
                  </a:extLst>
                </p:cNvPr>
                <p:cNvSpPr/>
                <p:nvPr/>
              </p:nvSpPr>
              <p:spPr>
                <a:xfrm>
                  <a:off x="2652245" y="2847975"/>
                  <a:ext cx="1071594" cy="316644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E152D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latin typeface="Sora SemiBold" pitchFamily="2" charset="0"/>
                      <a:cs typeface="Sora SemiBold" pitchFamily="2" charset="0"/>
                    </a:rPr>
                    <a:t>PENYIAPAN</a:t>
                  </a:r>
                  <a:endParaRPr lang="en-ID" sz="1100" dirty="0">
                    <a:latin typeface="Sora SemiBold" pitchFamily="2" charset="0"/>
                    <a:cs typeface="Sora SemiBold" pitchFamily="2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8035961C-4517-620A-CA08-AD95B17C6ED6}"/>
                    </a:ext>
                  </a:extLst>
                </p:cNvPr>
                <p:cNvSpPr/>
                <p:nvPr/>
              </p:nvSpPr>
              <p:spPr>
                <a:xfrm>
                  <a:off x="3823820" y="2847975"/>
                  <a:ext cx="3414744" cy="316644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E152D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latin typeface="Sora SemiBold" pitchFamily="2" charset="0"/>
                      <a:cs typeface="Sora SemiBold" pitchFamily="2" charset="0"/>
                    </a:rPr>
                    <a:t>TRANSAKSI</a:t>
                  </a:r>
                  <a:endParaRPr lang="en-ID" sz="1100" dirty="0">
                    <a:latin typeface="Sora SemiBold" pitchFamily="2" charset="0"/>
                    <a:cs typeface="Sora SemiBold" pitchFamily="2" charset="0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EA545DE-73C2-F774-284A-AEDF1EDBFD64}"/>
                    </a:ext>
                  </a:extLst>
                </p:cNvPr>
                <p:cNvSpPr/>
                <p:nvPr/>
              </p:nvSpPr>
              <p:spPr>
                <a:xfrm>
                  <a:off x="7342839" y="2847975"/>
                  <a:ext cx="4395969" cy="316644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E152D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latin typeface="Sora SemiBold" pitchFamily="2" charset="0"/>
                      <a:cs typeface="Sora SemiBold" pitchFamily="2" charset="0"/>
                    </a:rPr>
                    <a:t>PELAKSANAAN PERJANJIAN</a:t>
                  </a:r>
                  <a:endParaRPr lang="en-ID" sz="1100" dirty="0">
                    <a:latin typeface="Sora SemiBold" pitchFamily="2" charset="0"/>
                    <a:cs typeface="Sora SemiBold" pitchFamily="2" charset="0"/>
                  </a:endParaRPr>
                </a:p>
              </p:txBody>
            </p:sp>
          </p:grpSp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868BAAC-8EA5-C5B4-45BA-9776B71FBAA6}"/>
                </a:ext>
              </a:extLst>
            </p:cNvPr>
            <p:cNvSpPr/>
            <p:nvPr/>
          </p:nvSpPr>
          <p:spPr>
            <a:xfrm>
              <a:off x="3823820" y="3011001"/>
              <a:ext cx="3414742" cy="1437171"/>
            </a:xfrm>
            <a:prstGeom prst="rect">
              <a:avLst/>
            </a:prstGeom>
            <a:noFill/>
            <a:ln w="28575">
              <a:solidFill>
                <a:srgbClr val="CE142D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76DB6761-C9F4-6319-8091-39D986175A36}"/>
              </a:ext>
            </a:extLst>
          </p:cNvPr>
          <p:cNvSpPr txBox="1"/>
          <p:nvPr/>
        </p:nvSpPr>
        <p:spPr>
          <a:xfrm>
            <a:off x="2921216" y="5846346"/>
            <a:ext cx="522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Lingkup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pengaturan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endParaRPr lang="id-ID" sz="1600" spc="300" dirty="0">
              <a:latin typeface="Sora Light" pitchFamily="2" charset="0"/>
              <a:cs typeface="Sora Light" pitchFamily="2" charset="0"/>
            </a:endParaRPr>
          </a:p>
          <a:p>
            <a:pPr algn="ctr"/>
            <a:r>
              <a:rPr lang="id-ID" sz="1600" spc="300" dirty="0">
                <a:latin typeface="Sora Light" pitchFamily="2" charset="0"/>
                <a:cs typeface="Sora Light" pitchFamily="2" charset="0"/>
              </a:rPr>
              <a:t>Per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LKPP 1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tahun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2025</a:t>
            </a:r>
            <a:endParaRPr lang="en-ID" sz="1600" spc="300" dirty="0">
              <a:latin typeface="Sora Light" pitchFamily="2" charset="0"/>
              <a:cs typeface="Sora Light" pitchFamily="2" charset="0"/>
            </a:endParaRPr>
          </a:p>
        </p:txBody>
      </p:sp>
      <p:pic>
        <p:nvPicPr>
          <p:cNvPr id="84" name="Picture 2">
            <a:hlinkClick r:id="" action="ppaction://noaction"/>
            <a:extLst>
              <a:ext uri="{FF2B5EF4-FFF2-40B4-BE49-F238E27FC236}">
                <a16:creationId xmlns:a16="http://schemas.microsoft.com/office/drawing/2014/main" id="{71489B86-C60A-27A9-2C7D-425BFB049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67C0395-FC56-E55E-AB15-CE70E088BA76}"/>
              </a:ext>
            </a:extLst>
          </p:cNvPr>
          <p:cNvGrpSpPr/>
          <p:nvPr/>
        </p:nvGrpSpPr>
        <p:grpSpPr>
          <a:xfrm>
            <a:off x="409075" y="1829791"/>
            <a:ext cx="4375113" cy="1423465"/>
            <a:chOff x="595427" y="2378532"/>
            <a:chExt cx="3356796" cy="2666939"/>
          </a:xfrm>
        </p:grpSpPr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66B2CFE2-9D19-CE2A-EB99-693DB85235A9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51290" y="2622669"/>
              <a:ext cx="1333563" cy="845290"/>
            </a:xfrm>
            <a:prstGeom prst="bentConnector3">
              <a:avLst>
                <a:gd name="adj1" fmla="val 100230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2F89B8E-4B61-0438-408E-40CEABF3B6E5}"/>
                </a:ext>
              </a:extLst>
            </p:cNvPr>
            <p:cNvSpPr txBox="1"/>
            <p:nvPr/>
          </p:nvSpPr>
          <p:spPr>
            <a:xfrm>
              <a:off x="629274" y="2416490"/>
              <a:ext cx="3322949" cy="26289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kumimoji="0" sz="1600" b="0" i="0" u="none" strike="noStrike" kern="100" cap="none" spc="30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Peraturan Presiden Nomor 38 Tahun 2015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4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Tentang Kerja Sama Pemerintah dan Badan Usaha Dalam Penyediaan Infrastruktur</a:t>
              </a:r>
              <a:endParaRPr kumimoji="0" lang="en-ID" sz="1400" b="0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51B35E-A891-3B8B-8130-FCD0308BE01E}"/>
              </a:ext>
            </a:extLst>
          </p:cNvPr>
          <p:cNvGrpSpPr/>
          <p:nvPr/>
        </p:nvGrpSpPr>
        <p:grpSpPr>
          <a:xfrm>
            <a:off x="6702191" y="1837713"/>
            <a:ext cx="4870785" cy="1917446"/>
            <a:chOff x="595427" y="2378532"/>
            <a:chExt cx="3356796" cy="3592438"/>
          </a:xfrm>
        </p:grpSpPr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5E51DD81-B75C-6A61-37E5-4EB46E22AE7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51290" y="2622669"/>
              <a:ext cx="1333563" cy="845290"/>
            </a:xfrm>
            <a:prstGeom prst="bentConnector3">
              <a:avLst>
                <a:gd name="adj1" fmla="val 100230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7483DF8-708B-50EA-F21B-E97E3478B6CE}"/>
                </a:ext>
              </a:extLst>
            </p:cNvPr>
            <p:cNvSpPr txBox="1"/>
            <p:nvPr/>
          </p:nvSpPr>
          <p:spPr>
            <a:xfrm>
              <a:off x="629274" y="2416490"/>
              <a:ext cx="3322949" cy="3554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kumimoji="0" sz="1600" b="0" i="0" u="none" strike="noStrike" kern="100" cap="none" spc="30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Peraturan Lembaga Kebijakan Pengadaan Barang/Jasa Pemerintah Nomor 1 Tahun 2025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4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Tentang Tata Cara Pengadaan untuk Kerja Sama Pemerintah dan Badan Usaha Dalam Penyediaan Infrastruktur</a:t>
              </a:r>
              <a:endParaRPr kumimoji="0" lang="en-ID" sz="1400" b="0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endParaRPr>
            </a:p>
          </p:txBody>
        </p:sp>
      </p:grpSp>
      <p:sp>
        <p:nvSpPr>
          <p:cNvPr id="86" name="Arrow: Right 85">
            <a:extLst>
              <a:ext uri="{FF2B5EF4-FFF2-40B4-BE49-F238E27FC236}">
                <a16:creationId xmlns:a16="http://schemas.microsoft.com/office/drawing/2014/main" id="{9AFCE064-48CB-6732-2C33-ACE4039FB851}"/>
              </a:ext>
            </a:extLst>
          </p:cNvPr>
          <p:cNvSpPr/>
          <p:nvPr/>
        </p:nvSpPr>
        <p:spPr>
          <a:xfrm>
            <a:off x="4962089" y="2608909"/>
            <a:ext cx="1171575" cy="31664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AA2EDC6-4553-F63A-4C0B-C10256A52B32}"/>
              </a:ext>
            </a:extLst>
          </p:cNvPr>
          <p:cNvSpPr txBox="1"/>
          <p:nvPr/>
        </p:nvSpPr>
        <p:spPr>
          <a:xfrm>
            <a:off x="4784188" y="2248085"/>
            <a:ext cx="1475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latin typeface="Sora Light" pitchFamily="2" charset="0"/>
                <a:cs typeface="Sora Light" pitchFamily="2" charset="0"/>
              </a:rPr>
              <a:t>M</a:t>
            </a:r>
            <a:r>
              <a:rPr lang="id-ID" sz="1200" spc="300" dirty="0" err="1">
                <a:latin typeface="Sora Light" pitchFamily="2" charset="0"/>
                <a:cs typeface="Sora Light" pitchFamily="2" charset="0"/>
              </a:rPr>
              <a:t>emberikan</a:t>
            </a:r>
            <a:r>
              <a:rPr lang="id-ID" sz="1200" spc="300" dirty="0">
                <a:latin typeface="Sora Light" pitchFamily="2" charset="0"/>
                <a:cs typeface="Sora Light" pitchFamily="2" charset="0"/>
              </a:rPr>
              <a:t> </a:t>
            </a:r>
          </a:p>
          <a:p>
            <a:pPr algn="ctr"/>
            <a:r>
              <a:rPr lang="id-ID" sz="1200" spc="300" dirty="0">
                <a:latin typeface="Sora Light" pitchFamily="2" charset="0"/>
                <a:cs typeface="Sora Light" pitchFamily="2" charset="0"/>
              </a:rPr>
              <a:t>amanat</a:t>
            </a:r>
            <a:endParaRPr lang="en-ID" sz="1200" spc="300" dirty="0">
              <a:latin typeface="Sora Light" pitchFamily="2" charset="0"/>
              <a:cs typeface="Sora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94438"/>
      </p:ext>
    </p:extLst>
  </p:cSld>
  <p:clrMapOvr>
    <a:masterClrMapping/>
  </p:clrMapOvr>
  <p:transition spd="med">
    <p:pull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5BD00A-6D85-8EB4-17AA-6BEB1F7DE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D890A46-7A29-721B-DAAE-7E46968C29C2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4444BD9-B492-DB64-3C08-785871C3715E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ED15A0-7C67-23BE-CA77-5483DEE945B7}"/>
              </a:ext>
            </a:extLst>
          </p:cNvPr>
          <p:cNvGrpSpPr/>
          <p:nvPr/>
        </p:nvGrpSpPr>
        <p:grpSpPr>
          <a:xfrm>
            <a:off x="409075" y="2444087"/>
            <a:ext cx="4624611" cy="1969827"/>
            <a:chOff x="409075" y="2762184"/>
            <a:chExt cx="4624611" cy="19698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061FF3-209E-9090-5EEC-D95032A2EA49}"/>
                </a:ext>
              </a:extLst>
            </p:cNvPr>
            <p:cNvSpPr txBox="1"/>
            <p:nvPr/>
          </p:nvSpPr>
          <p:spPr>
            <a:xfrm>
              <a:off x="409075" y="2762184"/>
              <a:ext cx="4524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Evaluasi</a:t>
              </a:r>
              <a:endPara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F30353-FB53-BB4D-F3F1-7AF690A2E6C8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Calon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Pemrakarsa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73FBF7-01E5-85BF-9508-DFDE974A28A1}"/>
              </a:ext>
            </a:extLst>
          </p:cNvPr>
          <p:cNvSpPr txBox="1"/>
          <p:nvPr/>
        </p:nvSpPr>
        <p:spPr>
          <a:xfrm>
            <a:off x="5033686" y="582316"/>
            <a:ext cx="6750424" cy="11082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pc="300">
                <a:solidFill>
                  <a:srgbClr val="0A0A0A"/>
                </a:solidFill>
                <a:latin typeface="Sora Light" pitchFamily="2" charset="0"/>
                <a:cs typeface="Sora Light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Calon </a:t>
            </a:r>
            <a:r>
              <a:rPr kumimoji="0" lang="en-ID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Pemrakarsa</a:t>
            </a:r>
            <a:r>
              <a:rPr kumimoji="0" lang="en-ID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 </a:t>
            </a:r>
            <a:r>
              <a:rPr kumimoji="0" lang="en-ID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mengajukan</a:t>
            </a:r>
            <a:r>
              <a:rPr kumimoji="0" lang="en-ID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 </a:t>
            </a:r>
            <a:r>
              <a:rPr kumimoji="0" lang="en-ID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prakarsa</a:t>
            </a:r>
            <a:r>
              <a:rPr kumimoji="0" lang="en-ID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 KPBU </a:t>
            </a:r>
            <a:r>
              <a:rPr kumimoji="0" lang="en-ID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kepada</a:t>
            </a:r>
            <a:r>
              <a:rPr kumimoji="0" lang="en-ID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 PJPK </a:t>
            </a:r>
            <a:r>
              <a:rPr kumimoji="0" lang="en-ID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disertai</a:t>
            </a:r>
            <a:r>
              <a:rPr kumimoji="0" lang="en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</a:t>
            </a:r>
            <a:r>
              <a:rPr kumimoji="0" lang="en-ID" sz="1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dengan</a:t>
            </a:r>
            <a:r>
              <a:rPr kumimoji="0" lang="en-ID" sz="1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</a:t>
            </a:r>
            <a:r>
              <a:rPr kumimoji="0" lang="en-ID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DEEC3A"/>
                </a:highlight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dokumen</a:t>
            </a:r>
            <a:r>
              <a:rPr kumimoji="0" lang="en-ID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DEEC3A"/>
                </a:highlight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 </a:t>
            </a:r>
            <a:r>
              <a:rPr kumimoji="0" lang="en-ID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DEEC3A"/>
                </a:highlight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pendukung</a:t>
            </a:r>
            <a:r>
              <a:rPr kumimoji="0" lang="en-ID" sz="18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DEEC3A"/>
                </a:highlight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4548AD-66CE-28EA-4B30-FB689C95367D}"/>
              </a:ext>
            </a:extLst>
          </p:cNvPr>
          <p:cNvGrpSpPr/>
          <p:nvPr/>
        </p:nvGrpSpPr>
        <p:grpSpPr>
          <a:xfrm>
            <a:off x="5219435" y="2022744"/>
            <a:ext cx="6475260" cy="3002509"/>
            <a:chOff x="327765" y="2342672"/>
            <a:chExt cx="5952654" cy="3002509"/>
          </a:xfrm>
        </p:grpSpPr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EECECA2A-04D7-3048-A566-A8B3B1B27A7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-701029" y="3371466"/>
              <a:ext cx="2880952" cy="823363"/>
            </a:xfrm>
            <a:prstGeom prst="bentConnector3">
              <a:avLst>
                <a:gd name="adj1" fmla="val 99787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CD18A8-9361-9D08-29D6-57BA6BBCA316}"/>
                </a:ext>
              </a:extLst>
            </p:cNvPr>
            <p:cNvSpPr txBox="1"/>
            <p:nvPr/>
          </p:nvSpPr>
          <p:spPr>
            <a:xfrm>
              <a:off x="409074" y="2641299"/>
              <a:ext cx="5871345" cy="2703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kumimoji="0" sz="1600" b="0" i="0" u="none" strike="noStrike" kern="100" cap="none" spc="30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defRPr>
              </a:lvl1pPr>
            </a:lstStyle>
            <a:p>
              <a:pPr marL="342900" marR="0" lvl="0" indent="-34290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Studi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kelayakan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ID" sz="1600" b="1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DEEC3A"/>
                  </a:highlight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Rencana</a:t>
              </a:r>
              <a:r>
                <a:rPr kumimoji="0" lang="en-ID" sz="16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DEEC3A"/>
                  </a:highlight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 </a:t>
              </a:r>
              <a:r>
                <a:rPr kumimoji="0" lang="en-ID" sz="1600" b="1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DEEC3A"/>
                  </a:highlight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dokumen</a:t>
              </a:r>
              <a:r>
                <a:rPr kumimoji="0" lang="en-ID" sz="16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DEEC3A"/>
                  </a:highlight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 </a:t>
              </a:r>
              <a:r>
                <a:rPr kumimoji="0" lang="en-ID" sz="1600" b="1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DEEC3A"/>
                  </a:highlight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pengadaan</a:t>
              </a:r>
              <a:r>
                <a:rPr kumimoji="0" lang="en-ID" sz="16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DEEC3A"/>
                  </a:highlight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 BUP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ID" sz="1600" b="1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DEEC3A"/>
                  </a:highlight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Dokumen</a:t>
              </a:r>
              <a:r>
                <a:rPr kumimoji="0" lang="en-ID" sz="16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DEEC3A"/>
                  </a:highlight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 </a:t>
              </a:r>
              <a:r>
                <a:rPr kumimoji="0" lang="en-ID" sz="1600" b="1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DEEC3A"/>
                  </a:highlight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kualifikasi</a:t>
              </a:r>
              <a:r>
                <a:rPr kumimoji="0" lang="en-ID" sz="16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DEEC3A"/>
                  </a:highlight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ID" sz="1600" b="1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DEEC3A"/>
                  </a:highlight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Dokumen</a:t>
              </a:r>
              <a:r>
                <a:rPr kumimoji="0" lang="en-ID" sz="16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DEEC3A"/>
                  </a:highlight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 </a:t>
              </a:r>
              <a:r>
                <a:rPr kumimoji="0" lang="en-ID" sz="1600" b="1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DEEC3A"/>
                  </a:highlight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penawaran</a:t>
              </a:r>
              <a:r>
                <a:rPr kumimoji="0" lang="en-ID" sz="16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DEEC3A"/>
                  </a:highlight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 </a:t>
              </a:r>
              <a:r>
                <a:rPr kumimoji="0" lang="en-ID" sz="16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(</a:t>
              </a:r>
              <a:r>
                <a:rPr kumimoji="0" lang="en-ID" sz="1600" b="1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metode</a:t>
              </a:r>
              <a:r>
                <a:rPr kumimoji="0" lang="en-ID" sz="16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 </a:t>
              </a:r>
              <a:r>
                <a:rPr kumimoji="0" lang="en-ID" sz="1600" b="1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swiss</a:t>
              </a:r>
              <a:r>
                <a:rPr kumimoji="0" lang="en-ID" sz="16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 challenge </a:t>
              </a:r>
              <a:r>
                <a:rPr kumimoji="0" lang="en-ID" sz="1600" b="1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atau</a:t>
              </a:r>
              <a:r>
                <a:rPr kumimoji="0" lang="en-ID" sz="16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 </a:t>
              </a:r>
              <a:r>
                <a:rPr kumimoji="0" lang="en-ID" sz="1600" b="1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penunjukan</a:t>
              </a:r>
              <a:r>
                <a:rPr kumimoji="0" lang="en-ID" sz="16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 </a:t>
              </a:r>
              <a:r>
                <a:rPr kumimoji="0" lang="en-ID" sz="1600" b="1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langsung</a:t>
              </a:r>
              <a:r>
                <a:rPr kumimoji="0" lang="en-ID" sz="16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 </a:t>
              </a:r>
              <a:r>
                <a:rPr kumimoji="0" lang="en-ID" sz="1600" b="1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dengan</a:t>
              </a:r>
              <a:r>
                <a:rPr kumimoji="0" lang="en-ID" sz="16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 </a:t>
              </a:r>
              <a:r>
                <a:rPr kumimoji="0" lang="en-ID" sz="1600" b="1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kondisi</a:t>
              </a:r>
              <a:r>
                <a:rPr kumimoji="0" lang="en-ID" sz="16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 </a:t>
              </a:r>
              <a:r>
                <a:rPr kumimoji="0" lang="en-ID" sz="1600" b="1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tertentu</a:t>
              </a:r>
              <a:r>
                <a:rPr kumimoji="0" lang="en-ID" sz="16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rPr>
                <a:t>)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Usulan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bentuk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kompensasi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Rancang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bangun</a:t>
              </a:r>
              <a:r>
                <a: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 </a:t>
              </a:r>
              <a:r>
                <a:rPr kumimoji="0" lang="en-ID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rPr>
                <a:t>rinci</a:t>
              </a:r>
              <a:endParaRPr kumimoji="0" lang="en-ID" sz="1600" b="0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Light" pitchFamily="2" charset="0"/>
                <a:ea typeface="Aptos" panose="020B0004020202020204" pitchFamily="34" charset="0"/>
                <a:cs typeface="Sora Light" pitchFamily="2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6AC5511-CAD9-A32B-E223-51654DCA7961}"/>
              </a:ext>
            </a:extLst>
          </p:cNvPr>
          <p:cNvSpPr txBox="1"/>
          <p:nvPr/>
        </p:nvSpPr>
        <p:spPr>
          <a:xfrm>
            <a:off x="6115085" y="1821279"/>
            <a:ext cx="44985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Dokumen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Pendukung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Urbanis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2B88AB-7D9C-2BEB-FA3E-2507858CFEDF}"/>
              </a:ext>
            </a:extLst>
          </p:cNvPr>
          <p:cNvSpPr txBox="1"/>
          <p:nvPr/>
        </p:nvSpPr>
        <p:spPr>
          <a:xfrm>
            <a:off x="5033685" y="5183561"/>
            <a:ext cx="6661009" cy="872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Panitia</a:t>
            </a:r>
            <a:r>
              <a: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1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Pengadaan</a:t>
            </a:r>
            <a:r>
              <a: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1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membantu</a:t>
            </a:r>
            <a:r>
              <a: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PJPK </a:t>
            </a:r>
            <a:r>
              <a:rPr kumimoji="0" lang="en-ID" sz="1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melakukan</a:t>
            </a:r>
            <a:r>
              <a: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1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evaluasi</a:t>
            </a:r>
            <a:r>
              <a: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1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calon</a:t>
            </a:r>
            <a:r>
              <a: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1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Pemrakarsa</a:t>
            </a:r>
            <a:r>
              <a: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1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sehubungan</a:t>
            </a:r>
            <a:r>
              <a: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1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dengan</a:t>
            </a:r>
            <a:r>
              <a: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1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pemenuhan</a:t>
            </a:r>
            <a:r>
              <a: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1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dokumen</a:t>
            </a:r>
            <a:r>
              <a: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</a:t>
            </a:r>
            <a:r>
              <a:rPr kumimoji="0" lang="en-ID" sz="1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pendukung</a:t>
            </a:r>
            <a:r>
              <a: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 2,3,4</a:t>
            </a:r>
            <a:endParaRPr kumimoji="0" lang="en-ID" sz="16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Urbanist"/>
              <a:ea typeface="+mn-ea"/>
              <a:cs typeface="+mn-cs"/>
            </a:endParaRPr>
          </a:p>
        </p:txBody>
      </p:sp>
      <p:pic>
        <p:nvPicPr>
          <p:cNvPr id="2" name="Picture 2">
            <a:hlinkClick r:id="" action="ppaction://noaction"/>
            <a:extLst>
              <a:ext uri="{FF2B5EF4-FFF2-40B4-BE49-F238E27FC236}">
                <a16:creationId xmlns:a16="http://schemas.microsoft.com/office/drawing/2014/main" id="{DE15212B-1CD6-6D96-CA9E-CB3125B70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31403"/>
      </p:ext>
    </p:extLst>
  </p:cSld>
  <p:clrMapOvr>
    <a:masterClrMapping/>
  </p:clrMapOvr>
  <p:transition spd="med">
    <p:pull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691607-FC40-0AC2-33F8-370652E35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2D48F51-4BEB-15C7-DCB9-08A4E653C9C1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C89ADD-192D-1854-E0E7-555CF401ABB0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5FF4BC-45B1-15B8-3678-36EFE08DFDB4}"/>
              </a:ext>
            </a:extLst>
          </p:cNvPr>
          <p:cNvGrpSpPr/>
          <p:nvPr/>
        </p:nvGrpSpPr>
        <p:grpSpPr>
          <a:xfrm>
            <a:off x="409076" y="2197866"/>
            <a:ext cx="4024476" cy="2462269"/>
            <a:chOff x="409075" y="2762184"/>
            <a:chExt cx="4624611" cy="24622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6548A7-2071-0ADD-7F53-A40F661D784B}"/>
                </a:ext>
              </a:extLst>
            </p:cNvPr>
            <p:cNvSpPr txBox="1"/>
            <p:nvPr/>
          </p:nvSpPr>
          <p:spPr>
            <a:xfrm>
              <a:off x="409075" y="2762184"/>
              <a:ext cx="4524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Evaluasi</a:t>
              </a:r>
              <a:endPara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505195-2F3C-36D4-11CC-D099EB964019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Rencana</a:t>
              </a:r>
              <a:r>
                <a:rPr lang="en-US" sz="4000" b="1" dirty="0">
                  <a:solidFill>
                    <a:srgbClr val="0A0A0A"/>
                  </a:solidFill>
                  <a:latin typeface="Cocogoose" panose="020000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Dokumen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Pengadaan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C3C3AF9-DFFB-D7B3-2479-591DEBB467D9}"/>
              </a:ext>
            </a:extLst>
          </p:cNvPr>
          <p:cNvGrpSpPr/>
          <p:nvPr/>
        </p:nvGrpSpPr>
        <p:grpSpPr>
          <a:xfrm>
            <a:off x="4172513" y="292418"/>
            <a:ext cx="7750545" cy="2947276"/>
            <a:chOff x="4172513" y="1942120"/>
            <a:chExt cx="7750545" cy="294727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7F6170E-214C-E94C-52E2-195A201E1F9A}"/>
                </a:ext>
              </a:extLst>
            </p:cNvPr>
            <p:cNvGrpSpPr/>
            <p:nvPr/>
          </p:nvGrpSpPr>
          <p:grpSpPr>
            <a:xfrm>
              <a:off x="4297622" y="2491882"/>
              <a:ext cx="7431748" cy="2397514"/>
              <a:chOff x="4300819" y="1548489"/>
              <a:chExt cx="7431748" cy="239751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94071CD-5750-FEB2-CAA2-162B7A1ECEFD}"/>
                  </a:ext>
                </a:extLst>
              </p:cNvPr>
              <p:cNvGrpSpPr/>
              <p:nvPr/>
            </p:nvGrpSpPr>
            <p:grpSpPr>
              <a:xfrm>
                <a:off x="4300819" y="1548489"/>
                <a:ext cx="3641129" cy="1084513"/>
                <a:chOff x="4802845" y="1548489"/>
                <a:chExt cx="3641129" cy="108451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20E6BAB8-50A1-F39D-8B24-493802D63C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2845" y="1610341"/>
                  <a:ext cx="0" cy="989259"/>
                </a:xfrm>
                <a:prstGeom prst="line">
                  <a:avLst/>
                </a:prstGeom>
                <a:ln>
                  <a:solidFill>
                    <a:srgbClr val="CE152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851C35A5-5D23-8656-8857-3B1AB14D29F7}"/>
                    </a:ext>
                  </a:extLst>
                </p:cNvPr>
                <p:cNvGrpSpPr/>
                <p:nvPr/>
              </p:nvGrpSpPr>
              <p:grpSpPr>
                <a:xfrm>
                  <a:off x="4938775" y="1548489"/>
                  <a:ext cx="3505199" cy="1084513"/>
                  <a:chOff x="5351721" y="1888779"/>
                  <a:chExt cx="3901319" cy="1084513"/>
                </a:xfrm>
              </p:grpSpPr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B3FAECDE-2A66-0119-3D75-0F95D1B11735}"/>
                      </a:ext>
                    </a:extLst>
                  </p:cNvPr>
                  <p:cNvSpPr txBox="1"/>
                  <p:nvPr/>
                </p:nvSpPr>
                <p:spPr>
                  <a:xfrm>
                    <a:off x="5351721" y="1888779"/>
                    <a:ext cx="127058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A0A0A"/>
                        </a:solidFill>
                        <a:effectLst/>
                        <a:uLnTx/>
                        <a:uFillTx/>
                        <a:latin typeface="Sora SemiBold" pitchFamily="2" charset="0"/>
                        <a:ea typeface="+mn-ea"/>
                        <a:cs typeface="Sora SemiBold" pitchFamily="2" charset="0"/>
                      </a:rPr>
                      <a:t>01. </a:t>
                    </a:r>
                    <a:endParaRPr kumimoji="0" lang="en-ID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Urbanis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21302A6-8F71-DCF5-0CB9-5B4332616D33}"/>
                      </a:ext>
                    </a:extLst>
                  </p:cNvPr>
                  <p:cNvSpPr txBox="1"/>
                  <p:nvPr/>
                </p:nvSpPr>
                <p:spPr>
                  <a:xfrm>
                    <a:off x="5351721" y="2326961"/>
                    <a:ext cx="3901319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2pPr marL="0" marR="0" lvl="1" indent="0" algn="just" fontAlgn="auto">
                      <a:lnSpc>
                        <a:spcPct val="12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 kumimoji="0" sz="1600" b="0" i="0" u="none" strike="noStrike" cap="none" spc="300" normalizeH="0" baseline="0">
                        <a:ln>
                          <a:noFill/>
                        </a:ln>
                        <a:solidFill>
                          <a:srgbClr val="0A0A0A"/>
                        </a:solidFill>
                        <a:effectLst/>
                        <a:uLnTx/>
                        <a:uFillTx/>
                        <a:latin typeface="Sora Light" pitchFamily="2" charset="0"/>
                        <a:cs typeface="Sora Light" pitchFamily="2" charset="0"/>
                      </a:defRPr>
                    </a:lvl2pPr>
                  </a:lstStyle>
                  <a:p>
                    <a:r>
                      <a:rPr lang="id-ID" spc="300" dirty="0">
                        <a:latin typeface="Sora Light" pitchFamily="2" charset="0"/>
                        <a:cs typeface="Sora Light" pitchFamily="2" charset="0"/>
                      </a:rPr>
                      <a:t>Evaluasi Rencana Dokumen Pengadaan</a:t>
                    </a:r>
                    <a:endParaRPr lang="en-ID" spc="300" dirty="0">
                      <a:latin typeface="Sora Light" pitchFamily="2" charset="0"/>
                      <a:cs typeface="Sora Light" pitchFamily="2" charset="0"/>
                    </a:endParaRPr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17EF002-1F32-B52F-48C4-12F330B9A1EE}"/>
                  </a:ext>
                </a:extLst>
              </p:cNvPr>
              <p:cNvGrpSpPr/>
              <p:nvPr/>
            </p:nvGrpSpPr>
            <p:grpSpPr>
              <a:xfrm>
                <a:off x="8091438" y="1548489"/>
                <a:ext cx="3641129" cy="1084513"/>
                <a:chOff x="4802845" y="1548489"/>
                <a:chExt cx="3641129" cy="1084513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2EBFDD4-2206-CF8F-6AFC-A4A986CF92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2845" y="1610341"/>
                  <a:ext cx="0" cy="989259"/>
                </a:xfrm>
                <a:prstGeom prst="line">
                  <a:avLst/>
                </a:prstGeom>
                <a:ln>
                  <a:solidFill>
                    <a:srgbClr val="CE152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99199A12-13C0-FC10-7D6B-DDD162BBD9AC}"/>
                    </a:ext>
                  </a:extLst>
                </p:cNvPr>
                <p:cNvGrpSpPr/>
                <p:nvPr/>
              </p:nvGrpSpPr>
              <p:grpSpPr>
                <a:xfrm>
                  <a:off x="4938775" y="1548489"/>
                  <a:ext cx="3505199" cy="1084513"/>
                  <a:chOff x="5351721" y="1888779"/>
                  <a:chExt cx="3901319" cy="1084513"/>
                </a:xfrm>
              </p:grpSpPr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3E5D27C-1710-13A7-FEB6-A1F41D575496}"/>
                      </a:ext>
                    </a:extLst>
                  </p:cNvPr>
                  <p:cNvSpPr txBox="1"/>
                  <p:nvPr/>
                </p:nvSpPr>
                <p:spPr>
                  <a:xfrm>
                    <a:off x="5351721" y="1888779"/>
                    <a:ext cx="127058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A0A0A"/>
                        </a:solidFill>
                        <a:effectLst/>
                        <a:uLnTx/>
                        <a:uFillTx/>
                        <a:latin typeface="Sora SemiBold" pitchFamily="2" charset="0"/>
                        <a:ea typeface="+mn-ea"/>
                        <a:cs typeface="Sora SemiBold" pitchFamily="2" charset="0"/>
                      </a:rPr>
                      <a:t>02. </a:t>
                    </a:r>
                    <a:endParaRPr kumimoji="0" lang="en-ID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Urbanis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0C111ED6-4FA8-9247-5A95-8FC9A7ADF2E7}"/>
                      </a:ext>
                    </a:extLst>
                  </p:cNvPr>
                  <p:cNvSpPr txBox="1"/>
                  <p:nvPr/>
                </p:nvSpPr>
                <p:spPr>
                  <a:xfrm>
                    <a:off x="5351721" y="2326961"/>
                    <a:ext cx="3901319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2pPr marL="0" marR="0" lvl="1" indent="0" algn="just" fontAlgn="auto">
                      <a:lnSpc>
                        <a:spcPct val="12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 kumimoji="0" sz="1600" b="0" i="0" u="none" strike="noStrike" cap="none" spc="300" normalizeH="0" baseline="0">
                        <a:ln>
                          <a:noFill/>
                        </a:ln>
                        <a:solidFill>
                          <a:srgbClr val="0A0A0A"/>
                        </a:solidFill>
                        <a:effectLst/>
                        <a:uLnTx/>
                        <a:uFillTx/>
                        <a:latin typeface="Sora Light" pitchFamily="2" charset="0"/>
                        <a:cs typeface="Sora Light" pitchFamily="2" charset="0"/>
                      </a:defRPr>
                    </a:lvl2pPr>
                  </a:lstStyle>
                  <a:p>
                    <a:r>
                      <a:rPr lang="en-US" spc="300" dirty="0" err="1">
                        <a:latin typeface="Sora Light" pitchFamily="2" charset="0"/>
                        <a:cs typeface="Sora Light" pitchFamily="2" charset="0"/>
                      </a:rPr>
                      <a:t>Penyampaian</a:t>
                    </a:r>
                    <a:r>
                      <a:rPr lang="en-US" spc="300" dirty="0">
                        <a:latin typeface="Sora Light" pitchFamily="2" charset="0"/>
                        <a:cs typeface="Sora Light" pitchFamily="2" charset="0"/>
                      </a:rPr>
                      <a:t> Hasil </a:t>
                    </a:r>
                    <a:r>
                      <a:rPr lang="en-US" spc="300" dirty="0" err="1">
                        <a:latin typeface="Sora Light" pitchFamily="2" charset="0"/>
                        <a:cs typeface="Sora Light" pitchFamily="2" charset="0"/>
                      </a:rPr>
                      <a:t>Evaluasi</a:t>
                    </a:r>
                    <a:r>
                      <a:rPr lang="en-US" spc="300" dirty="0">
                        <a:latin typeface="Sora Light" pitchFamily="2" charset="0"/>
                        <a:cs typeface="Sora Light" pitchFamily="2" charset="0"/>
                      </a:rPr>
                      <a:t> </a:t>
                    </a:r>
                    <a:r>
                      <a:rPr lang="en-US" spc="300" dirty="0" err="1">
                        <a:latin typeface="Sora Light" pitchFamily="2" charset="0"/>
                        <a:cs typeface="Sora Light" pitchFamily="2" charset="0"/>
                      </a:rPr>
                      <a:t>kepada</a:t>
                    </a:r>
                    <a:r>
                      <a:rPr lang="en-US" spc="300" dirty="0">
                        <a:latin typeface="Sora Light" pitchFamily="2" charset="0"/>
                        <a:cs typeface="Sora Light" pitchFamily="2" charset="0"/>
                      </a:rPr>
                      <a:t> PJPK</a:t>
                    </a:r>
                    <a:endParaRPr lang="en-ID" spc="300" dirty="0">
                      <a:latin typeface="Sora Light" pitchFamily="2" charset="0"/>
                      <a:cs typeface="Sora Light" pitchFamily="2" charset="0"/>
                    </a:endParaRPr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F741E47-CE95-61B5-C8C7-B9478EF1C86F}"/>
                  </a:ext>
                </a:extLst>
              </p:cNvPr>
              <p:cNvGrpSpPr/>
              <p:nvPr/>
            </p:nvGrpSpPr>
            <p:grpSpPr>
              <a:xfrm>
                <a:off x="4300819" y="2861490"/>
                <a:ext cx="3641129" cy="1084513"/>
                <a:chOff x="4802845" y="1548489"/>
                <a:chExt cx="3641129" cy="1084513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C74DDB2-E2D6-0A9A-A44A-B98D601869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2845" y="1610341"/>
                  <a:ext cx="0" cy="989259"/>
                </a:xfrm>
                <a:prstGeom prst="line">
                  <a:avLst/>
                </a:prstGeom>
                <a:ln>
                  <a:solidFill>
                    <a:srgbClr val="CE152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D68D8A7E-22C7-F625-4719-5A7D4428E58D}"/>
                    </a:ext>
                  </a:extLst>
                </p:cNvPr>
                <p:cNvGrpSpPr/>
                <p:nvPr/>
              </p:nvGrpSpPr>
              <p:grpSpPr>
                <a:xfrm>
                  <a:off x="4938775" y="1548489"/>
                  <a:ext cx="3505199" cy="1084513"/>
                  <a:chOff x="5351721" y="1888779"/>
                  <a:chExt cx="3901319" cy="1084513"/>
                </a:xfrm>
              </p:grpSpPr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F73D8FC7-6EBC-409A-C084-C4AAA54413F6}"/>
                      </a:ext>
                    </a:extLst>
                  </p:cNvPr>
                  <p:cNvSpPr txBox="1"/>
                  <p:nvPr/>
                </p:nvSpPr>
                <p:spPr>
                  <a:xfrm>
                    <a:off x="5351721" y="1888779"/>
                    <a:ext cx="127058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A0A0A"/>
                        </a:solidFill>
                        <a:effectLst/>
                        <a:uLnTx/>
                        <a:uFillTx/>
                        <a:latin typeface="Sora SemiBold" pitchFamily="2" charset="0"/>
                        <a:ea typeface="+mn-ea"/>
                        <a:cs typeface="Sora SemiBold" pitchFamily="2" charset="0"/>
                      </a:rPr>
                      <a:t>03. </a:t>
                    </a:r>
                    <a:endParaRPr kumimoji="0" lang="en-ID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Urbanis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0DAA724E-7C0B-BA35-3D23-ADD51BEE459C}"/>
                      </a:ext>
                    </a:extLst>
                  </p:cNvPr>
                  <p:cNvSpPr txBox="1"/>
                  <p:nvPr/>
                </p:nvSpPr>
                <p:spPr>
                  <a:xfrm>
                    <a:off x="5351721" y="2326961"/>
                    <a:ext cx="3901319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2pPr marL="0" marR="0" lvl="1" indent="0" algn="just" fontAlgn="auto">
                      <a:lnSpc>
                        <a:spcPct val="12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 kumimoji="0" sz="1600" b="0" i="0" u="none" strike="noStrike" cap="none" spc="300" normalizeH="0" baseline="0">
                        <a:ln>
                          <a:noFill/>
                        </a:ln>
                        <a:solidFill>
                          <a:srgbClr val="0A0A0A"/>
                        </a:solidFill>
                        <a:effectLst/>
                        <a:uLnTx/>
                        <a:uFillTx/>
                        <a:latin typeface="Sora Light" pitchFamily="2" charset="0"/>
                        <a:cs typeface="Sora Light" pitchFamily="2" charset="0"/>
                      </a:defRPr>
                    </a:lvl2pPr>
                  </a:lstStyle>
                  <a:p>
                    <a:r>
                      <a:rPr lang="en-US" spc="300" dirty="0" err="1">
                        <a:latin typeface="Sora Light" pitchFamily="2" charset="0"/>
                        <a:cs typeface="Sora Light" pitchFamily="2" charset="0"/>
                      </a:rPr>
                      <a:t>Perbaikan</a:t>
                    </a:r>
                    <a:r>
                      <a:rPr lang="en-US" spc="300" dirty="0">
                        <a:latin typeface="Sora Light" pitchFamily="2" charset="0"/>
                        <a:cs typeface="Sora Light" pitchFamily="2" charset="0"/>
                      </a:rPr>
                      <a:t> </a:t>
                    </a:r>
                  </a:p>
                  <a:p>
                    <a:r>
                      <a:rPr lang="en-US" spc="300" dirty="0">
                        <a:latin typeface="Sora Light" pitchFamily="2" charset="0"/>
                        <a:cs typeface="Sora Light" pitchFamily="2" charset="0"/>
                      </a:rPr>
                      <a:t>(</a:t>
                    </a:r>
                    <a:r>
                      <a:rPr lang="en-US" spc="300" dirty="0" err="1">
                        <a:latin typeface="Sora Light" pitchFamily="2" charset="0"/>
                        <a:cs typeface="Sora Light" pitchFamily="2" charset="0"/>
                      </a:rPr>
                      <a:t>apabila</a:t>
                    </a:r>
                    <a:r>
                      <a:rPr lang="en-US" spc="300" dirty="0">
                        <a:latin typeface="Sora Light" pitchFamily="2" charset="0"/>
                        <a:cs typeface="Sora Light" pitchFamily="2" charset="0"/>
                      </a:rPr>
                      <a:t> </a:t>
                    </a:r>
                    <a:r>
                      <a:rPr lang="en-US" spc="300" dirty="0" err="1">
                        <a:latin typeface="Sora Light" pitchFamily="2" charset="0"/>
                        <a:cs typeface="Sora Light" pitchFamily="2" charset="0"/>
                      </a:rPr>
                      <a:t>diperlukan</a:t>
                    </a:r>
                    <a:r>
                      <a:rPr lang="en-US" spc="300" dirty="0">
                        <a:latin typeface="Sora Light" pitchFamily="2" charset="0"/>
                        <a:cs typeface="Sora Light" pitchFamily="2" charset="0"/>
                      </a:rPr>
                      <a:t>)</a:t>
                    </a:r>
                    <a:endParaRPr lang="en-ID" spc="300" dirty="0">
                      <a:latin typeface="Sora Light" pitchFamily="2" charset="0"/>
                      <a:cs typeface="Sora Light" pitchFamily="2" charset="0"/>
                    </a:endParaRPr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52BD378-A8DE-8F95-65FF-054E1452E2C0}"/>
                  </a:ext>
                </a:extLst>
              </p:cNvPr>
              <p:cNvGrpSpPr/>
              <p:nvPr/>
            </p:nvGrpSpPr>
            <p:grpSpPr>
              <a:xfrm>
                <a:off x="8091438" y="2861490"/>
                <a:ext cx="3641129" cy="1084513"/>
                <a:chOff x="4802845" y="1548489"/>
                <a:chExt cx="3641129" cy="1084513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B8A570F-885E-86A7-4CDC-7573805FDC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2845" y="1610341"/>
                  <a:ext cx="0" cy="989259"/>
                </a:xfrm>
                <a:prstGeom prst="line">
                  <a:avLst/>
                </a:prstGeom>
                <a:ln>
                  <a:solidFill>
                    <a:srgbClr val="CE152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6A56CB13-8A3E-4188-76EB-DA469E7DE684}"/>
                    </a:ext>
                  </a:extLst>
                </p:cNvPr>
                <p:cNvGrpSpPr/>
                <p:nvPr/>
              </p:nvGrpSpPr>
              <p:grpSpPr>
                <a:xfrm>
                  <a:off x="4938775" y="1548489"/>
                  <a:ext cx="3505199" cy="1084513"/>
                  <a:chOff x="5351721" y="1888779"/>
                  <a:chExt cx="3901319" cy="1084513"/>
                </a:xfrm>
              </p:grpSpPr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D15FD4B-C172-3874-8A0F-E79910B5B924}"/>
                      </a:ext>
                    </a:extLst>
                  </p:cNvPr>
                  <p:cNvSpPr txBox="1"/>
                  <p:nvPr/>
                </p:nvSpPr>
                <p:spPr>
                  <a:xfrm>
                    <a:off x="5351721" y="1888779"/>
                    <a:ext cx="127058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A0A0A"/>
                        </a:solidFill>
                        <a:effectLst/>
                        <a:uLnTx/>
                        <a:uFillTx/>
                        <a:latin typeface="Sora SemiBold" pitchFamily="2" charset="0"/>
                        <a:ea typeface="+mn-ea"/>
                        <a:cs typeface="Sora SemiBold" pitchFamily="2" charset="0"/>
                      </a:rPr>
                      <a:t>04. </a:t>
                    </a:r>
                    <a:endParaRPr kumimoji="0" lang="en-ID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Urbanis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12753B44-C028-6BE5-C5BA-DFF3F8EA3CA5}"/>
                      </a:ext>
                    </a:extLst>
                  </p:cNvPr>
                  <p:cNvSpPr txBox="1"/>
                  <p:nvPr/>
                </p:nvSpPr>
                <p:spPr>
                  <a:xfrm>
                    <a:off x="5351721" y="2326961"/>
                    <a:ext cx="3901319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2pPr marL="0" marR="0" lvl="1" indent="0" algn="just" fontAlgn="auto">
                      <a:lnSpc>
                        <a:spcPct val="12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 kumimoji="0" sz="1600" b="0" i="0" u="none" strike="noStrike" cap="none" spc="300" normalizeH="0" baseline="0">
                        <a:ln>
                          <a:noFill/>
                        </a:ln>
                        <a:solidFill>
                          <a:srgbClr val="0A0A0A"/>
                        </a:solidFill>
                        <a:effectLst/>
                        <a:uLnTx/>
                        <a:uFillTx/>
                        <a:latin typeface="Sora Light" pitchFamily="2" charset="0"/>
                        <a:cs typeface="Sora Light" pitchFamily="2" charset="0"/>
                      </a:defRPr>
                    </a:lvl2pPr>
                  </a:lstStyle>
                  <a:p>
                    <a:r>
                      <a:rPr lang="en-US" spc="300" dirty="0" err="1">
                        <a:latin typeface="Sora Light" pitchFamily="2" charset="0"/>
                        <a:cs typeface="Sora Light" pitchFamily="2" charset="0"/>
                      </a:rPr>
                      <a:t>Persetujuan</a:t>
                    </a:r>
                    <a:r>
                      <a:rPr lang="id-ID" spc="300" dirty="0">
                        <a:latin typeface="Sora Light" pitchFamily="2" charset="0"/>
                        <a:cs typeface="Sora Light" pitchFamily="2" charset="0"/>
                      </a:rPr>
                      <a:t> Rencana Dokumen Pengadaan</a:t>
                    </a:r>
                    <a:endParaRPr lang="en-ID" spc="300" dirty="0">
                      <a:latin typeface="Sora Light" pitchFamily="2" charset="0"/>
                      <a:cs typeface="Sora Light" pitchFamily="2" charset="0"/>
                    </a:endParaRPr>
                  </a:p>
                </p:txBody>
              </p:sp>
            </p:grpSp>
          </p:grp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B1D7F5-4CC7-8A0A-EFBF-7A78702D6C06}"/>
                </a:ext>
              </a:extLst>
            </p:cNvPr>
            <p:cNvSpPr txBox="1"/>
            <p:nvPr/>
          </p:nvSpPr>
          <p:spPr>
            <a:xfrm>
              <a:off x="4172513" y="1942120"/>
              <a:ext cx="7750545" cy="4157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spc="300" dirty="0" err="1">
                  <a:solidFill>
                    <a:srgbClr val="0A0A0A"/>
                  </a:solidFill>
                  <a:latin typeface="Sora ExtraBold"/>
                  <a:cs typeface="Sora SemiBold" pitchFamily="2" charset="0"/>
                </a:rPr>
                <a:t>Kegiatan</a:t>
              </a:r>
              <a:r>
                <a:rPr lang="en-US" b="1" spc="300" dirty="0">
                  <a:solidFill>
                    <a:srgbClr val="0A0A0A"/>
                  </a:solidFill>
                  <a:latin typeface="Sora ExtraBold"/>
                  <a:cs typeface="Sora SemiBold" pitchFamily="2" charset="0"/>
                </a:rPr>
                <a:t> </a:t>
              </a:r>
              <a:r>
                <a:rPr lang="en-US" b="1" spc="300" dirty="0" err="1">
                  <a:solidFill>
                    <a:srgbClr val="0A0A0A"/>
                  </a:solidFill>
                  <a:latin typeface="Sora ExtraBold"/>
                  <a:cs typeface="Sora SemiBold" pitchFamily="2" charset="0"/>
                </a:rPr>
                <a:t>Evaluasi</a:t>
              </a:r>
              <a:r>
                <a:rPr lang="en-US" b="1" spc="300" dirty="0">
                  <a:solidFill>
                    <a:srgbClr val="0A0A0A"/>
                  </a:solidFill>
                  <a:latin typeface="Sora ExtraBold"/>
                  <a:cs typeface="Sora SemiBold" pitchFamily="2" charset="0"/>
                </a:rPr>
                <a:t> </a:t>
              </a:r>
              <a:r>
                <a:rPr lang="en-US" spc="300" dirty="0" err="1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Rencana</a:t>
              </a:r>
              <a:r>
                <a:rPr lang="en-US" spc="300" dirty="0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en-US" spc="300" dirty="0" err="1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Dokumen</a:t>
              </a:r>
              <a:r>
                <a:rPr lang="en-US" spc="300" dirty="0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en-US" spc="300" dirty="0" err="1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Pengadaan</a:t>
              </a:r>
              <a:r>
                <a:rPr lang="en-US" spc="300" dirty="0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:</a:t>
              </a:r>
              <a:endParaRPr kumimoji="0" 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C314960-ACC6-7C3C-CAC3-EBAB3642F60D}"/>
              </a:ext>
            </a:extLst>
          </p:cNvPr>
          <p:cNvGrpSpPr/>
          <p:nvPr/>
        </p:nvGrpSpPr>
        <p:grpSpPr>
          <a:xfrm>
            <a:off x="4172513" y="3530638"/>
            <a:ext cx="7556857" cy="2918400"/>
            <a:chOff x="4172513" y="3530638"/>
            <a:chExt cx="7556857" cy="29184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B099AB5-4EBF-4127-1412-0F636076FDF3}"/>
                </a:ext>
              </a:extLst>
            </p:cNvPr>
            <p:cNvGrpSpPr/>
            <p:nvPr/>
          </p:nvGrpSpPr>
          <p:grpSpPr>
            <a:xfrm>
              <a:off x="4297622" y="4051524"/>
              <a:ext cx="3641129" cy="1084513"/>
              <a:chOff x="4802845" y="1548489"/>
              <a:chExt cx="3641129" cy="1084513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0A29059-BA8F-9AE2-6BD0-80D41A2272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2845" y="1610341"/>
                <a:ext cx="0" cy="989259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3B0D748-612E-3A5E-37D4-2C876950AC05}"/>
                  </a:ext>
                </a:extLst>
              </p:cNvPr>
              <p:cNvGrpSpPr/>
              <p:nvPr/>
            </p:nvGrpSpPr>
            <p:grpSpPr>
              <a:xfrm>
                <a:off x="4938775" y="1548489"/>
                <a:ext cx="3505199" cy="1084513"/>
                <a:chOff x="5351721" y="1888779"/>
                <a:chExt cx="3901319" cy="1084513"/>
              </a:xfrm>
            </p:grpSpPr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78A53B9-2844-D55A-F903-C4C4817B18EA}"/>
                    </a:ext>
                  </a:extLst>
                </p:cNvPr>
                <p:cNvSpPr txBox="1"/>
                <p:nvPr/>
              </p:nvSpPr>
              <p:spPr>
                <a:xfrm>
                  <a:off x="5351721" y="1888779"/>
                  <a:ext cx="127058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SemiBold" pitchFamily="2" charset="0"/>
                      <a:ea typeface="+mn-ea"/>
                      <a:cs typeface="Sora SemiBold" pitchFamily="2" charset="0"/>
                    </a:rPr>
                    <a:t>01. </a:t>
                  </a:r>
                  <a:endParaRPr kumimoji="0" lang="en-ID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Urbanist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14B7EE7-774D-AFF1-705B-765F2B4D1A25}"/>
                    </a:ext>
                  </a:extLst>
                </p:cNvPr>
                <p:cNvSpPr txBox="1"/>
                <p:nvPr/>
              </p:nvSpPr>
              <p:spPr>
                <a:xfrm>
                  <a:off x="5351721" y="2326961"/>
                  <a:ext cx="3901319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2pPr marL="0" marR="0" lvl="1" indent="0" algn="just" fontAlgn="auto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 kumimoji="0" sz="1600" b="0" i="0" u="none" strike="noStrike" cap="none" spc="300" normalizeH="0" baseline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Light" pitchFamily="2" charset="0"/>
                      <a:cs typeface="Sora Light" pitchFamily="2" charset="0"/>
                    </a:defRPr>
                  </a:lvl2pPr>
                </a:lstStyle>
                <a:p>
                  <a:r>
                    <a:rPr lang="id-ID" spc="300" dirty="0">
                      <a:latin typeface="Sora Light" pitchFamily="2" charset="0"/>
                      <a:cs typeface="Sora Light" pitchFamily="2" charset="0"/>
                    </a:rPr>
                    <a:t>Rencana Dokumen </a:t>
                  </a:r>
                  <a:r>
                    <a:rPr lang="en-US" spc="300" dirty="0" err="1">
                      <a:latin typeface="Sora Light" pitchFamily="2" charset="0"/>
                      <a:cs typeface="Sora Light" pitchFamily="2" charset="0"/>
                    </a:rPr>
                    <a:t>Prakualifikasi</a:t>
                  </a:r>
                  <a:endParaRPr lang="en-ID" spc="300" dirty="0">
                    <a:latin typeface="Sora Light" pitchFamily="2" charset="0"/>
                    <a:cs typeface="Sora Light" pitchFamily="2" charset="0"/>
                  </a:endParaRPr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EE9481F-2393-BBEE-98B7-78B33A3D7030}"/>
                </a:ext>
              </a:extLst>
            </p:cNvPr>
            <p:cNvGrpSpPr/>
            <p:nvPr/>
          </p:nvGrpSpPr>
          <p:grpSpPr>
            <a:xfrm>
              <a:off x="8088241" y="4051524"/>
              <a:ext cx="3641129" cy="1084513"/>
              <a:chOff x="4802845" y="1548489"/>
              <a:chExt cx="3641129" cy="1084513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62C5A35-5FA3-0E80-A453-8AAAFA35E6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2845" y="1610341"/>
                <a:ext cx="0" cy="989259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3F01B6F-AB02-92A8-5CFD-DA92B7941454}"/>
                  </a:ext>
                </a:extLst>
              </p:cNvPr>
              <p:cNvGrpSpPr/>
              <p:nvPr/>
            </p:nvGrpSpPr>
            <p:grpSpPr>
              <a:xfrm>
                <a:off x="4938775" y="1548489"/>
                <a:ext cx="3505199" cy="1084513"/>
                <a:chOff x="5351721" y="1888779"/>
                <a:chExt cx="3901319" cy="1084513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1C08EA0-E8B0-42A1-6D22-7438E1EDE952}"/>
                    </a:ext>
                  </a:extLst>
                </p:cNvPr>
                <p:cNvSpPr txBox="1"/>
                <p:nvPr/>
              </p:nvSpPr>
              <p:spPr>
                <a:xfrm>
                  <a:off x="5351721" y="1888779"/>
                  <a:ext cx="127058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SemiBold" pitchFamily="2" charset="0"/>
                      <a:ea typeface="+mn-ea"/>
                      <a:cs typeface="Sora SemiBold" pitchFamily="2" charset="0"/>
                    </a:rPr>
                    <a:t>02. </a:t>
                  </a:r>
                  <a:endParaRPr kumimoji="0" lang="en-ID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Urbanist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8E08FF7-D479-56F0-2C16-C92823C1A9B0}"/>
                    </a:ext>
                  </a:extLst>
                </p:cNvPr>
                <p:cNvSpPr txBox="1"/>
                <p:nvPr/>
              </p:nvSpPr>
              <p:spPr>
                <a:xfrm>
                  <a:off x="5351721" y="2326961"/>
                  <a:ext cx="3901319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2pPr marL="0" marR="0" lvl="1" indent="0" algn="just" fontAlgn="auto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 kumimoji="0" sz="1600" b="0" i="0" u="none" strike="noStrike" cap="none" spc="300" normalizeH="0" baseline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Light" pitchFamily="2" charset="0"/>
                      <a:cs typeface="Sora Light" pitchFamily="2" charset="0"/>
                    </a:defRPr>
                  </a:lvl2pPr>
                </a:lstStyle>
                <a:p>
                  <a:r>
                    <a:rPr lang="id-ID" spc="300" dirty="0">
                      <a:latin typeface="Sora Light" pitchFamily="2" charset="0"/>
                      <a:cs typeface="Sora Light" pitchFamily="2" charset="0"/>
                    </a:rPr>
                    <a:t>Rencana Dokumen </a:t>
                  </a:r>
                  <a:r>
                    <a:rPr lang="en-US" spc="300" dirty="0" err="1">
                      <a:latin typeface="Sora Light" pitchFamily="2" charset="0"/>
                      <a:cs typeface="Sora Light" pitchFamily="2" charset="0"/>
                    </a:rPr>
                    <a:t>Permintaan</a:t>
                  </a:r>
                  <a:r>
                    <a:rPr lang="en-US" spc="300" dirty="0">
                      <a:latin typeface="Sora Light" pitchFamily="2" charset="0"/>
                      <a:cs typeface="Sora Light" pitchFamily="2" charset="0"/>
                    </a:rPr>
                    <a:t> Proposal</a:t>
                  </a:r>
                  <a:endParaRPr lang="en-ID" spc="300" dirty="0">
                    <a:latin typeface="Sora Light" pitchFamily="2" charset="0"/>
                    <a:cs typeface="Sora Light" pitchFamily="2" charset="0"/>
                  </a:endParaRPr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4274ED2-72F2-0429-391A-F4ECF43A0757}"/>
                </a:ext>
              </a:extLst>
            </p:cNvPr>
            <p:cNvGrpSpPr/>
            <p:nvPr/>
          </p:nvGrpSpPr>
          <p:grpSpPr>
            <a:xfrm>
              <a:off x="4297622" y="5364525"/>
              <a:ext cx="3641129" cy="1084513"/>
              <a:chOff x="4802845" y="1548489"/>
              <a:chExt cx="3641129" cy="1084513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568BFFD-E72F-1FEE-F4BB-0DD9B8C750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2845" y="1610341"/>
                <a:ext cx="0" cy="989259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6FC0E13-471D-AF21-951C-12DBE64CD5A7}"/>
                  </a:ext>
                </a:extLst>
              </p:cNvPr>
              <p:cNvGrpSpPr/>
              <p:nvPr/>
            </p:nvGrpSpPr>
            <p:grpSpPr>
              <a:xfrm>
                <a:off x="4938775" y="1548489"/>
                <a:ext cx="3505199" cy="1084513"/>
                <a:chOff x="5351721" y="1888779"/>
                <a:chExt cx="3901319" cy="1084513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F98E3F1-30E1-02F4-A947-B30A7EFD3F38}"/>
                    </a:ext>
                  </a:extLst>
                </p:cNvPr>
                <p:cNvSpPr txBox="1"/>
                <p:nvPr/>
              </p:nvSpPr>
              <p:spPr>
                <a:xfrm>
                  <a:off x="5351721" y="1888779"/>
                  <a:ext cx="127058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SemiBold" pitchFamily="2" charset="0"/>
                      <a:ea typeface="+mn-ea"/>
                      <a:cs typeface="Sora SemiBold" pitchFamily="2" charset="0"/>
                    </a:rPr>
                    <a:t>03. </a:t>
                  </a:r>
                  <a:endParaRPr kumimoji="0" lang="en-ID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Urbanist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AB82B12-BD3F-1172-8EBB-0F0CE24EC8AE}"/>
                    </a:ext>
                  </a:extLst>
                </p:cNvPr>
                <p:cNvSpPr txBox="1"/>
                <p:nvPr/>
              </p:nvSpPr>
              <p:spPr>
                <a:xfrm>
                  <a:off x="5351721" y="2326961"/>
                  <a:ext cx="3901319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2pPr marL="0" marR="0" lvl="1" indent="0" algn="just" fontAlgn="auto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 kumimoji="0" sz="1600" b="0" i="0" u="none" strike="noStrike" cap="none" spc="300" normalizeH="0" baseline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Light" pitchFamily="2" charset="0"/>
                      <a:cs typeface="Sora Light" pitchFamily="2" charset="0"/>
                    </a:defRPr>
                  </a:lvl2pPr>
                </a:lstStyle>
                <a:p>
                  <a:r>
                    <a:rPr lang="en-US" spc="300" dirty="0" err="1">
                      <a:latin typeface="Sora Light" pitchFamily="2" charset="0"/>
                      <a:cs typeface="Sora Light" pitchFamily="2" charset="0"/>
                    </a:rPr>
                    <a:t>Rencana</a:t>
                  </a:r>
                  <a:r>
                    <a:rPr lang="en-US" spc="300" dirty="0">
                      <a:latin typeface="Sora Light" pitchFamily="2" charset="0"/>
                      <a:cs typeface="Sora Light" pitchFamily="2" charset="0"/>
                    </a:rPr>
                    <a:t> </a:t>
                  </a:r>
                  <a:r>
                    <a:rPr lang="en-US" spc="300" dirty="0" err="1">
                      <a:latin typeface="Sora Light" pitchFamily="2" charset="0"/>
                      <a:cs typeface="Sora Light" pitchFamily="2" charset="0"/>
                    </a:rPr>
                    <a:t>Perjanjian</a:t>
                  </a:r>
                  <a:r>
                    <a:rPr lang="en-US" spc="300" dirty="0">
                      <a:latin typeface="Sora Light" pitchFamily="2" charset="0"/>
                      <a:cs typeface="Sora Light" pitchFamily="2" charset="0"/>
                    </a:rPr>
                    <a:t> KPBU</a:t>
                  </a:r>
                  <a:endParaRPr lang="en-ID" spc="300" dirty="0">
                    <a:latin typeface="Sora Light" pitchFamily="2" charset="0"/>
                    <a:cs typeface="Sora Light" pitchFamily="2" charset="0"/>
                  </a:endParaRPr>
                </a:p>
              </p:txBody>
            </p:sp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3AF2B4-393F-D0FD-F6E5-0A4E8936BE47}"/>
                </a:ext>
              </a:extLst>
            </p:cNvPr>
            <p:cNvSpPr txBox="1"/>
            <p:nvPr/>
          </p:nvSpPr>
          <p:spPr>
            <a:xfrm>
              <a:off x="4172513" y="3530638"/>
              <a:ext cx="7522175" cy="4157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pc="300" dirty="0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Isi </a:t>
              </a:r>
              <a:r>
                <a:rPr lang="en-US" b="1" spc="300" dirty="0" err="1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Rencana</a:t>
              </a:r>
              <a:r>
                <a:rPr lang="en-US" b="1" spc="300" dirty="0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en-US" b="1" spc="300" dirty="0" err="1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Dokumen</a:t>
              </a:r>
              <a:r>
                <a:rPr lang="en-US" b="1" spc="300" dirty="0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en-US" b="1" spc="300" dirty="0" err="1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Pengadaan</a:t>
              </a:r>
              <a:r>
                <a:rPr lang="en-US" spc="300" dirty="0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:</a:t>
              </a:r>
              <a:endParaRPr kumimoji="0" 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endParaRPr>
            </a:p>
          </p:txBody>
        </p:sp>
      </p:grp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2F838033-2777-92E8-0DA3-568F035BA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93430"/>
      </p:ext>
    </p:extLst>
  </p:cSld>
  <p:clrMapOvr>
    <a:masterClrMapping/>
  </p:clrMapOvr>
  <p:transition spd="med">
    <p:pull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369AFA-05FA-B6BE-0954-6A98E0908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7FAB18-3A93-F8BF-6E22-D7B23D8200AE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167714E-80D1-9BC7-98E7-EB767C5447EC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B713E2-E866-367F-C516-2158724BFCC0}"/>
              </a:ext>
            </a:extLst>
          </p:cNvPr>
          <p:cNvGrpSpPr/>
          <p:nvPr/>
        </p:nvGrpSpPr>
        <p:grpSpPr>
          <a:xfrm>
            <a:off x="355912" y="2433464"/>
            <a:ext cx="5596653" cy="3133624"/>
            <a:chOff x="355912" y="1743180"/>
            <a:chExt cx="5596653" cy="3133624"/>
          </a:xfrm>
        </p:grpSpPr>
        <p:cxnSp>
          <p:nvCxnSpPr>
            <p:cNvPr id="4" name="Connector: Elbow 3">
              <a:extLst>
                <a:ext uri="{FF2B5EF4-FFF2-40B4-BE49-F238E27FC236}">
                  <a16:creationId xmlns:a16="http://schemas.microsoft.com/office/drawing/2014/main" id="{FEEC403A-3890-0560-546D-A4562E9C510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-691066" y="3095900"/>
              <a:ext cx="2881047" cy="680761"/>
            </a:xfrm>
            <a:prstGeom prst="bentConnector3">
              <a:avLst>
                <a:gd name="adj1" fmla="val 100097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619D0E-62FF-6AE8-B7F9-03E5A125876F}"/>
                </a:ext>
              </a:extLst>
            </p:cNvPr>
            <p:cNvSpPr txBox="1"/>
            <p:nvPr/>
          </p:nvSpPr>
          <p:spPr>
            <a:xfrm>
              <a:off x="355912" y="2576458"/>
              <a:ext cx="5596653" cy="22726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8900" lvl="1">
                <a:lnSpc>
                  <a:spcPct val="150000"/>
                </a:lnSpc>
              </a:pP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Metode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evaluasi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sistem penawaran finansial terbaik dalam hal pemrakarsa menggunakan </a:t>
              </a:r>
              <a:r>
                <a:rPr lang="id-ID" sz="1600" b="1" spc="300" dirty="0">
                  <a:highlight>
                    <a:srgbClr val="DEEC3A"/>
                  </a:highlight>
                  <a:latin typeface="Sora Light" pitchFamily="2" charset="0"/>
                  <a:cs typeface="Sora Light" pitchFamily="2" charset="0"/>
                </a:rPr>
                <a:t>kompensasi pemberian hak untuk melakukan penawaran terhadap penawar terbaik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atau pembelian prakarsa; atau</a:t>
              </a:r>
              <a:endParaRPr lang="en-ID" sz="1600" spc="300" dirty="0"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376BC3-4DC7-8069-AAE2-3700B17B7199}"/>
                </a:ext>
              </a:extLst>
            </p:cNvPr>
            <p:cNvSpPr txBox="1"/>
            <p:nvPr/>
          </p:nvSpPr>
          <p:spPr>
            <a:xfrm>
              <a:off x="1193134" y="1743180"/>
              <a:ext cx="455198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Metode</a:t>
              </a:r>
              <a:r>
                <a:rPr kumimoji="0" lang="en-US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 </a:t>
              </a:r>
              <a:r>
                <a:rPr kumimoji="0" lang="en-US" sz="2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Evaluasi</a:t>
              </a:r>
              <a:r>
                <a:rPr kumimoji="0" lang="en-US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 </a:t>
              </a:r>
              <a:r>
                <a:rPr kumimoji="0" lang="en-US" sz="2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Penawaran</a:t>
              </a:r>
              <a:r>
                <a:rPr kumimoji="0" lang="en-US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 </a:t>
              </a:r>
              <a:r>
                <a:rPr lang="en-US" sz="2000" spc="300" dirty="0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T</a:t>
              </a:r>
              <a:r>
                <a:rPr kumimoji="0" lang="en-US" sz="2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erbaik</a:t>
              </a:r>
              <a:endPara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7FA589-6D19-583A-C841-BD1B020A5969}"/>
              </a:ext>
            </a:extLst>
          </p:cNvPr>
          <p:cNvGrpSpPr/>
          <p:nvPr/>
        </p:nvGrpSpPr>
        <p:grpSpPr>
          <a:xfrm>
            <a:off x="6446880" y="2433464"/>
            <a:ext cx="5390698" cy="3133624"/>
            <a:chOff x="6446880" y="1743180"/>
            <a:chExt cx="5390698" cy="3133624"/>
          </a:xfrm>
        </p:grpSpPr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8D59C1AD-F8E1-4409-044E-90F0B9BE5D7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346737" y="3095900"/>
              <a:ext cx="2881047" cy="680761"/>
            </a:xfrm>
            <a:prstGeom prst="bentConnector3">
              <a:avLst>
                <a:gd name="adj1" fmla="val 100097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F68348-B2C9-B5CF-A728-BE289AD3389B}"/>
                </a:ext>
              </a:extLst>
            </p:cNvPr>
            <p:cNvSpPr txBox="1"/>
            <p:nvPr/>
          </p:nvSpPr>
          <p:spPr>
            <a:xfrm>
              <a:off x="6448368" y="2576458"/>
              <a:ext cx="5389209" cy="19033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2pPr marL="88900" lvl="1">
                <a:lnSpc>
                  <a:spcPct val="150000"/>
                </a:lnSpc>
                <a:defRPr sz="1600" spc="300">
                  <a:latin typeface="Sora Light" pitchFamily="2" charset="0"/>
                  <a:cs typeface="Sora Light" pitchFamily="2" charset="0"/>
                </a:defRPr>
              </a:lvl2pPr>
            </a:lstStyle>
            <a:p>
              <a:pPr lvl="1"/>
              <a:r>
                <a:rPr lang="en-US" dirty="0" err="1"/>
                <a:t>Metode</a:t>
              </a:r>
              <a:r>
                <a:rPr lang="en-US" dirty="0"/>
                <a:t> </a:t>
              </a:r>
              <a:r>
                <a:rPr lang="en-US" dirty="0" err="1"/>
                <a:t>evaluasi</a:t>
              </a:r>
              <a:r>
                <a:rPr lang="en-US" dirty="0"/>
                <a:t> </a:t>
              </a:r>
              <a:r>
                <a:rPr lang="id-ID" dirty="0"/>
                <a:t>sistem nilai dalam hal pemrakarsa </a:t>
              </a:r>
              <a:r>
                <a:rPr lang="id-ID" b="1" dirty="0">
                  <a:highlight>
                    <a:srgbClr val="DEEC3A"/>
                  </a:highlight>
                </a:rPr>
                <a:t>menggunakan kompensasi tambahan nilai 10% </a:t>
              </a:r>
              <a:r>
                <a:rPr lang="id-ID" dirty="0"/>
                <a:t>(sepuluh persen) atau pembelian prakarsa.</a:t>
              </a:r>
              <a:endParaRPr lang="en-ID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03C0DB-430F-34BC-906C-021AEB39BAB4}"/>
                </a:ext>
              </a:extLst>
            </p:cNvPr>
            <p:cNvSpPr txBox="1"/>
            <p:nvPr/>
          </p:nvSpPr>
          <p:spPr>
            <a:xfrm>
              <a:off x="7285590" y="1743180"/>
              <a:ext cx="455198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Metode</a:t>
              </a:r>
              <a:r>
                <a:rPr kumimoji="0" lang="en-US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 </a:t>
              </a:r>
              <a:r>
                <a:rPr kumimoji="0" lang="en-US" sz="2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Evaluasi</a:t>
              </a:r>
              <a:r>
                <a:rPr kumimoji="0" lang="en-US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 </a:t>
              </a:r>
              <a:r>
                <a:rPr kumimoji="0" lang="en-US" sz="2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Sistem</a:t>
              </a:r>
              <a:r>
                <a:rPr kumimoji="0" lang="en-US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 Nilai</a:t>
              </a:r>
              <a:endPara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D79234-94A1-DC90-C26D-CD5A09D46513}"/>
              </a:ext>
            </a:extLst>
          </p:cNvPr>
          <p:cNvSpPr txBox="1"/>
          <p:nvPr/>
        </p:nvSpPr>
        <p:spPr>
          <a:xfrm>
            <a:off x="277905" y="1349132"/>
            <a:ext cx="11559672" cy="762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300">
                <a:solidFill>
                  <a:srgbClr val="0A0A0A"/>
                </a:solidFill>
                <a:latin typeface="Sora SemiBold" pitchFamily="2" charset="0"/>
                <a:cs typeface="Sora SemiBold" pitchFamily="2" charset="0"/>
              </a:defRPr>
            </a:lvl1pPr>
          </a:lstStyle>
          <a:p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Proposal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dan </a:t>
            </a:r>
            <a:r>
              <a:rPr lang="en-US" dirty="0" err="1"/>
              <a:t>kompensasi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 oleh </a:t>
            </a:r>
            <a:r>
              <a:rPr lang="en-US" dirty="0" err="1"/>
              <a:t>pemrakarsa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id-ID" dirty="0"/>
              <a:t> :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5C9F300A-1494-7601-28E3-4F78A3324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43167"/>
      </p:ext>
    </p:extLst>
  </p:cSld>
  <p:clrMapOvr>
    <a:masterClrMapping/>
  </p:clrMapOvr>
  <p:transition spd="med">
    <p:pull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669E9B-9220-6C7E-3233-D2C33EA26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6E6BBC8-0C38-5862-B2CE-77ADAA18643D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37665F2-4B4B-2813-3C7C-ADC12D92CBE5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E5BE39-A708-F177-7951-AFCA29D047E8}"/>
              </a:ext>
            </a:extLst>
          </p:cNvPr>
          <p:cNvGrpSpPr/>
          <p:nvPr/>
        </p:nvGrpSpPr>
        <p:grpSpPr>
          <a:xfrm>
            <a:off x="409076" y="2505642"/>
            <a:ext cx="3874986" cy="1846716"/>
            <a:chOff x="409075" y="2762184"/>
            <a:chExt cx="4624611" cy="18467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B866C0-B8B6-A187-105A-6E498B806A9E}"/>
                </a:ext>
              </a:extLst>
            </p:cNvPr>
            <p:cNvSpPr txBox="1"/>
            <p:nvPr/>
          </p:nvSpPr>
          <p:spPr>
            <a:xfrm>
              <a:off x="409075" y="2762184"/>
              <a:ext cx="4524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Evaluasi</a:t>
              </a:r>
              <a:endPara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6BD47B-564A-99D8-206C-B77E301FD184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Dokumen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Kualifikasi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462EF22-0A03-A9DE-C952-39B801F54C37}"/>
              </a:ext>
            </a:extLst>
          </p:cNvPr>
          <p:cNvGrpSpPr/>
          <p:nvPr/>
        </p:nvGrpSpPr>
        <p:grpSpPr>
          <a:xfrm>
            <a:off x="4172513" y="3436723"/>
            <a:ext cx="7556857" cy="2192054"/>
            <a:chOff x="4172513" y="3181013"/>
            <a:chExt cx="7556857" cy="219205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EBD3199-8C31-8E5B-7C94-2220344DFC6F}"/>
                </a:ext>
              </a:extLst>
            </p:cNvPr>
            <p:cNvGrpSpPr/>
            <p:nvPr/>
          </p:nvGrpSpPr>
          <p:grpSpPr>
            <a:xfrm>
              <a:off x="4297622" y="3598202"/>
              <a:ext cx="3641129" cy="1022957"/>
              <a:chOff x="4297622" y="3598202"/>
              <a:chExt cx="3641129" cy="1022957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25DEA1D-547B-1A65-23D4-D5CF930856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7622" y="3695914"/>
                <a:ext cx="0" cy="588607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E736ABD-CC3A-D97B-A46B-940CC8E97273}"/>
                  </a:ext>
                </a:extLst>
              </p:cNvPr>
              <p:cNvGrpSpPr/>
              <p:nvPr/>
            </p:nvGrpSpPr>
            <p:grpSpPr>
              <a:xfrm>
                <a:off x="4433552" y="3598202"/>
                <a:ext cx="3505199" cy="1022957"/>
                <a:chOff x="5351721" y="1785082"/>
                <a:chExt cx="3901319" cy="1022957"/>
              </a:xfrm>
            </p:grpSpPr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7BBBB75-6625-46D6-FCEB-D34F82DD6297}"/>
                    </a:ext>
                  </a:extLst>
                </p:cNvPr>
                <p:cNvSpPr txBox="1"/>
                <p:nvPr/>
              </p:nvSpPr>
              <p:spPr>
                <a:xfrm>
                  <a:off x="5351721" y="1785082"/>
                  <a:ext cx="127058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SemiBold" pitchFamily="2" charset="0"/>
                      <a:ea typeface="+mn-ea"/>
                      <a:cs typeface="Sora SemiBold" pitchFamily="2" charset="0"/>
                    </a:rPr>
                    <a:t>01. </a:t>
                  </a:r>
                  <a:endParaRPr kumimoji="0" lang="en-ID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Urbanist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538C1C3-9683-B917-D897-DC777B8C29C6}"/>
                    </a:ext>
                  </a:extLst>
                </p:cNvPr>
                <p:cNvSpPr txBox="1"/>
                <p:nvPr/>
              </p:nvSpPr>
              <p:spPr>
                <a:xfrm>
                  <a:off x="5351721" y="2223264"/>
                  <a:ext cx="390131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2pPr marL="0" marR="0" lvl="1" indent="0" algn="just" fontAlgn="auto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 kumimoji="0" sz="1600" b="0" i="0" u="none" strike="noStrike" cap="none" spc="300" normalizeH="0" baseline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Light" pitchFamily="2" charset="0"/>
                      <a:cs typeface="Sora Light" pitchFamily="2" charset="0"/>
                    </a:defRPr>
                  </a:lvl2pPr>
                </a:lstStyle>
                <a:p>
                  <a:r>
                    <a:rPr lang="id-ID" sz="1600" spc="300" dirty="0">
                      <a:latin typeface="Sora Light" pitchFamily="2" charset="0"/>
                      <a:cs typeface="Sora Light" pitchFamily="2" charset="0"/>
                    </a:rPr>
                    <a:t>Pemenuhan Persyaratan </a:t>
                  </a:r>
                  <a:r>
                    <a:rPr lang="en-US" sz="1600" spc="300" dirty="0" err="1">
                      <a:latin typeface="Sora Light" pitchFamily="2" charset="0"/>
                      <a:cs typeface="Sora Light" pitchFamily="2" charset="0"/>
                    </a:rPr>
                    <a:t>Administrasi</a:t>
                  </a:r>
                  <a:endParaRPr lang="en-ID" sz="1600" spc="300" dirty="0">
                    <a:latin typeface="Sora Light" pitchFamily="2" charset="0"/>
                    <a:cs typeface="Sora Light" pitchFamily="2" charset="0"/>
                  </a:endParaRPr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EADDAFF-2B7B-C164-4B46-248591012582}"/>
                </a:ext>
              </a:extLst>
            </p:cNvPr>
            <p:cNvGrpSpPr/>
            <p:nvPr/>
          </p:nvGrpSpPr>
          <p:grpSpPr>
            <a:xfrm>
              <a:off x="8088241" y="3598202"/>
              <a:ext cx="3641129" cy="776736"/>
              <a:chOff x="8088241" y="3598202"/>
              <a:chExt cx="3641129" cy="776736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543C3C0-FC11-9CF3-C901-94178A9D4E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8241" y="3695914"/>
                <a:ext cx="0" cy="588607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D676DCB-2874-B29E-A13A-CDD46BD4BFC0}"/>
                  </a:ext>
                </a:extLst>
              </p:cNvPr>
              <p:cNvGrpSpPr/>
              <p:nvPr/>
            </p:nvGrpSpPr>
            <p:grpSpPr>
              <a:xfrm>
                <a:off x="8224171" y="3598202"/>
                <a:ext cx="3505199" cy="776736"/>
                <a:chOff x="5351721" y="1785082"/>
                <a:chExt cx="3901319" cy="776736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821422C-71C4-6CE0-74F5-F133BBB9AC01}"/>
                    </a:ext>
                  </a:extLst>
                </p:cNvPr>
                <p:cNvSpPr txBox="1"/>
                <p:nvPr/>
              </p:nvSpPr>
              <p:spPr>
                <a:xfrm>
                  <a:off x="5351721" y="1785082"/>
                  <a:ext cx="127058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SemiBold" pitchFamily="2" charset="0"/>
                      <a:ea typeface="+mn-ea"/>
                      <a:cs typeface="Sora SemiBold" pitchFamily="2" charset="0"/>
                    </a:rPr>
                    <a:t>02. </a:t>
                  </a:r>
                  <a:endParaRPr kumimoji="0" lang="en-ID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Urbanist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8808D5E-5F91-0CDB-69C1-C37FE403D0E6}"/>
                    </a:ext>
                  </a:extLst>
                </p:cNvPr>
                <p:cNvSpPr txBox="1"/>
                <p:nvPr/>
              </p:nvSpPr>
              <p:spPr>
                <a:xfrm>
                  <a:off x="5351721" y="2223264"/>
                  <a:ext cx="3901319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2pPr marL="0" marR="0" lvl="1" indent="0" algn="just" fontAlgn="auto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 kumimoji="0" sz="1600" b="0" i="0" u="none" strike="noStrike" cap="none" spc="300" normalizeH="0" baseline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Light" pitchFamily="2" charset="0"/>
                      <a:cs typeface="Sora Light" pitchFamily="2" charset="0"/>
                    </a:defRPr>
                  </a:lvl2pPr>
                </a:lstStyle>
                <a:p>
                  <a:r>
                    <a:rPr lang="en-US" sz="1600" spc="300" dirty="0" err="1">
                      <a:latin typeface="Sora Light" pitchFamily="2" charset="0"/>
                      <a:cs typeface="Sora Light" pitchFamily="2" charset="0"/>
                    </a:rPr>
                    <a:t>Kemampuan</a:t>
                  </a:r>
                  <a:r>
                    <a:rPr lang="en-US" sz="1600" spc="300" dirty="0">
                      <a:latin typeface="Sora Light" pitchFamily="2" charset="0"/>
                      <a:cs typeface="Sora Light" pitchFamily="2" charset="0"/>
                    </a:rPr>
                    <a:t> Teknis</a:t>
                  </a:r>
                  <a:endParaRPr lang="en-ID" sz="1600" spc="300" dirty="0">
                    <a:latin typeface="Sora Light" pitchFamily="2" charset="0"/>
                    <a:cs typeface="Sora Light" pitchFamily="2" charset="0"/>
                  </a:endParaRPr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798DDF2-71CD-B996-51B7-B89BD349C469}"/>
                </a:ext>
              </a:extLst>
            </p:cNvPr>
            <p:cNvGrpSpPr/>
            <p:nvPr/>
          </p:nvGrpSpPr>
          <p:grpSpPr>
            <a:xfrm>
              <a:off x="4297622" y="4596331"/>
              <a:ext cx="3641129" cy="776736"/>
              <a:chOff x="4297622" y="5071462"/>
              <a:chExt cx="3641129" cy="776736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D248974-1139-2572-8C7E-3548D130E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7622" y="5127093"/>
                <a:ext cx="0" cy="588607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EB6CC3B-E40D-66BA-43B1-02072AD127F7}"/>
                  </a:ext>
                </a:extLst>
              </p:cNvPr>
              <p:cNvGrpSpPr/>
              <p:nvPr/>
            </p:nvGrpSpPr>
            <p:grpSpPr>
              <a:xfrm>
                <a:off x="4433552" y="5071462"/>
                <a:ext cx="3505199" cy="776736"/>
                <a:chOff x="5351721" y="1945341"/>
                <a:chExt cx="3901319" cy="776736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26491E8-B640-90CE-0E8F-4BCB0790E95B}"/>
                    </a:ext>
                  </a:extLst>
                </p:cNvPr>
                <p:cNvSpPr txBox="1"/>
                <p:nvPr/>
              </p:nvSpPr>
              <p:spPr>
                <a:xfrm>
                  <a:off x="5351721" y="1945341"/>
                  <a:ext cx="127058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SemiBold" pitchFamily="2" charset="0"/>
                      <a:ea typeface="+mn-ea"/>
                      <a:cs typeface="Sora SemiBold" pitchFamily="2" charset="0"/>
                    </a:rPr>
                    <a:t>03. </a:t>
                  </a:r>
                  <a:endParaRPr kumimoji="0" lang="en-ID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Urbanist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7A2EF9C-7AA1-1349-F995-D3DE4D673DBB}"/>
                    </a:ext>
                  </a:extLst>
                </p:cNvPr>
                <p:cNvSpPr txBox="1"/>
                <p:nvPr/>
              </p:nvSpPr>
              <p:spPr>
                <a:xfrm>
                  <a:off x="5351721" y="2383523"/>
                  <a:ext cx="3901319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2pPr marL="0" marR="0" lvl="1" indent="0" algn="just" fontAlgn="auto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 kumimoji="0" sz="1600" b="0" i="0" u="none" strike="noStrike" cap="none" spc="300" normalizeH="0" baseline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Light" pitchFamily="2" charset="0"/>
                      <a:cs typeface="Sora Light" pitchFamily="2" charset="0"/>
                    </a:defRPr>
                  </a:lvl2pPr>
                </a:lstStyle>
                <a:p>
                  <a:r>
                    <a:rPr lang="en-US" sz="1600" spc="300" dirty="0" err="1">
                      <a:latin typeface="Sora Light" pitchFamily="2" charset="0"/>
                      <a:cs typeface="Sora Light" pitchFamily="2" charset="0"/>
                    </a:rPr>
                    <a:t>Kemampuan</a:t>
                  </a:r>
                  <a:r>
                    <a:rPr lang="en-US" sz="1600" spc="300" dirty="0">
                      <a:latin typeface="Sora Light" pitchFamily="2" charset="0"/>
                      <a:cs typeface="Sora Light" pitchFamily="2" charset="0"/>
                    </a:rPr>
                    <a:t> </a:t>
                  </a:r>
                  <a:r>
                    <a:rPr lang="en-US" sz="1600" spc="300" dirty="0" err="1">
                      <a:latin typeface="Sora Light" pitchFamily="2" charset="0"/>
                      <a:cs typeface="Sora Light" pitchFamily="2" charset="0"/>
                    </a:rPr>
                    <a:t>Finansial</a:t>
                  </a:r>
                  <a:endParaRPr lang="en-ID" sz="1600" spc="300" dirty="0">
                    <a:latin typeface="Sora Light" pitchFamily="2" charset="0"/>
                    <a:cs typeface="Sora Light" pitchFamily="2" charset="0"/>
                  </a:endParaRPr>
                </a:p>
              </p:txBody>
            </p:sp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B795264-170A-09C7-9A37-0149DED6549E}"/>
                </a:ext>
              </a:extLst>
            </p:cNvPr>
            <p:cNvSpPr txBox="1"/>
            <p:nvPr/>
          </p:nvSpPr>
          <p:spPr>
            <a:xfrm>
              <a:off x="4172513" y="3181013"/>
              <a:ext cx="7522175" cy="4157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pc="300" dirty="0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Isi </a:t>
              </a:r>
              <a:r>
                <a:rPr lang="en-US" b="1" spc="300" dirty="0" err="1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Dokumen</a:t>
              </a:r>
              <a:r>
                <a:rPr lang="en-US" b="1" spc="300" dirty="0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en-US" b="1" spc="300" dirty="0" err="1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Kualifikasi</a:t>
              </a:r>
              <a:r>
                <a:rPr lang="en-US" b="1" spc="300" dirty="0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 Calon </a:t>
              </a:r>
              <a:r>
                <a:rPr lang="en-US" b="1" spc="300" dirty="0" err="1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Pemrakarsa</a:t>
              </a:r>
              <a:r>
                <a:rPr lang="en-US" spc="300" dirty="0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:</a:t>
              </a:r>
              <a:endParaRPr kumimoji="0" 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1C4396-EB13-8050-B2E3-3FE849481592}"/>
              </a:ext>
            </a:extLst>
          </p:cNvPr>
          <p:cNvGrpSpPr/>
          <p:nvPr/>
        </p:nvGrpSpPr>
        <p:grpSpPr>
          <a:xfrm>
            <a:off x="3964634" y="368415"/>
            <a:ext cx="7764736" cy="2631526"/>
            <a:chOff x="3967831" y="148984"/>
            <a:chExt cx="7764736" cy="263152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1FE766-CAB6-23B9-2146-4ED44A282462}"/>
                </a:ext>
              </a:extLst>
            </p:cNvPr>
            <p:cNvSpPr txBox="1"/>
            <p:nvPr/>
          </p:nvSpPr>
          <p:spPr>
            <a:xfrm>
              <a:off x="3967831" y="148984"/>
              <a:ext cx="7726856" cy="412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spc="300" dirty="0" err="1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Kegiatan</a:t>
              </a:r>
              <a:r>
                <a:rPr lang="en-US" b="1" spc="300" dirty="0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en-US" b="1" spc="300" dirty="0" err="1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Evaluasi</a:t>
              </a:r>
              <a:r>
                <a:rPr lang="en-US" b="1" spc="300" dirty="0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en-US" spc="300" dirty="0" err="1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Dokumen</a:t>
              </a:r>
              <a:r>
                <a:rPr lang="en-US" spc="300" dirty="0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en-US" spc="300" dirty="0" err="1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Kualifikasi</a:t>
              </a:r>
              <a:r>
                <a:rPr lang="en-US" spc="300" dirty="0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 Calon </a:t>
              </a:r>
              <a:r>
                <a:rPr lang="en-US" spc="300" dirty="0" err="1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Pemrakarsa</a:t>
              </a:r>
              <a:r>
                <a:rPr lang="id-ID" spc="300" dirty="0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en-US" spc="300" dirty="0">
                  <a:solidFill>
                    <a:srgbClr val="0A0A0A"/>
                  </a:solidFill>
                  <a:latin typeface="Sora SemiBold" pitchFamily="2" charset="0"/>
                  <a:cs typeface="Sora SemiBold" pitchFamily="2" charset="0"/>
                </a:rPr>
                <a:t>:</a:t>
              </a:r>
              <a:endParaRPr kumimoji="0" 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11A3A5C-0D7B-EAF1-DEEA-B2C222801448}"/>
                </a:ext>
              </a:extLst>
            </p:cNvPr>
            <p:cNvGrpSpPr/>
            <p:nvPr/>
          </p:nvGrpSpPr>
          <p:grpSpPr>
            <a:xfrm>
              <a:off x="4297622" y="622590"/>
              <a:ext cx="3644326" cy="1051111"/>
              <a:chOff x="4297622" y="622590"/>
              <a:chExt cx="3644326" cy="105111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EABA6FC-45B1-9B50-873E-FF0CE53AB12F}"/>
                  </a:ext>
                </a:extLst>
              </p:cNvPr>
              <p:cNvGrpSpPr/>
              <p:nvPr/>
            </p:nvGrpSpPr>
            <p:grpSpPr>
              <a:xfrm>
                <a:off x="4297622" y="622590"/>
                <a:ext cx="1277510" cy="1051111"/>
                <a:chOff x="4802845" y="1275109"/>
                <a:chExt cx="1277510" cy="1051111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BDC0C76-D525-85A0-9E92-293D25511F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2845" y="1336961"/>
                  <a:ext cx="0" cy="989259"/>
                </a:xfrm>
                <a:prstGeom prst="line">
                  <a:avLst/>
                </a:prstGeom>
                <a:ln>
                  <a:solidFill>
                    <a:srgbClr val="CE152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D2DA715-8413-8B75-52A0-6C9F78E8C7AE}"/>
                    </a:ext>
                  </a:extLst>
                </p:cNvPr>
                <p:cNvSpPr txBox="1"/>
                <p:nvPr/>
              </p:nvSpPr>
              <p:spPr>
                <a:xfrm>
                  <a:off x="4938775" y="1275109"/>
                  <a:ext cx="114158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SemiBold" pitchFamily="2" charset="0"/>
                      <a:ea typeface="+mn-ea"/>
                      <a:cs typeface="Sora SemiBold" pitchFamily="2" charset="0"/>
                    </a:rPr>
                    <a:t>01. </a:t>
                  </a:r>
                  <a:endParaRPr kumimoji="0" lang="en-ID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Urbanis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86B635-68BD-73A5-8DC1-DC1ABFCAD622}"/>
                  </a:ext>
                </a:extLst>
              </p:cNvPr>
              <p:cNvSpPr txBox="1"/>
              <p:nvPr/>
            </p:nvSpPr>
            <p:spPr>
              <a:xfrm>
                <a:off x="4436749" y="1083334"/>
                <a:ext cx="35051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2pPr marL="0" marR="0" lvl="1" indent="0" algn="just" fontAlgn="auto">
                  <a:lnSpc>
                    <a:spcPct val="12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 kumimoji="0" sz="1600" b="0" i="0" u="none" strike="noStrike" cap="none" spc="300" normalizeH="0" baseline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cs typeface="Sora Light" pitchFamily="2" charset="0"/>
                  </a:defRPr>
                </a:lvl2pPr>
              </a:lstStyle>
              <a:p>
                <a:r>
                  <a:rPr lang="id-ID" sz="1600" spc="300" dirty="0">
                    <a:latin typeface="Sora Light" pitchFamily="2" charset="0"/>
                    <a:cs typeface="Sora Light" pitchFamily="2" charset="0"/>
                  </a:rPr>
                  <a:t>Evaluasi Dokumen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Kualifikasi</a:t>
                </a:r>
                <a:endParaRPr lang="en-ID" sz="1600" spc="300" dirty="0">
                  <a:latin typeface="Sora Light" pitchFamily="2" charset="0"/>
                  <a:cs typeface="Sora Light" pitchFamily="2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8F3F2C9-A72C-CF5A-0F49-AED5CADBE144}"/>
                </a:ext>
              </a:extLst>
            </p:cNvPr>
            <p:cNvGrpSpPr/>
            <p:nvPr/>
          </p:nvGrpSpPr>
          <p:grpSpPr>
            <a:xfrm>
              <a:off x="8088241" y="622590"/>
              <a:ext cx="3644326" cy="1051111"/>
              <a:chOff x="8088241" y="622590"/>
              <a:chExt cx="3644326" cy="105111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9C79580-3344-1771-D443-6D8B74950294}"/>
                  </a:ext>
                </a:extLst>
              </p:cNvPr>
              <p:cNvGrpSpPr/>
              <p:nvPr/>
            </p:nvGrpSpPr>
            <p:grpSpPr>
              <a:xfrm>
                <a:off x="8088241" y="622590"/>
                <a:ext cx="1277510" cy="1051111"/>
                <a:chOff x="4802845" y="1275109"/>
                <a:chExt cx="1277510" cy="1051111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A4195A61-B63E-FD56-B524-8DB6F8B3B3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2845" y="1336961"/>
                  <a:ext cx="0" cy="989259"/>
                </a:xfrm>
                <a:prstGeom prst="line">
                  <a:avLst/>
                </a:prstGeom>
                <a:ln>
                  <a:solidFill>
                    <a:srgbClr val="CE152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0EB4AA0-41E4-5F45-381B-6B6DA6DD6126}"/>
                    </a:ext>
                  </a:extLst>
                </p:cNvPr>
                <p:cNvSpPr txBox="1"/>
                <p:nvPr/>
              </p:nvSpPr>
              <p:spPr>
                <a:xfrm>
                  <a:off x="4938775" y="1275109"/>
                  <a:ext cx="114158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SemiBold" pitchFamily="2" charset="0"/>
                      <a:ea typeface="+mn-ea"/>
                      <a:cs typeface="Sora SemiBold" pitchFamily="2" charset="0"/>
                    </a:rPr>
                    <a:t>02. </a:t>
                  </a:r>
                  <a:endParaRPr kumimoji="0" lang="en-ID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Urbanis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C7820E-C166-1D81-CE4D-F40ED011CB93}"/>
                  </a:ext>
                </a:extLst>
              </p:cNvPr>
              <p:cNvSpPr txBox="1"/>
              <p:nvPr/>
            </p:nvSpPr>
            <p:spPr>
              <a:xfrm>
                <a:off x="8227368" y="1083334"/>
                <a:ext cx="35051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2pPr marL="0" marR="0" lvl="1" indent="0" algn="just" fontAlgn="auto">
                  <a:lnSpc>
                    <a:spcPct val="12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 kumimoji="0" sz="1600" b="0" i="0" u="none" strike="noStrike" cap="none" spc="300" normalizeH="0" baseline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cs typeface="Sora Light" pitchFamily="2" charset="0"/>
                  </a:defRPr>
                </a:lvl2pPr>
              </a:lstStyle>
              <a:p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Perbaikan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id-ID" sz="1600" spc="300" dirty="0">
                    <a:latin typeface="Sora Light" pitchFamily="2" charset="0"/>
                    <a:cs typeface="Sora Light" pitchFamily="2" charset="0"/>
                  </a:rPr>
                  <a:t>Dokumen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Kualifikasi</a:t>
                </a:r>
                <a:endParaRPr lang="en-ID" sz="1600" spc="300" dirty="0">
                  <a:latin typeface="Sora Light" pitchFamily="2" charset="0"/>
                  <a:cs typeface="Sora Light" pitchFamily="2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827EADC-F223-FE41-7184-8914926288F8}"/>
                </a:ext>
              </a:extLst>
            </p:cNvPr>
            <p:cNvGrpSpPr/>
            <p:nvPr/>
          </p:nvGrpSpPr>
          <p:grpSpPr>
            <a:xfrm>
              <a:off x="4297622" y="1729399"/>
              <a:ext cx="3644326" cy="1051111"/>
              <a:chOff x="4297622" y="1935591"/>
              <a:chExt cx="3644326" cy="105111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614E182-AD0F-C83C-9E43-605C40A4689F}"/>
                  </a:ext>
                </a:extLst>
              </p:cNvPr>
              <p:cNvGrpSpPr/>
              <p:nvPr/>
            </p:nvGrpSpPr>
            <p:grpSpPr>
              <a:xfrm>
                <a:off x="4297622" y="1935591"/>
                <a:ext cx="1277510" cy="1051111"/>
                <a:chOff x="4802845" y="1275109"/>
                <a:chExt cx="1277510" cy="1051111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4C999246-CE75-2D63-1FE0-1A2F45C511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2845" y="1336961"/>
                  <a:ext cx="0" cy="989259"/>
                </a:xfrm>
                <a:prstGeom prst="line">
                  <a:avLst/>
                </a:prstGeom>
                <a:ln>
                  <a:solidFill>
                    <a:srgbClr val="CE152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05DAF1D-3D2D-0B5B-91CF-BBC51894F2FA}"/>
                    </a:ext>
                  </a:extLst>
                </p:cNvPr>
                <p:cNvSpPr txBox="1"/>
                <p:nvPr/>
              </p:nvSpPr>
              <p:spPr>
                <a:xfrm>
                  <a:off x="4938775" y="1275109"/>
                  <a:ext cx="114158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SemiBold" pitchFamily="2" charset="0"/>
                      <a:ea typeface="+mn-ea"/>
                      <a:cs typeface="Sora SemiBold" pitchFamily="2" charset="0"/>
                    </a:rPr>
                    <a:t>03. </a:t>
                  </a:r>
                  <a:endParaRPr kumimoji="0" lang="en-ID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Urbanis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2FFD2E-A93E-8B6F-DF1A-6FB775C84F15}"/>
                  </a:ext>
                </a:extLst>
              </p:cNvPr>
              <p:cNvSpPr txBox="1"/>
              <p:nvPr/>
            </p:nvSpPr>
            <p:spPr>
              <a:xfrm>
                <a:off x="4436749" y="2396335"/>
                <a:ext cx="35051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2pPr marL="0" marR="0" lvl="1" indent="0" algn="just" fontAlgn="auto">
                  <a:lnSpc>
                    <a:spcPct val="12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 kumimoji="0" sz="1600" b="0" i="0" u="none" strike="noStrike" cap="none" spc="300" normalizeH="0" baseline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cs typeface="Sora Light" pitchFamily="2" charset="0"/>
                  </a:defRPr>
                </a:lvl2pPr>
              </a:lstStyle>
              <a:p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Penyampaian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Laporan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Hasil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Evaluasi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endParaRPr lang="en-ID" sz="1600" spc="300" dirty="0">
                  <a:latin typeface="Sora Light" pitchFamily="2" charset="0"/>
                  <a:cs typeface="Sora Light" pitchFamily="2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70E55D6-882C-8F85-1085-E3388928731E}"/>
                </a:ext>
              </a:extLst>
            </p:cNvPr>
            <p:cNvGrpSpPr/>
            <p:nvPr/>
          </p:nvGrpSpPr>
          <p:grpSpPr>
            <a:xfrm>
              <a:off x="8088241" y="1729399"/>
              <a:ext cx="3644326" cy="1051111"/>
              <a:chOff x="8088241" y="1935591"/>
              <a:chExt cx="3644326" cy="105111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1DE9BE8-A78A-DA8D-D16D-ACAB8120A9A6}"/>
                  </a:ext>
                </a:extLst>
              </p:cNvPr>
              <p:cNvGrpSpPr/>
              <p:nvPr/>
            </p:nvGrpSpPr>
            <p:grpSpPr>
              <a:xfrm>
                <a:off x="8088241" y="1935591"/>
                <a:ext cx="1277510" cy="1051111"/>
                <a:chOff x="4802845" y="1275109"/>
                <a:chExt cx="1277510" cy="1051111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913EDFED-05D8-80B8-4690-B27501E14C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2845" y="1336961"/>
                  <a:ext cx="0" cy="989259"/>
                </a:xfrm>
                <a:prstGeom prst="line">
                  <a:avLst/>
                </a:prstGeom>
                <a:ln>
                  <a:solidFill>
                    <a:srgbClr val="CE152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B565789-4A52-A5C5-71FE-164D8CCB2F71}"/>
                    </a:ext>
                  </a:extLst>
                </p:cNvPr>
                <p:cNvSpPr txBox="1"/>
                <p:nvPr/>
              </p:nvSpPr>
              <p:spPr>
                <a:xfrm>
                  <a:off x="4938775" y="1275109"/>
                  <a:ext cx="114158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Sora SemiBold" pitchFamily="2" charset="0"/>
                      <a:ea typeface="+mn-ea"/>
                      <a:cs typeface="Sora SemiBold" pitchFamily="2" charset="0"/>
                    </a:rPr>
                    <a:t>04. </a:t>
                  </a:r>
                  <a:endParaRPr kumimoji="0" lang="en-ID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Urbanis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57E1C3-60A6-6D2C-A331-008FDAF32C7A}"/>
                  </a:ext>
                </a:extLst>
              </p:cNvPr>
              <p:cNvSpPr txBox="1"/>
              <p:nvPr/>
            </p:nvSpPr>
            <p:spPr>
              <a:xfrm>
                <a:off x="8227368" y="2396335"/>
                <a:ext cx="35051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2pPr marL="0" marR="0" lvl="1" indent="0" algn="just" fontAlgn="auto">
                  <a:lnSpc>
                    <a:spcPct val="12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 kumimoji="0" sz="1600" b="0" i="0" u="none" strike="noStrike" cap="none" spc="300" normalizeH="0" baseline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cs typeface="Sora Light" pitchFamily="2" charset="0"/>
                  </a:defRPr>
                </a:lvl2pPr>
              </a:lstStyle>
              <a:p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Persetujuan</a:t>
                </a:r>
                <a:r>
                  <a:rPr lang="id-ID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Pemenuhan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Kualifikasi</a:t>
                </a:r>
                <a:endParaRPr lang="en-ID" sz="1600" spc="300" dirty="0">
                  <a:latin typeface="Sora Light" pitchFamily="2" charset="0"/>
                  <a:cs typeface="Sora Light" pitchFamily="2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96764FF-FE3A-B650-BABC-730C8D2FB00B}"/>
              </a:ext>
            </a:extLst>
          </p:cNvPr>
          <p:cNvSpPr txBox="1"/>
          <p:nvPr/>
        </p:nvSpPr>
        <p:spPr>
          <a:xfrm>
            <a:off x="4180860" y="5789193"/>
            <a:ext cx="7522175" cy="762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300">
                <a:solidFill>
                  <a:srgbClr val="0A0A0A"/>
                </a:solidFill>
                <a:latin typeface="Sora SemiBold" pitchFamily="2" charset="0"/>
                <a:cs typeface="Sora SemiBold" pitchFamily="2" charset="0"/>
              </a:defRPr>
            </a:lvl1pPr>
          </a:lstStyle>
          <a:p>
            <a:r>
              <a:rPr lang="en-US" dirty="0" err="1">
                <a:latin typeface="Sora Light" pitchFamily="2" charset="0"/>
                <a:cs typeface="Sora Light" pitchFamily="2" charset="0"/>
              </a:rPr>
              <a:t>Evaluasi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dilakukan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sesuai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dengan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rencana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Dokumen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Prakualifikasi</a:t>
            </a:r>
            <a:endParaRPr lang="en-US" dirty="0">
              <a:latin typeface="Sora Light" pitchFamily="2" charset="0"/>
              <a:cs typeface="Sora Light" pitchFamily="2" charset="0"/>
            </a:endParaRP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33533339-6759-795A-88BB-773C7A5B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75077"/>
      </p:ext>
    </p:extLst>
  </p:cSld>
  <p:clrMapOvr>
    <a:masterClrMapping/>
  </p:clrMapOvr>
  <p:transition spd="med">
    <p:pull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3EFA98-DE07-A3E5-BB17-441728F18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C825DB1-D608-C792-44BC-A25728EBF8B8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FA3E48-4C12-E3E9-8B05-1A4B71B5496C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D44A21-48CF-34BB-5C56-5EEFABCD491F}"/>
              </a:ext>
            </a:extLst>
          </p:cNvPr>
          <p:cNvSpPr txBox="1"/>
          <p:nvPr/>
        </p:nvSpPr>
        <p:spPr>
          <a:xfrm>
            <a:off x="409076" y="1743579"/>
            <a:ext cx="11204747" cy="38754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300">
                <a:solidFill>
                  <a:srgbClr val="0A0A0A"/>
                </a:solidFill>
                <a:latin typeface="Sora SemiBold" pitchFamily="2" charset="0"/>
                <a:cs typeface="Sora SemiBold" pitchFamily="2" charset="0"/>
              </a:defRPr>
            </a:lvl1pPr>
          </a:lstStyle>
          <a:p>
            <a:pPr algn="just"/>
            <a:r>
              <a:rPr lang="id-ID" dirty="0">
                <a:latin typeface="Sora Light" pitchFamily="2" charset="0"/>
                <a:cs typeface="Sora Light" pitchFamily="2" charset="0"/>
              </a:rPr>
              <a:t>Evaluasi Dokumen Kualifikasi dilakukan dengan menggunakan </a:t>
            </a:r>
            <a:r>
              <a:rPr lang="id-ID" b="1" dirty="0">
                <a:highlight>
                  <a:srgbClr val="DEEC3A"/>
                </a:highlight>
                <a:latin typeface="Sora Light" pitchFamily="2" charset="0"/>
                <a:cs typeface="Sora Light" pitchFamily="2" charset="0"/>
              </a:rPr>
              <a:t>metode sistem gugur atau sistem pembobotan dengan ambang batas </a:t>
            </a:r>
            <a:r>
              <a:rPr lang="id-ID" dirty="0">
                <a:latin typeface="Sora Light" pitchFamily="2" charset="0"/>
                <a:cs typeface="Sora Light" pitchFamily="2" charset="0"/>
              </a:rPr>
              <a:t>terhadap pemenuhan persyaratan yang dimuat dalam rencana Dokumen Prakualifikasi</a:t>
            </a:r>
            <a:endParaRPr lang="en-US" dirty="0">
              <a:latin typeface="Sora Light" pitchFamily="2" charset="0"/>
              <a:cs typeface="Sora Light" pitchFamily="2" charset="0"/>
            </a:endParaRPr>
          </a:p>
          <a:p>
            <a:endParaRPr lang="en-US" dirty="0">
              <a:latin typeface="Sora Light" pitchFamily="2" charset="0"/>
              <a:cs typeface="Sora Light" pitchFamily="2" charset="0"/>
            </a:endParaRPr>
          </a:p>
          <a:p>
            <a:r>
              <a:rPr lang="en-US" dirty="0" err="1">
                <a:latin typeface="Sora Light" pitchFamily="2" charset="0"/>
                <a:cs typeface="Sora Light" pitchFamily="2" charset="0"/>
              </a:rPr>
              <a:t>Pelaksanaan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Evaluasi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dokumen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kualifikasi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,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Panitia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Pengadaan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Badan Usaha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Pelaksana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membuat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dan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melaporkan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kepada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PJPK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melalui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b="1" dirty="0" err="1">
                <a:highlight>
                  <a:srgbClr val="DEEC3A"/>
                </a:highlight>
                <a:latin typeface="Sora Light" pitchFamily="2" charset="0"/>
                <a:cs typeface="Sora Light" pitchFamily="2" charset="0"/>
              </a:rPr>
              <a:t>Berita</a:t>
            </a:r>
            <a:r>
              <a:rPr lang="en-US" b="1" dirty="0">
                <a:highlight>
                  <a:srgbClr val="DEEC3A"/>
                </a:highlight>
                <a:latin typeface="Sora Light" pitchFamily="2" charset="0"/>
                <a:cs typeface="Sora Light" pitchFamily="2" charset="0"/>
              </a:rPr>
              <a:t> Acara </a:t>
            </a:r>
            <a:r>
              <a:rPr lang="en-US" b="1" dirty="0" err="1">
                <a:highlight>
                  <a:srgbClr val="DEEC3A"/>
                </a:highlight>
                <a:latin typeface="Sora Light" pitchFamily="2" charset="0"/>
                <a:cs typeface="Sora Light" pitchFamily="2" charset="0"/>
              </a:rPr>
              <a:t>Evaluasi</a:t>
            </a:r>
            <a:r>
              <a:rPr lang="en-US" b="1" dirty="0">
                <a:highlight>
                  <a:srgbClr val="DEEC3A"/>
                </a:highlight>
                <a:latin typeface="Sora Light" pitchFamily="2" charset="0"/>
                <a:cs typeface="Sora Light" pitchFamily="2" charset="0"/>
              </a:rPr>
              <a:t> </a:t>
            </a:r>
            <a:r>
              <a:rPr lang="en-US" b="1" dirty="0" err="1">
                <a:highlight>
                  <a:srgbClr val="DEEC3A"/>
                </a:highlight>
                <a:latin typeface="Sora Light" pitchFamily="2" charset="0"/>
                <a:cs typeface="Sora Light" pitchFamily="2" charset="0"/>
              </a:rPr>
              <a:t>Dokumen</a:t>
            </a:r>
            <a:r>
              <a:rPr lang="en-US" b="1" dirty="0">
                <a:highlight>
                  <a:srgbClr val="DEEC3A"/>
                </a:highlight>
                <a:latin typeface="Sora Light" pitchFamily="2" charset="0"/>
                <a:cs typeface="Sora Light" pitchFamily="2" charset="0"/>
              </a:rPr>
              <a:t> </a:t>
            </a:r>
            <a:r>
              <a:rPr lang="en-US" b="1" dirty="0" err="1">
                <a:highlight>
                  <a:srgbClr val="DEEC3A"/>
                </a:highlight>
                <a:latin typeface="Sora Light" pitchFamily="2" charset="0"/>
                <a:cs typeface="Sora Light" pitchFamily="2" charset="0"/>
              </a:rPr>
              <a:t>Kualifikasi</a:t>
            </a:r>
            <a:r>
              <a:rPr lang="en-US" b="1" dirty="0">
                <a:highlight>
                  <a:srgbClr val="DEEC3A"/>
                </a:highlight>
                <a:latin typeface="Sora Light" pitchFamily="2" charset="0"/>
                <a:cs typeface="Sora Light" pitchFamily="2" charset="0"/>
              </a:rPr>
              <a:t> </a:t>
            </a:r>
          </a:p>
          <a:p>
            <a:endParaRPr lang="en-US" b="1" dirty="0">
              <a:highlight>
                <a:srgbClr val="DEEC3A"/>
              </a:highlight>
              <a:latin typeface="Sora Light" pitchFamily="2" charset="0"/>
              <a:cs typeface="Sora Light" pitchFamily="2" charset="0"/>
            </a:endParaRPr>
          </a:p>
          <a:p>
            <a:r>
              <a:rPr lang="en-US" dirty="0">
                <a:latin typeface="Sora Light" pitchFamily="2" charset="0"/>
                <a:cs typeface="Sora Light" pitchFamily="2" charset="0"/>
              </a:rPr>
              <a:t>PJPK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menatapkan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Calon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Pemrakarsa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yang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telah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lulus </a:t>
            </a:r>
            <a:r>
              <a:rPr lang="en-US" dirty="0" err="1">
                <a:latin typeface="Sora Light" pitchFamily="2" charset="0"/>
                <a:cs typeface="Sora Light" pitchFamily="2" charset="0"/>
              </a:rPr>
              <a:t>Prakualifikasi</a:t>
            </a:r>
            <a:r>
              <a:rPr lang="en-US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b="1" dirty="0" err="1">
                <a:highlight>
                  <a:srgbClr val="DEEC3A"/>
                </a:highlight>
                <a:latin typeface="Sora Light" pitchFamily="2" charset="0"/>
                <a:cs typeface="Sora Light" pitchFamily="2" charset="0"/>
              </a:rPr>
              <a:t>dalam</a:t>
            </a:r>
            <a:r>
              <a:rPr lang="en-US" b="1" dirty="0">
                <a:highlight>
                  <a:srgbClr val="DEEC3A"/>
                </a:highlight>
                <a:latin typeface="Sora Light" pitchFamily="2" charset="0"/>
                <a:cs typeface="Sora Light" pitchFamily="2" charset="0"/>
              </a:rPr>
              <a:t> Surat </a:t>
            </a:r>
            <a:r>
              <a:rPr lang="en-US" b="1" dirty="0" err="1">
                <a:highlight>
                  <a:srgbClr val="DEEC3A"/>
                </a:highlight>
                <a:latin typeface="Sora Light" pitchFamily="2" charset="0"/>
                <a:cs typeface="Sora Light" pitchFamily="2" charset="0"/>
              </a:rPr>
              <a:t>Persetujuan</a:t>
            </a:r>
            <a:r>
              <a:rPr lang="en-US" b="1" dirty="0">
                <a:highlight>
                  <a:srgbClr val="DEEC3A"/>
                </a:highlight>
                <a:latin typeface="Sora Light" pitchFamily="2" charset="0"/>
                <a:cs typeface="Sora Light" pitchFamily="2" charset="0"/>
              </a:rPr>
              <a:t> Prakarsa </a:t>
            </a:r>
            <a:endParaRPr lang="en-US" dirty="0">
              <a:latin typeface="Sora Light" pitchFamily="2" charset="0"/>
              <a:cs typeface="Sora Light" pitchFamily="2" charset="0"/>
            </a:endParaRPr>
          </a:p>
          <a:p>
            <a:endParaRPr lang="en-ID" dirty="0"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D38971-811E-89BF-6477-466FC5DD1A6B}"/>
              </a:ext>
            </a:extLst>
          </p:cNvPr>
          <p:cNvSpPr txBox="1"/>
          <p:nvPr/>
        </p:nvSpPr>
        <p:spPr>
          <a:xfrm>
            <a:off x="2020229" y="847672"/>
            <a:ext cx="815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Evaluasi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Dokumen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Kualifikasi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69EB4C12-7BF0-E264-AC12-2AC40F85D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012"/>
      </p:ext>
    </p:extLst>
  </p:cSld>
  <p:clrMapOvr>
    <a:masterClrMapping/>
  </p:clrMapOvr>
  <p:transition spd="med">
    <p:pull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34F4A6-36D5-E5FA-7998-78A986589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E6AFF2A-BD5F-8845-FD6D-969A24FB75C4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F18E972-C728-9053-B7BE-AAEE521ECA7F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B5F5E6-B0BB-301B-100C-AF1D9337C23F}"/>
              </a:ext>
            </a:extLst>
          </p:cNvPr>
          <p:cNvGrpSpPr/>
          <p:nvPr/>
        </p:nvGrpSpPr>
        <p:grpSpPr>
          <a:xfrm>
            <a:off x="409075" y="2505642"/>
            <a:ext cx="4624611" cy="1846716"/>
            <a:chOff x="409075" y="2762184"/>
            <a:chExt cx="4624611" cy="18467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FEB60C-7979-8D10-BF85-77DE0AF6C6D3}"/>
                </a:ext>
              </a:extLst>
            </p:cNvPr>
            <p:cNvSpPr txBox="1"/>
            <p:nvPr/>
          </p:nvSpPr>
          <p:spPr>
            <a:xfrm>
              <a:off x="409075" y="2762184"/>
              <a:ext cx="4524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Evaluasi</a:t>
              </a:r>
              <a:endPara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9BBDFB-30D7-9F95-12E7-602580DAB76B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Dokumen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Penawaran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F9ACAF-A7D3-194A-294D-AC16BC6BE99E}"/>
              </a:ext>
            </a:extLst>
          </p:cNvPr>
          <p:cNvGrpSpPr/>
          <p:nvPr/>
        </p:nvGrpSpPr>
        <p:grpSpPr>
          <a:xfrm>
            <a:off x="4103361" y="1974246"/>
            <a:ext cx="7629206" cy="2770158"/>
            <a:chOff x="4103361" y="337524"/>
            <a:chExt cx="7629206" cy="277015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5849AE3-B051-0188-8C60-BB97BF8419A5}"/>
                </a:ext>
              </a:extLst>
            </p:cNvPr>
            <p:cNvGrpSpPr/>
            <p:nvPr/>
          </p:nvGrpSpPr>
          <p:grpSpPr>
            <a:xfrm>
              <a:off x="4103361" y="337524"/>
              <a:ext cx="7591326" cy="2770158"/>
              <a:chOff x="4103361" y="1933436"/>
              <a:chExt cx="7591326" cy="2770158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4211521-0A8F-7D7E-CA03-69AEC395E130}"/>
                  </a:ext>
                </a:extLst>
              </p:cNvPr>
              <p:cNvGrpSpPr/>
              <p:nvPr/>
            </p:nvGrpSpPr>
            <p:grpSpPr>
              <a:xfrm>
                <a:off x="4297622" y="2491882"/>
                <a:ext cx="5068129" cy="2211712"/>
                <a:chOff x="4300819" y="1548489"/>
                <a:chExt cx="5068129" cy="2211712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9E39903D-4408-45EF-CC46-41C7952FCD85}"/>
                    </a:ext>
                  </a:extLst>
                </p:cNvPr>
                <p:cNvGrpSpPr/>
                <p:nvPr/>
              </p:nvGrpSpPr>
              <p:grpSpPr>
                <a:xfrm>
                  <a:off x="4300819" y="1548489"/>
                  <a:ext cx="1277510" cy="1051111"/>
                  <a:chOff x="4802845" y="1548489"/>
                  <a:chExt cx="1277510" cy="1051111"/>
                </a:xfrm>
              </p:grpSpPr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63970900-E798-FA48-2B81-C34CF0ACE3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02845" y="1610341"/>
                    <a:ext cx="0" cy="989259"/>
                  </a:xfrm>
                  <a:prstGeom prst="line">
                    <a:avLst/>
                  </a:prstGeom>
                  <a:ln>
                    <a:solidFill>
                      <a:srgbClr val="CE152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304FECB8-C043-52F2-2AA2-1421A2F9C327}"/>
                      </a:ext>
                    </a:extLst>
                  </p:cNvPr>
                  <p:cNvSpPr txBox="1"/>
                  <p:nvPr/>
                </p:nvSpPr>
                <p:spPr>
                  <a:xfrm>
                    <a:off x="4938775" y="1548489"/>
                    <a:ext cx="1141580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A0A0A"/>
                        </a:solidFill>
                        <a:effectLst/>
                        <a:uLnTx/>
                        <a:uFillTx/>
                        <a:latin typeface="Sora SemiBold" pitchFamily="2" charset="0"/>
                        <a:ea typeface="+mn-ea"/>
                        <a:cs typeface="Sora SemiBold" pitchFamily="2" charset="0"/>
                      </a:rPr>
                      <a:t>01. </a:t>
                    </a:r>
                    <a:endParaRPr kumimoji="0" lang="en-ID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Urbanis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CD551348-F3D1-C0F7-2332-7AC2EBF6509F}"/>
                    </a:ext>
                  </a:extLst>
                </p:cNvPr>
                <p:cNvGrpSpPr/>
                <p:nvPr/>
              </p:nvGrpSpPr>
              <p:grpSpPr>
                <a:xfrm>
                  <a:off x="8091438" y="1548489"/>
                  <a:ext cx="1277510" cy="1051111"/>
                  <a:chOff x="4802845" y="1548489"/>
                  <a:chExt cx="1277510" cy="1051111"/>
                </a:xfrm>
              </p:grpSpPr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964C3C0F-78E5-21E9-09D2-B123DF3180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02845" y="1610341"/>
                    <a:ext cx="0" cy="989259"/>
                  </a:xfrm>
                  <a:prstGeom prst="line">
                    <a:avLst/>
                  </a:prstGeom>
                  <a:ln>
                    <a:solidFill>
                      <a:srgbClr val="CE152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6E9B14A-FCE6-B223-C834-A5E4843244C8}"/>
                      </a:ext>
                    </a:extLst>
                  </p:cNvPr>
                  <p:cNvSpPr txBox="1"/>
                  <p:nvPr/>
                </p:nvSpPr>
                <p:spPr>
                  <a:xfrm>
                    <a:off x="4938775" y="1548489"/>
                    <a:ext cx="1141580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A0A0A"/>
                        </a:solidFill>
                        <a:effectLst/>
                        <a:uLnTx/>
                        <a:uFillTx/>
                        <a:latin typeface="Sora SemiBold" pitchFamily="2" charset="0"/>
                        <a:ea typeface="+mn-ea"/>
                        <a:cs typeface="Sora SemiBold" pitchFamily="2" charset="0"/>
                      </a:rPr>
                      <a:t>02. </a:t>
                    </a:r>
                    <a:endParaRPr kumimoji="0" lang="en-ID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Urbanis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C63BF5F8-AD29-80F8-DC68-2A5F7C07F009}"/>
                    </a:ext>
                  </a:extLst>
                </p:cNvPr>
                <p:cNvGrpSpPr/>
                <p:nvPr/>
              </p:nvGrpSpPr>
              <p:grpSpPr>
                <a:xfrm>
                  <a:off x="4300819" y="2709090"/>
                  <a:ext cx="1277510" cy="1051111"/>
                  <a:chOff x="4802845" y="1396089"/>
                  <a:chExt cx="1277510" cy="1051111"/>
                </a:xfrm>
              </p:grpSpPr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B8F66447-7FD7-C62D-278E-887D0996B9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02845" y="1457941"/>
                    <a:ext cx="0" cy="989259"/>
                  </a:xfrm>
                  <a:prstGeom prst="line">
                    <a:avLst/>
                  </a:prstGeom>
                  <a:ln>
                    <a:solidFill>
                      <a:srgbClr val="CE152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BA68ADDC-1DA1-E50F-300A-6B0C9DE08E4A}"/>
                      </a:ext>
                    </a:extLst>
                  </p:cNvPr>
                  <p:cNvSpPr txBox="1"/>
                  <p:nvPr/>
                </p:nvSpPr>
                <p:spPr>
                  <a:xfrm>
                    <a:off x="4938775" y="1396089"/>
                    <a:ext cx="1141580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A0A0A"/>
                        </a:solidFill>
                        <a:effectLst/>
                        <a:uLnTx/>
                        <a:uFillTx/>
                        <a:latin typeface="Sora SemiBold" pitchFamily="2" charset="0"/>
                        <a:ea typeface="+mn-ea"/>
                        <a:cs typeface="Sora SemiBold" pitchFamily="2" charset="0"/>
                      </a:rPr>
                      <a:t>03. </a:t>
                    </a:r>
                    <a:endParaRPr kumimoji="0" lang="en-ID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Urbanis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ECA44C79-4AF6-AAB5-F1E2-EFFCDD6E371D}"/>
                    </a:ext>
                  </a:extLst>
                </p:cNvPr>
                <p:cNvGrpSpPr/>
                <p:nvPr/>
              </p:nvGrpSpPr>
              <p:grpSpPr>
                <a:xfrm>
                  <a:off x="8091438" y="2709090"/>
                  <a:ext cx="1277510" cy="1051111"/>
                  <a:chOff x="4802845" y="1396089"/>
                  <a:chExt cx="1277510" cy="1051111"/>
                </a:xfrm>
              </p:grpSpPr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4DE3CFEE-52CB-F9C6-68AB-B882175975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02845" y="1457941"/>
                    <a:ext cx="0" cy="989259"/>
                  </a:xfrm>
                  <a:prstGeom prst="line">
                    <a:avLst/>
                  </a:prstGeom>
                  <a:ln>
                    <a:solidFill>
                      <a:srgbClr val="CE152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9C785F5-97E4-2CE8-70D1-AE8F2F10FDD3}"/>
                      </a:ext>
                    </a:extLst>
                  </p:cNvPr>
                  <p:cNvSpPr txBox="1"/>
                  <p:nvPr/>
                </p:nvSpPr>
                <p:spPr>
                  <a:xfrm>
                    <a:off x="4938775" y="1396089"/>
                    <a:ext cx="1141580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A0A0A"/>
                        </a:solidFill>
                        <a:effectLst/>
                        <a:uLnTx/>
                        <a:uFillTx/>
                        <a:latin typeface="Sora SemiBold" pitchFamily="2" charset="0"/>
                        <a:ea typeface="+mn-ea"/>
                        <a:cs typeface="Sora SemiBold" pitchFamily="2" charset="0"/>
                      </a:rPr>
                      <a:t>04. </a:t>
                    </a:r>
                    <a:endParaRPr kumimoji="0" lang="en-ID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0A"/>
                      </a:solidFill>
                      <a:effectLst/>
                      <a:uLnTx/>
                      <a:uFillTx/>
                      <a:latin typeface="Urbanis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B12F5F2-10EC-EA0C-04B6-29007E7A265A}"/>
                  </a:ext>
                </a:extLst>
              </p:cNvPr>
              <p:cNvSpPr txBox="1"/>
              <p:nvPr/>
            </p:nvSpPr>
            <p:spPr>
              <a:xfrm>
                <a:off x="4103361" y="1933436"/>
                <a:ext cx="7591326" cy="377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spc="300" dirty="0" err="1">
                    <a:solidFill>
                      <a:srgbClr val="0A0A0A"/>
                    </a:solidFill>
                    <a:latin typeface="Sora SemiBold" pitchFamily="2" charset="0"/>
                    <a:cs typeface="Sora SemiBold" pitchFamily="2" charset="0"/>
                  </a:rPr>
                  <a:t>Kegiatan</a:t>
                </a:r>
                <a:r>
                  <a:rPr lang="en-US" sz="1600" b="1" spc="300" dirty="0">
                    <a:solidFill>
                      <a:srgbClr val="0A0A0A"/>
                    </a:solidFill>
                    <a:latin typeface="Sora SemiBold" pitchFamily="2" charset="0"/>
                    <a:cs typeface="Sora SemiBold" pitchFamily="2" charset="0"/>
                  </a:rPr>
                  <a:t> </a:t>
                </a:r>
                <a:r>
                  <a:rPr lang="en-US" sz="1600" b="1" spc="300" dirty="0" err="1">
                    <a:solidFill>
                      <a:srgbClr val="0A0A0A"/>
                    </a:solidFill>
                    <a:latin typeface="Sora SemiBold" pitchFamily="2" charset="0"/>
                    <a:cs typeface="Sora SemiBold" pitchFamily="2" charset="0"/>
                  </a:rPr>
                  <a:t>Evaluasi</a:t>
                </a:r>
                <a:r>
                  <a:rPr lang="en-US" sz="1600" b="1" spc="300" dirty="0">
                    <a:solidFill>
                      <a:srgbClr val="0A0A0A"/>
                    </a:solidFill>
                    <a:latin typeface="Sora SemiBold" pitchFamily="2" charset="0"/>
                    <a:cs typeface="Sora SemiBold" pitchFamily="2" charset="0"/>
                  </a:rPr>
                  <a:t> </a:t>
                </a:r>
                <a:r>
                  <a:rPr lang="en-US" sz="1600" spc="300" dirty="0" err="1">
                    <a:solidFill>
                      <a:srgbClr val="0A0A0A"/>
                    </a:solidFill>
                    <a:latin typeface="Sora SemiBold" pitchFamily="2" charset="0"/>
                    <a:cs typeface="Sora SemiBold" pitchFamily="2" charset="0"/>
                  </a:rPr>
                  <a:t>Dokumen</a:t>
                </a:r>
                <a:r>
                  <a:rPr lang="en-US" sz="1600" spc="300" dirty="0">
                    <a:solidFill>
                      <a:srgbClr val="0A0A0A"/>
                    </a:solidFill>
                    <a:latin typeface="Sora SemiBold" pitchFamily="2" charset="0"/>
                    <a:cs typeface="Sora SemiBold" pitchFamily="2" charset="0"/>
                  </a:rPr>
                  <a:t> </a:t>
                </a:r>
                <a:r>
                  <a:rPr lang="en-US" sz="1600" spc="300" dirty="0" err="1">
                    <a:solidFill>
                      <a:srgbClr val="0A0A0A"/>
                    </a:solidFill>
                    <a:latin typeface="Sora SemiBold" pitchFamily="2" charset="0"/>
                    <a:cs typeface="Sora SemiBold" pitchFamily="2" charset="0"/>
                  </a:rPr>
                  <a:t>Penawaran</a:t>
                </a:r>
                <a:r>
                  <a:rPr lang="en-US" sz="1600" spc="300" dirty="0">
                    <a:solidFill>
                      <a:srgbClr val="0A0A0A"/>
                    </a:solidFill>
                    <a:latin typeface="Sora SemiBold" pitchFamily="2" charset="0"/>
                    <a:cs typeface="Sora SemiBold" pitchFamily="2" charset="0"/>
                  </a:rPr>
                  <a:t> Calon </a:t>
                </a:r>
                <a:r>
                  <a:rPr lang="en-US" sz="1600" spc="300" dirty="0" err="1">
                    <a:solidFill>
                      <a:srgbClr val="0A0A0A"/>
                    </a:solidFill>
                    <a:latin typeface="Sora SemiBold" pitchFamily="2" charset="0"/>
                    <a:cs typeface="Sora SemiBold" pitchFamily="2" charset="0"/>
                  </a:rPr>
                  <a:t>Pemrakarsa</a:t>
                </a:r>
                <a:r>
                  <a:rPr lang="en-US" sz="1600" spc="300" dirty="0">
                    <a:solidFill>
                      <a:srgbClr val="0A0A0A"/>
                    </a:solidFill>
                    <a:latin typeface="Sora SemiBold" pitchFamily="2" charset="0"/>
                    <a:cs typeface="Sora SemiBold" pitchFamily="2" charset="0"/>
                  </a:rPr>
                  <a:t> :</a:t>
                </a:r>
                <a:endParaRPr kumimoji="0" 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3DE0AE-A012-C4E8-FF0F-50130BA6EB52}"/>
                </a:ext>
              </a:extLst>
            </p:cNvPr>
            <p:cNvSpPr txBox="1"/>
            <p:nvPr/>
          </p:nvSpPr>
          <p:spPr>
            <a:xfrm>
              <a:off x="4462653" y="1356714"/>
              <a:ext cx="350519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2pPr marL="0" marR="0" lvl="1" indent="0" algn="just" fontAlgn="auto">
                <a:lnSpc>
                  <a:spcPct val="12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300" normalizeH="0" baseline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defRPr>
              </a:lvl2pPr>
            </a:lstStyle>
            <a:p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Evaluasi Dokumen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Penawaran</a:t>
              </a:r>
              <a:endParaRPr lang="en-ID" sz="1600" spc="300" dirty="0"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3BE37B-FB35-3D35-027B-C5F2496B7AEC}"/>
                </a:ext>
              </a:extLst>
            </p:cNvPr>
            <p:cNvSpPr txBox="1"/>
            <p:nvPr/>
          </p:nvSpPr>
          <p:spPr>
            <a:xfrm>
              <a:off x="8227368" y="1356714"/>
              <a:ext cx="350519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2pPr marL="0" marR="0" lvl="1" indent="0" algn="just" fontAlgn="auto">
                <a:lnSpc>
                  <a:spcPct val="12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300" normalizeH="0" baseline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defRPr>
              </a:lvl2pPr>
            </a:lstStyle>
            <a:p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Negos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i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asi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Dokumen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Penawaran</a:t>
              </a:r>
              <a:endParaRPr lang="en-ID" sz="1600" spc="300" dirty="0"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0ADF7A-B277-1478-4BBD-DB3D7563E178}"/>
                </a:ext>
              </a:extLst>
            </p:cNvPr>
            <p:cNvSpPr txBox="1"/>
            <p:nvPr/>
          </p:nvSpPr>
          <p:spPr>
            <a:xfrm>
              <a:off x="4436749" y="2517315"/>
              <a:ext cx="350519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2pPr marL="0" marR="0" lvl="1" indent="0" algn="just" fontAlgn="auto">
                <a:lnSpc>
                  <a:spcPct val="12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300" normalizeH="0" baseline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defRPr>
              </a:lvl2pPr>
            </a:lstStyle>
            <a:p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Perbaikan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Dokumen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Penawaran</a:t>
              </a:r>
              <a:endParaRPr lang="en-ID" sz="1600" spc="300" dirty="0"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9D0836-5895-FF64-956B-9A7DAB39CE8B}"/>
                </a:ext>
              </a:extLst>
            </p:cNvPr>
            <p:cNvSpPr txBox="1"/>
            <p:nvPr/>
          </p:nvSpPr>
          <p:spPr>
            <a:xfrm>
              <a:off x="8227368" y="2517315"/>
              <a:ext cx="350519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2pPr marL="0" marR="0" lvl="1" indent="0" algn="just" fontAlgn="auto">
                <a:lnSpc>
                  <a:spcPct val="12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 kumimoji="0" sz="1600" b="0" i="0" u="none" strike="noStrike" cap="none" spc="300" normalizeH="0" baseline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defRPr>
              </a:lvl2pPr>
            </a:lstStyle>
            <a:p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Persetujuan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 Dokumen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z="1600" spc="300" dirty="0" err="1">
                  <a:latin typeface="Sora Light" pitchFamily="2" charset="0"/>
                  <a:cs typeface="Sora Light" pitchFamily="2" charset="0"/>
                </a:rPr>
                <a:t>Penawaran</a:t>
              </a:r>
              <a:endParaRPr lang="en-ID" sz="1600" spc="300" dirty="0">
                <a:latin typeface="Sora Light" pitchFamily="2" charset="0"/>
                <a:cs typeface="Sora Light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F05BD4-15DD-2B0F-9816-4CDDE11A1A20}"/>
              </a:ext>
            </a:extLst>
          </p:cNvPr>
          <p:cNvSpPr txBox="1"/>
          <p:nvPr/>
        </p:nvSpPr>
        <p:spPr>
          <a:xfrm>
            <a:off x="4103360" y="154891"/>
            <a:ext cx="7679565" cy="1903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id-ID" sz="1600" u="none" strike="noStrike" spc="300" dirty="0">
                <a:solidFill>
                  <a:srgbClr val="202124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Evaluasi Dokumen Penawaran Calon Pemrakarsa </a:t>
            </a:r>
            <a:r>
              <a:rPr lang="id-ID" sz="1600" u="none" strike="noStrike" spc="300" dirty="0"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berlaku dalam hal Calon Pemrakarsa </a:t>
            </a:r>
            <a:r>
              <a:rPr lang="id-ID" sz="1600" u="none" strike="noStrike" spc="300" dirty="0">
                <a:effectLst/>
                <a:highlight>
                  <a:srgbClr val="DEEC3A"/>
                </a:highlight>
                <a:latin typeface="Sora SemiBold" pitchFamily="2" charset="0"/>
                <a:ea typeface="Bookman Old Style" panose="02050604050505020204" pitchFamily="18" charset="0"/>
                <a:cs typeface="Sora SemiBold" pitchFamily="2" charset="0"/>
              </a:rPr>
              <a:t>mengusulkan metode</a:t>
            </a:r>
            <a:r>
              <a:rPr lang="en-US" sz="1600" u="none" strike="noStrike" spc="300" dirty="0">
                <a:effectLst/>
                <a:highlight>
                  <a:srgbClr val="DEEC3A"/>
                </a:highlight>
                <a:latin typeface="Sora SemiBold" pitchFamily="2" charset="0"/>
                <a:ea typeface="Bookman Old Style" panose="02050604050505020204" pitchFamily="18" charset="0"/>
                <a:cs typeface="Sora SemiBold" pitchFamily="2" charset="0"/>
              </a:rPr>
              <a:t> </a:t>
            </a:r>
            <a:r>
              <a:rPr lang="en-US" sz="1600" u="none" strike="noStrike" spc="300" dirty="0" err="1">
                <a:effectLst/>
                <a:highlight>
                  <a:srgbClr val="DEEC3A"/>
                </a:highlight>
                <a:latin typeface="Sora SemiBold" pitchFamily="2" charset="0"/>
                <a:ea typeface="Bookman Old Style" panose="02050604050505020204" pitchFamily="18" charset="0"/>
                <a:cs typeface="Sora SemiBold" pitchFamily="2" charset="0"/>
              </a:rPr>
              <a:t>Pelelangan</a:t>
            </a:r>
            <a:r>
              <a:rPr lang="en-US" sz="1600" u="none" strike="noStrike" spc="300" dirty="0">
                <a:effectLst/>
                <a:highlight>
                  <a:srgbClr val="DEEC3A"/>
                </a:highlight>
                <a:latin typeface="Sora SemiBold" pitchFamily="2" charset="0"/>
                <a:ea typeface="Bookman Old Style" panose="02050604050505020204" pitchFamily="18" charset="0"/>
                <a:cs typeface="Sora SemiBold" pitchFamily="2" charset="0"/>
              </a:rPr>
              <a:t> </a:t>
            </a:r>
            <a:r>
              <a:rPr lang="id-ID" sz="1600" i="1" u="none" strike="noStrike" spc="300" dirty="0">
                <a:effectLst/>
                <a:highlight>
                  <a:srgbClr val="DEEC3A"/>
                </a:highlight>
                <a:latin typeface="Sora SemiBold" pitchFamily="2" charset="0"/>
                <a:ea typeface="Bookman Old Style" panose="02050604050505020204" pitchFamily="18" charset="0"/>
                <a:cs typeface="Sora SemiBold" pitchFamily="2" charset="0"/>
              </a:rPr>
              <a:t>Swiss Challenge</a:t>
            </a:r>
            <a:r>
              <a:rPr lang="id-ID" sz="1600" u="none" strike="noStrike" spc="300" dirty="0">
                <a:effectLst/>
                <a:highlight>
                  <a:srgbClr val="DEEC3A"/>
                </a:highlight>
                <a:latin typeface="Sora SemiBold" pitchFamily="2" charset="0"/>
                <a:ea typeface="Bookman Old Style" panose="02050604050505020204" pitchFamily="18" charset="0"/>
                <a:cs typeface="Sora SemiBold" pitchFamily="2" charset="0"/>
              </a:rPr>
              <a:t> atau Penunjukan Langsung</a:t>
            </a:r>
            <a:r>
              <a:rPr lang="id-ID" sz="1600" u="none" strike="noStrike" spc="300" dirty="0"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rPr>
              <a:t> kondisi tertentu di dalam Rencana Dokumen Pengadaan.</a:t>
            </a:r>
            <a:endParaRPr lang="en-ID" sz="1400" u="none" strike="noStrike" spc="300" dirty="0">
              <a:effectLst/>
              <a:latin typeface="Sora Light" pitchFamily="2" charset="0"/>
              <a:ea typeface="Arial" panose="020B0604020202020204" pitchFamily="34" charset="0"/>
              <a:cs typeface="Sora Ligh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155BB-746D-B2EA-DA62-7389E9432AA5}"/>
              </a:ext>
            </a:extLst>
          </p:cNvPr>
          <p:cNvSpPr txBox="1"/>
          <p:nvPr/>
        </p:nvSpPr>
        <p:spPr>
          <a:xfrm>
            <a:off x="4103360" y="4989369"/>
            <a:ext cx="7679564" cy="15340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just">
              <a:lnSpc>
                <a:spcPct val="150000"/>
              </a:lnSpc>
              <a:defRPr sz="1600" u="none" strike="noStrike" spc="300">
                <a:solidFill>
                  <a:srgbClr val="202124"/>
                </a:solidFill>
                <a:effectLst/>
                <a:latin typeface="Sora Light" pitchFamily="2" charset="0"/>
                <a:ea typeface="Bookman Old Style" panose="02050604050505020204" pitchFamily="18" charset="0"/>
                <a:cs typeface="Sora Light" pitchFamily="2" charset="0"/>
              </a:defRPr>
            </a:lvl1pPr>
          </a:lstStyle>
          <a:p>
            <a:r>
              <a:rPr lang="id-ID" dirty="0"/>
              <a:t>Dalam hal PJPK menyetujui hasil evaluasi dan negosiasi Dokumen Penawaran Calon Pemrakarsa, PJPK mencantumkan persetujuan tersebut dalam Surat Persetujuan Prakarsa.</a:t>
            </a:r>
            <a:endParaRPr lang="en-ID" dirty="0"/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510D617D-C016-085B-44BA-6162811CB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303982"/>
      </p:ext>
    </p:extLst>
  </p:cSld>
  <p:clrMapOvr>
    <a:masterClrMapping/>
  </p:clrMapOvr>
  <p:transition spd="med">
    <p:pull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181451-A2EA-F9CC-025E-3B8954C99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5CE32F-BC4D-4A72-4C90-0B467A1B44DE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1A9A13A-A032-1F73-EA22-153D7B3FE250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4D685E-5329-F8CE-EE73-8B5AD6D6FBC0}"/>
              </a:ext>
            </a:extLst>
          </p:cNvPr>
          <p:cNvSpPr txBox="1"/>
          <p:nvPr/>
        </p:nvSpPr>
        <p:spPr>
          <a:xfrm>
            <a:off x="551122" y="578730"/>
            <a:ext cx="11143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rPr>
              <a:t>Persiapan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rPr>
              <a:t>Pengadaan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rPr>
              <a:t> BUP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rPr>
              <a:t>Prakarsa Badan Usaha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D4752-55BB-B967-6717-92B2C75BF537}"/>
              </a:ext>
            </a:extLst>
          </p:cNvPr>
          <p:cNvGrpSpPr/>
          <p:nvPr/>
        </p:nvGrpSpPr>
        <p:grpSpPr>
          <a:xfrm>
            <a:off x="551123" y="1439448"/>
            <a:ext cx="3434312" cy="1586139"/>
            <a:chOff x="595427" y="2125956"/>
            <a:chExt cx="3434312" cy="1586139"/>
          </a:xfrm>
        </p:grpSpPr>
        <p:cxnSp>
          <p:nvCxnSpPr>
            <p:cNvPr id="4" name="Connector: Elbow 3">
              <a:extLst>
                <a:ext uri="{FF2B5EF4-FFF2-40B4-BE49-F238E27FC236}">
                  <a16:creationId xmlns:a16="http://schemas.microsoft.com/office/drawing/2014/main" id="{82323FC8-A247-71DA-24DB-B9F1604EC3E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51290" y="2622669"/>
              <a:ext cx="1333563" cy="845290"/>
            </a:xfrm>
            <a:prstGeom prst="bentConnector3">
              <a:avLst>
                <a:gd name="adj1" fmla="val 100230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9EC9F8-1B51-5F64-B670-79B7C375C2A8}"/>
                </a:ext>
              </a:extLst>
            </p:cNvPr>
            <p:cNvSpPr txBox="1"/>
            <p:nvPr/>
          </p:nvSpPr>
          <p:spPr>
            <a:xfrm>
              <a:off x="706790" y="2838523"/>
              <a:ext cx="332294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kumimoji="0" sz="1600" b="0" i="0" u="none" strike="noStrike" kern="100" cap="none" spc="30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Konfirmasi kesiapan proyek KPBU</a:t>
              </a:r>
              <a:endParaRPr kumimoji="0" lang="en-ID" sz="1600" b="0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22E57B-D544-DEA9-763D-B6488FA57066}"/>
                </a:ext>
              </a:extLst>
            </p:cNvPr>
            <p:cNvSpPr txBox="1"/>
            <p:nvPr/>
          </p:nvSpPr>
          <p:spPr>
            <a:xfrm>
              <a:off x="1544012" y="2125956"/>
              <a:ext cx="114158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01. </a:t>
              </a:r>
              <a:endPara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B1ED27-70CA-144A-DBF5-2BCCEEA54218}"/>
              </a:ext>
            </a:extLst>
          </p:cNvPr>
          <p:cNvGrpSpPr/>
          <p:nvPr/>
        </p:nvGrpSpPr>
        <p:grpSpPr>
          <a:xfrm>
            <a:off x="4357579" y="1439448"/>
            <a:ext cx="3434312" cy="1586139"/>
            <a:chOff x="595427" y="2125956"/>
            <a:chExt cx="3434312" cy="1586139"/>
          </a:xfrm>
        </p:grpSpPr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3D4B6A03-AB2E-C0C3-E8F7-09231796234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51290" y="2622669"/>
              <a:ext cx="1333563" cy="845290"/>
            </a:xfrm>
            <a:prstGeom prst="bentConnector3">
              <a:avLst>
                <a:gd name="adj1" fmla="val 100230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8E6085-8010-0FB9-FFEB-561EEC75DC87}"/>
                </a:ext>
              </a:extLst>
            </p:cNvPr>
            <p:cNvSpPr txBox="1"/>
            <p:nvPr/>
          </p:nvSpPr>
          <p:spPr>
            <a:xfrm>
              <a:off x="706790" y="2838523"/>
              <a:ext cx="3322949" cy="8735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kumimoji="0" sz="1600" b="0" i="0" u="none" strike="noStrike" kern="100" cap="none" spc="30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Penerbitan pemberitahuan informasi awal</a:t>
              </a:r>
              <a:endParaRPr kumimoji="0" lang="en-ID" sz="1600" b="0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1A8946-9E39-6C8F-1B02-DC0C10C48B29}"/>
                </a:ext>
              </a:extLst>
            </p:cNvPr>
            <p:cNvSpPr txBox="1"/>
            <p:nvPr/>
          </p:nvSpPr>
          <p:spPr>
            <a:xfrm>
              <a:off x="1544012" y="2125956"/>
              <a:ext cx="114158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02. </a:t>
              </a:r>
              <a:endPara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5C3F69-4865-3B75-5CD7-90D26DEF225C}"/>
              </a:ext>
            </a:extLst>
          </p:cNvPr>
          <p:cNvGrpSpPr/>
          <p:nvPr/>
        </p:nvGrpSpPr>
        <p:grpSpPr>
          <a:xfrm>
            <a:off x="8206566" y="1439448"/>
            <a:ext cx="3434312" cy="1586139"/>
            <a:chOff x="595427" y="2125956"/>
            <a:chExt cx="3434312" cy="1586139"/>
          </a:xfrm>
        </p:grpSpPr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76D09BA9-5F72-C97D-8BF2-7924BC7DE0E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51290" y="2622669"/>
              <a:ext cx="1333563" cy="845290"/>
            </a:xfrm>
            <a:prstGeom prst="bentConnector3">
              <a:avLst>
                <a:gd name="adj1" fmla="val 100230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E562E4-ED6D-D198-C5C5-5771BF197BD0}"/>
                </a:ext>
              </a:extLst>
            </p:cNvPr>
            <p:cNvSpPr txBox="1"/>
            <p:nvPr/>
          </p:nvSpPr>
          <p:spPr>
            <a:xfrm>
              <a:off x="706790" y="2838523"/>
              <a:ext cx="3322949" cy="8735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kumimoji="0" sz="1600" b="0" i="0" u="none" strike="noStrike" kern="100" cap="none" spc="30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Penyusunan jadwal pengadaan Badan Usaha Pelaksana</a:t>
              </a:r>
              <a:endParaRPr kumimoji="0" lang="en-ID" sz="1600" b="0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217B33-6C39-D292-31D0-1EA48DBB46EE}"/>
                </a:ext>
              </a:extLst>
            </p:cNvPr>
            <p:cNvSpPr txBox="1"/>
            <p:nvPr/>
          </p:nvSpPr>
          <p:spPr>
            <a:xfrm>
              <a:off x="1544012" y="2125956"/>
              <a:ext cx="114158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03. </a:t>
              </a:r>
              <a:endPara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E63DB2-F336-FB77-2C79-36D826937091}"/>
              </a:ext>
            </a:extLst>
          </p:cNvPr>
          <p:cNvGrpSpPr/>
          <p:nvPr/>
        </p:nvGrpSpPr>
        <p:grpSpPr>
          <a:xfrm>
            <a:off x="551123" y="3279088"/>
            <a:ext cx="3434312" cy="1586139"/>
            <a:chOff x="595427" y="2125956"/>
            <a:chExt cx="3434312" cy="1586139"/>
          </a:xfrm>
        </p:grpSpPr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824359F8-E78A-42C8-8CCF-2C397D88B30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51290" y="2622669"/>
              <a:ext cx="1333563" cy="845290"/>
            </a:xfrm>
            <a:prstGeom prst="bentConnector3">
              <a:avLst>
                <a:gd name="adj1" fmla="val 100230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EF0A2CA-0707-3998-CF8E-F586A5465DB6}"/>
                </a:ext>
              </a:extLst>
            </p:cNvPr>
            <p:cNvSpPr txBox="1"/>
            <p:nvPr/>
          </p:nvSpPr>
          <p:spPr>
            <a:xfrm>
              <a:off x="706790" y="2838523"/>
              <a:ext cx="332294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kumimoji="0" sz="1600" b="0" i="0" u="none" strike="noStrike" kern="100" cap="none" spc="30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Penyusunan </a:t>
              </a: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rancangan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</a:t>
              </a:r>
              <a:r>
                <a:rPr kumimoji="0" lang="id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pengumuman</a:t>
              </a:r>
              <a:endParaRPr kumimoji="0" lang="en-ID" sz="1600" b="0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69354EE-29E6-D72F-1458-48F5D34C57BA}"/>
                </a:ext>
              </a:extLst>
            </p:cNvPr>
            <p:cNvSpPr txBox="1"/>
            <p:nvPr/>
          </p:nvSpPr>
          <p:spPr>
            <a:xfrm>
              <a:off x="1544012" y="2125956"/>
              <a:ext cx="114158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04. </a:t>
              </a:r>
              <a:endPara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35A9D2-172F-7552-11A2-89552C51C43C}"/>
              </a:ext>
            </a:extLst>
          </p:cNvPr>
          <p:cNvGrpSpPr/>
          <p:nvPr/>
        </p:nvGrpSpPr>
        <p:grpSpPr>
          <a:xfrm>
            <a:off x="4357579" y="3279088"/>
            <a:ext cx="3434312" cy="1586139"/>
            <a:chOff x="595427" y="2125956"/>
            <a:chExt cx="3434312" cy="1586139"/>
          </a:xfrm>
        </p:grpSpPr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B2CBADC8-8BD4-18B3-254E-4FF60FB602C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51290" y="2622669"/>
              <a:ext cx="1333563" cy="845290"/>
            </a:xfrm>
            <a:prstGeom prst="bentConnector3">
              <a:avLst>
                <a:gd name="adj1" fmla="val 100230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AFF105-7687-9BF7-E1E1-905B8F624594}"/>
                </a:ext>
              </a:extLst>
            </p:cNvPr>
            <p:cNvSpPr txBox="1"/>
            <p:nvPr/>
          </p:nvSpPr>
          <p:spPr>
            <a:xfrm>
              <a:off x="706790" y="2838523"/>
              <a:ext cx="332294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kumimoji="0" sz="1600" b="0" i="0" u="none" strike="noStrike" kern="100" cap="none" spc="30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Penyusunan dan penetapan dokumen pengadaan</a:t>
              </a:r>
              <a:endParaRPr kumimoji="0" lang="en-ID" sz="1600" b="0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2BE88CE-45EC-25AF-C1FE-BC974757DCE3}"/>
                </a:ext>
              </a:extLst>
            </p:cNvPr>
            <p:cNvSpPr txBox="1"/>
            <p:nvPr/>
          </p:nvSpPr>
          <p:spPr>
            <a:xfrm>
              <a:off x="1544012" y="2125956"/>
              <a:ext cx="114158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05. </a:t>
              </a:r>
              <a:endPara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9B1215-0995-D1E4-098A-DCAC72357265}"/>
              </a:ext>
            </a:extLst>
          </p:cNvPr>
          <p:cNvGrpSpPr/>
          <p:nvPr/>
        </p:nvGrpSpPr>
        <p:grpSpPr>
          <a:xfrm>
            <a:off x="8206566" y="3279088"/>
            <a:ext cx="3626846" cy="1586139"/>
            <a:chOff x="595427" y="2125956"/>
            <a:chExt cx="3626846" cy="1586139"/>
          </a:xfrm>
        </p:grpSpPr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1E0C1A91-8127-0901-1EFB-D27E183C430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51290" y="2622669"/>
              <a:ext cx="1333563" cy="845290"/>
            </a:xfrm>
            <a:prstGeom prst="bentConnector3">
              <a:avLst>
                <a:gd name="adj1" fmla="val 100230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A46E96D-C053-3A18-DA05-6922BCB61AED}"/>
                </a:ext>
              </a:extLst>
            </p:cNvPr>
            <p:cNvSpPr txBox="1"/>
            <p:nvPr/>
          </p:nvSpPr>
          <p:spPr>
            <a:xfrm>
              <a:off x="706790" y="2838523"/>
              <a:ext cx="3515483" cy="8735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kumimoji="0" sz="1600" b="0" i="0" u="none" strike="noStrike" kern="100" cap="none" spc="30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Konfirmasi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atas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pemenuhan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persyaratan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Pemrakarsa</a:t>
              </a:r>
              <a:endParaRPr kumimoji="0" lang="en-ID" sz="1600" b="0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D653CE-588C-ED40-7790-49EBD3254F6D}"/>
                </a:ext>
              </a:extLst>
            </p:cNvPr>
            <p:cNvSpPr txBox="1"/>
            <p:nvPr/>
          </p:nvSpPr>
          <p:spPr>
            <a:xfrm>
              <a:off x="1544012" y="2125956"/>
              <a:ext cx="114158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06. </a:t>
              </a:r>
              <a:endPara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4E2D3B-D62D-98E0-B17B-3AA1CA87A0A5}"/>
              </a:ext>
            </a:extLst>
          </p:cNvPr>
          <p:cNvGrpSpPr/>
          <p:nvPr/>
        </p:nvGrpSpPr>
        <p:grpSpPr>
          <a:xfrm>
            <a:off x="4357578" y="4794022"/>
            <a:ext cx="3434312" cy="1586139"/>
            <a:chOff x="595427" y="2125956"/>
            <a:chExt cx="3434312" cy="1586139"/>
          </a:xfrm>
        </p:grpSpPr>
        <p:cxnSp>
          <p:nvCxnSpPr>
            <p:cNvPr id="5" name="Connector: Elbow 4">
              <a:extLst>
                <a:ext uri="{FF2B5EF4-FFF2-40B4-BE49-F238E27FC236}">
                  <a16:creationId xmlns:a16="http://schemas.microsoft.com/office/drawing/2014/main" id="{F8240DFA-169F-842A-A818-1855FF58256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51290" y="2622669"/>
              <a:ext cx="1333563" cy="845290"/>
            </a:xfrm>
            <a:prstGeom prst="bentConnector3">
              <a:avLst>
                <a:gd name="adj1" fmla="val 100230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823DE0-C57A-5E71-4F20-7857EA7974B0}"/>
                </a:ext>
              </a:extLst>
            </p:cNvPr>
            <p:cNvSpPr txBox="1"/>
            <p:nvPr/>
          </p:nvSpPr>
          <p:spPr>
            <a:xfrm>
              <a:off x="706790" y="2838523"/>
              <a:ext cx="3322949" cy="610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kumimoji="0" sz="1600" b="0" i="0" u="none" strike="noStrike" kern="100" cap="none" spc="30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Pengelolaan ruangan data dan informasi</a:t>
              </a:r>
              <a:endParaRPr kumimoji="0" lang="en-ID" sz="1600" b="0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9BEF80-660F-89DF-D5FE-CAD9E0513125}"/>
                </a:ext>
              </a:extLst>
            </p:cNvPr>
            <p:cNvSpPr txBox="1"/>
            <p:nvPr/>
          </p:nvSpPr>
          <p:spPr>
            <a:xfrm>
              <a:off x="1544012" y="2125956"/>
              <a:ext cx="114158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07. </a:t>
              </a:r>
              <a:endPara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</p:grpSp>
      <p:pic>
        <p:nvPicPr>
          <p:cNvPr id="17" name="Picture 2">
            <a:hlinkClick r:id="" action="ppaction://noaction"/>
            <a:extLst>
              <a:ext uri="{FF2B5EF4-FFF2-40B4-BE49-F238E27FC236}">
                <a16:creationId xmlns:a16="http://schemas.microsoft.com/office/drawing/2014/main" id="{48F372F0-2891-E0CA-98C7-6EED0F15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18526"/>
      </p:ext>
    </p:extLst>
  </p:cSld>
  <p:clrMapOvr>
    <a:masterClrMapping/>
  </p:clrMapOvr>
  <p:transition spd="med">
    <p:pull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3241AC-8007-A7F4-3984-92BBD0547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03A91F6-8184-42F9-22FA-94D4C38313C8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4574397-4812-D13A-C908-D4965A23AAFB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5FCB2C-846F-1FAE-F09E-D69EE2EE7C11}"/>
              </a:ext>
            </a:extLst>
          </p:cNvPr>
          <p:cNvSpPr txBox="1"/>
          <p:nvPr/>
        </p:nvSpPr>
        <p:spPr>
          <a:xfrm>
            <a:off x="409076" y="2288645"/>
            <a:ext cx="41912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 err="1">
                <a:latin typeface="Sora Light" pitchFamily="2" charset="0"/>
                <a:cs typeface="Sora Light" pitchFamily="2" charset="0"/>
              </a:rPr>
              <a:t>Panitia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melakukan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konfirmasi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atas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b="1" spc="300" dirty="0" err="1">
                <a:latin typeface="Sora SemiBold" pitchFamily="2" charset="0"/>
                <a:cs typeface="Sora SemiBold" pitchFamily="2" charset="0"/>
              </a:rPr>
              <a:t>pemenuhan</a:t>
            </a:r>
            <a:r>
              <a:rPr lang="en-US" b="1" spc="300" dirty="0"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b="1" spc="300" dirty="0" err="1">
                <a:latin typeface="Sora SemiBold" pitchFamily="2" charset="0"/>
                <a:cs typeface="Sora SemiBold" pitchFamily="2" charset="0"/>
              </a:rPr>
              <a:t>persyaratan</a:t>
            </a:r>
            <a:r>
              <a:rPr lang="en-US" b="1" spc="300" dirty="0"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b="1" spc="300" dirty="0" err="1">
                <a:highlight>
                  <a:srgbClr val="DEEC3A"/>
                </a:highlight>
                <a:latin typeface="Sora SemiBold" pitchFamily="2" charset="0"/>
                <a:cs typeface="Sora SemiBold" pitchFamily="2" charset="0"/>
              </a:rPr>
              <a:t>Prakualifikasi</a:t>
            </a:r>
            <a:r>
              <a:rPr lang="en-US" b="1" spc="300" dirty="0">
                <a:highlight>
                  <a:srgbClr val="DEEC3A"/>
                </a:highlight>
                <a:latin typeface="Sora SemiBold" pitchFamily="2" charset="0"/>
                <a:cs typeface="Sora SemiBold" pitchFamily="2" charset="0"/>
              </a:rPr>
              <a:t> dan </a:t>
            </a:r>
            <a:r>
              <a:rPr lang="en-US" b="1" spc="300" dirty="0" err="1">
                <a:highlight>
                  <a:srgbClr val="DEEC3A"/>
                </a:highlight>
                <a:latin typeface="Sora SemiBold" pitchFamily="2" charset="0"/>
                <a:cs typeface="Sora SemiBold" pitchFamily="2" charset="0"/>
              </a:rPr>
              <a:t>Dokumen</a:t>
            </a:r>
            <a:r>
              <a:rPr lang="en-US" b="1" spc="300" dirty="0">
                <a:highlight>
                  <a:srgbClr val="DEEC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b="1" spc="300" dirty="0" err="1">
                <a:highlight>
                  <a:srgbClr val="DEEC3A"/>
                </a:highlight>
                <a:latin typeface="Sora SemiBold" pitchFamily="2" charset="0"/>
                <a:cs typeface="Sora SemiBold" pitchFamily="2" charset="0"/>
              </a:rPr>
              <a:t>Penawaran</a:t>
            </a:r>
            <a:r>
              <a:rPr lang="en-US" b="1" spc="300" dirty="0">
                <a:highlight>
                  <a:srgbClr val="DEEC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spc="300" dirty="0" err="1">
                <a:highlight>
                  <a:srgbClr val="DEEC3A"/>
                </a:highlight>
                <a:latin typeface="Sora SemiBold" pitchFamily="2" charset="0"/>
                <a:cs typeface="Sora SemiBold" pitchFamily="2" charset="0"/>
              </a:rPr>
              <a:t>Pemrakarsa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b="1" spc="300" dirty="0" err="1">
                <a:latin typeface="Sora SemiBold" pitchFamily="2" charset="0"/>
                <a:cs typeface="Sora SemiBold" pitchFamily="2" charset="0"/>
              </a:rPr>
              <a:t>jika</a:t>
            </a:r>
            <a:r>
              <a:rPr lang="en-US" b="1" spc="300" dirty="0"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b="1" spc="300" dirty="0" err="1">
                <a:latin typeface="Sora SemiBold" pitchFamily="2" charset="0"/>
                <a:cs typeface="Sora SemiBold" pitchFamily="2" charset="0"/>
              </a:rPr>
              <a:t>terdapat</a:t>
            </a:r>
            <a:r>
              <a:rPr lang="en-US" b="1" spc="300" dirty="0"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b="1" spc="300" dirty="0" err="1">
                <a:latin typeface="Sora SemiBold" pitchFamily="2" charset="0"/>
                <a:cs typeface="Sora SemiBold" pitchFamily="2" charset="0"/>
              </a:rPr>
              <a:t>perubahan</a:t>
            </a:r>
            <a:r>
              <a:rPr lang="en-US" b="1" spc="300" dirty="0">
                <a:latin typeface="Sora SemiBold" pitchFamily="2" charset="0"/>
                <a:cs typeface="Sora SemiBold" pitchFamily="2" charset="0"/>
              </a:rPr>
              <a:t> dan/ </a:t>
            </a:r>
            <a:r>
              <a:rPr lang="en-US" b="1" spc="300" dirty="0" err="1">
                <a:latin typeface="Sora SemiBold" pitchFamily="2" charset="0"/>
                <a:cs typeface="Sora SemiBold" pitchFamily="2" charset="0"/>
              </a:rPr>
              <a:t>atau</a:t>
            </a:r>
            <a:r>
              <a:rPr lang="en-US" b="1" spc="300" dirty="0"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b="1" spc="300" dirty="0" err="1">
                <a:latin typeface="Sora SemiBold" pitchFamily="2" charset="0"/>
                <a:cs typeface="Sora SemiBold" pitchFamily="2" charset="0"/>
              </a:rPr>
              <a:t>penambahan</a:t>
            </a:r>
            <a:r>
              <a:rPr lang="en-US" b="1" spc="300" dirty="0">
                <a:latin typeface="Sora SemiBold" pitchFamily="2" charset="0"/>
                <a:cs typeface="Sora SemiBold" pitchFamily="2" charset="0"/>
              </a:rPr>
              <a:t> yang </a:t>
            </a:r>
            <a:r>
              <a:rPr lang="en-US" b="1" spc="300" dirty="0" err="1">
                <a:highlight>
                  <a:srgbClr val="DEEC3A"/>
                </a:highlight>
                <a:latin typeface="Sora SemiBold" pitchFamily="2" charset="0"/>
                <a:cs typeface="Sora SemiBold" pitchFamily="2" charset="0"/>
              </a:rPr>
              <a:t>bersifat</a:t>
            </a:r>
            <a:r>
              <a:rPr lang="en-US" b="1" spc="300" dirty="0">
                <a:highlight>
                  <a:srgbClr val="DEEC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b="1" spc="300" dirty="0" err="1">
                <a:highlight>
                  <a:srgbClr val="DEEC3A"/>
                </a:highlight>
                <a:latin typeface="Sora SemiBold" pitchFamily="2" charset="0"/>
                <a:cs typeface="Sora SemiBold" pitchFamily="2" charset="0"/>
              </a:rPr>
              <a:t>subtansial</a:t>
            </a:r>
            <a:endParaRPr lang="en-ID" b="1" spc="300" dirty="0">
              <a:highlight>
                <a:srgbClr val="DEEC3A"/>
              </a:highlight>
              <a:latin typeface="Sora SemiBold" pitchFamily="2" charset="0"/>
              <a:cs typeface="Sora SemiBold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BDA094-716C-6F83-9FC0-17BA3B13F443}"/>
              </a:ext>
            </a:extLst>
          </p:cNvPr>
          <p:cNvGrpSpPr/>
          <p:nvPr/>
        </p:nvGrpSpPr>
        <p:grpSpPr>
          <a:xfrm>
            <a:off x="5003161" y="2101045"/>
            <a:ext cx="6958876" cy="2716729"/>
            <a:chOff x="4824049" y="1719753"/>
            <a:chExt cx="7269339" cy="271672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452CB06-28BC-6B7E-0406-6F05356B2573}"/>
                </a:ext>
              </a:extLst>
            </p:cNvPr>
            <p:cNvCxnSpPr>
              <a:cxnSpLocks/>
            </p:cNvCxnSpPr>
            <p:nvPr/>
          </p:nvCxnSpPr>
          <p:spPr>
            <a:xfrm>
              <a:off x="4824049" y="1763675"/>
              <a:ext cx="0" cy="1448679"/>
            </a:xfrm>
            <a:prstGeom prst="line">
              <a:avLst/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E63E74-1115-2085-4397-7A3B15BAD438}"/>
                </a:ext>
              </a:extLst>
            </p:cNvPr>
            <p:cNvGrpSpPr/>
            <p:nvPr/>
          </p:nvGrpSpPr>
          <p:grpSpPr>
            <a:xfrm>
              <a:off x="5004804" y="1719753"/>
              <a:ext cx="7088584" cy="1504246"/>
              <a:chOff x="5351721" y="1906709"/>
              <a:chExt cx="3901319" cy="150424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DCB459-F5F6-29E0-71C9-C0895E77CE55}"/>
                  </a:ext>
                </a:extLst>
              </p:cNvPr>
              <p:cNvSpPr txBox="1"/>
              <p:nvPr/>
            </p:nvSpPr>
            <p:spPr>
              <a:xfrm>
                <a:off x="5351721" y="1906709"/>
                <a:ext cx="12705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Sora SemiBold" pitchFamily="2" charset="0"/>
                    <a:cs typeface="Sora SemiBold" pitchFamily="2" charset="0"/>
                  </a:rPr>
                  <a:t>01. </a:t>
                </a:r>
                <a:endParaRPr lang="en-ID" sz="24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E57266-315D-5D8F-3C5F-F2DF55664515}"/>
                  </a:ext>
                </a:extLst>
              </p:cNvPr>
              <p:cNvSpPr txBox="1"/>
              <p:nvPr/>
            </p:nvSpPr>
            <p:spPr>
              <a:xfrm>
                <a:off x="5351721" y="2246277"/>
                <a:ext cx="3901319" cy="1164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Pemenuhan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kualifikasi</a:t>
                </a:r>
                <a:r>
                  <a:rPr lang="id-ID" sz="1600" spc="300" dirty="0">
                    <a:latin typeface="Sora Light" pitchFamily="2" charset="0"/>
                    <a:cs typeface="Sora Light" pitchFamily="2" charset="0"/>
                  </a:rPr>
                  <a:t> Pemrakarsa pada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metode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Pelelangan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satu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tahap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atau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Penggabungan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Prakualifikasi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dan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Pelelangan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satu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tahap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: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atau</a:t>
                </a:r>
                <a:endParaRPr lang="en-US" sz="1600" spc="300" dirty="0">
                  <a:latin typeface="Sora Light" pitchFamily="2" charset="0"/>
                  <a:cs typeface="Sora Light" pitchFamily="2" charset="0"/>
                </a:endParaRP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FA3E18-01BC-D710-FE3E-5AD24CCC341F}"/>
                </a:ext>
              </a:extLst>
            </p:cNvPr>
            <p:cNvCxnSpPr>
              <a:cxnSpLocks/>
            </p:cNvCxnSpPr>
            <p:nvPr/>
          </p:nvCxnSpPr>
          <p:spPr>
            <a:xfrm>
              <a:off x="4824049" y="3365985"/>
              <a:ext cx="0" cy="641239"/>
            </a:xfrm>
            <a:prstGeom prst="line">
              <a:avLst/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C0A3A6D-C601-1518-5866-39FBDE16FFC2}"/>
                </a:ext>
              </a:extLst>
            </p:cNvPr>
            <p:cNvGrpSpPr/>
            <p:nvPr/>
          </p:nvGrpSpPr>
          <p:grpSpPr>
            <a:xfrm>
              <a:off x="5004804" y="3304133"/>
              <a:ext cx="7088584" cy="1132349"/>
              <a:chOff x="5351721" y="1906709"/>
              <a:chExt cx="3901319" cy="113234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6A92D7-E437-5F93-8B72-8BADBADC7A4F}"/>
                  </a:ext>
                </a:extLst>
              </p:cNvPr>
              <p:cNvSpPr txBox="1"/>
              <p:nvPr/>
            </p:nvSpPr>
            <p:spPr>
              <a:xfrm>
                <a:off x="5351721" y="1906709"/>
                <a:ext cx="12705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Sora SemiBold" pitchFamily="2" charset="0"/>
                    <a:cs typeface="Sora SemiBold" pitchFamily="2" charset="0"/>
                  </a:rPr>
                  <a:t>02. </a:t>
                </a:r>
                <a:endParaRPr lang="en-ID" sz="2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0C5930-580F-2492-C1AE-FE67D1AD95C2}"/>
                  </a:ext>
                </a:extLst>
              </p:cNvPr>
              <p:cNvSpPr txBox="1"/>
              <p:nvPr/>
            </p:nvSpPr>
            <p:spPr>
              <a:xfrm>
                <a:off x="5351721" y="2246277"/>
                <a:ext cx="3901319" cy="792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Pemenuhan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kualifikasi</a:t>
                </a:r>
                <a:r>
                  <a:rPr lang="id-ID" sz="1600" spc="300" dirty="0">
                    <a:latin typeface="Sora Light" pitchFamily="2" charset="0"/>
                    <a:cs typeface="Sora Light" pitchFamily="2" charset="0"/>
                  </a:rPr>
                  <a:t> atau penawaran pada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spc="300" dirty="0" err="1">
                    <a:latin typeface="Sora Light" pitchFamily="2" charset="0"/>
                    <a:cs typeface="Sora Light" pitchFamily="2" charset="0"/>
                  </a:rPr>
                  <a:t>metode</a:t>
                </a:r>
                <a:r>
                  <a:rPr lang="en-US" sz="1600" spc="300" dirty="0"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lang="en-US" sz="1600" i="1" spc="300" dirty="0">
                    <a:latin typeface="Sora Light" pitchFamily="2" charset="0"/>
                    <a:cs typeface="Sora Light" pitchFamily="2" charset="0"/>
                  </a:rPr>
                  <a:t>Swiss Challenge</a:t>
                </a:r>
                <a:endParaRPr lang="en-ID" sz="1600" i="1" spc="300" dirty="0">
                  <a:latin typeface="Sora Light" pitchFamily="2" charset="0"/>
                  <a:cs typeface="Sora Light" pitchFamily="2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69D81F4-4EED-7B4E-B173-FC0BD9394029}"/>
              </a:ext>
            </a:extLst>
          </p:cNvPr>
          <p:cNvSpPr txBox="1"/>
          <p:nvPr/>
        </p:nvSpPr>
        <p:spPr>
          <a:xfrm>
            <a:off x="409075" y="4950732"/>
            <a:ext cx="5507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pc="300">
                <a:latin typeface="Sora Light" pitchFamily="2" charset="0"/>
                <a:cs typeface="Sora Light" pitchFamily="2" charset="0"/>
              </a:defRPr>
            </a:lvl1pPr>
          </a:lstStyle>
          <a:p>
            <a:r>
              <a:rPr lang="id-ID" dirty="0"/>
              <a:t>Panitia menginformasikan kepada Pemrakarsa </a:t>
            </a:r>
            <a:r>
              <a:rPr lang="id-ID" b="1" dirty="0">
                <a:highlight>
                  <a:srgbClr val="DEEC3A"/>
                </a:highlight>
                <a:latin typeface="Sora SemiBold" pitchFamily="2" charset="0"/>
                <a:cs typeface="Sora SemiBold" pitchFamily="2" charset="0"/>
              </a:rPr>
              <a:t>untuk melengkapi atau memperbaiki</a:t>
            </a:r>
            <a:r>
              <a:rPr lang="id-ID" dirty="0">
                <a:latin typeface="Sora SemiBold" pitchFamily="2" charset="0"/>
                <a:cs typeface="Sora SemiBold" pitchFamily="2" charset="0"/>
              </a:rPr>
              <a:t> </a:t>
            </a:r>
            <a:r>
              <a:rPr lang="id-ID" dirty="0"/>
              <a:t>Dokumen Kualifikasi dan/atau Dokumen Penawaran</a:t>
            </a:r>
            <a:endParaRPr lang="en-ID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A677FC7-4146-C0CA-7E97-BC46C7DF0058}"/>
              </a:ext>
            </a:extLst>
          </p:cNvPr>
          <p:cNvSpPr/>
          <p:nvPr/>
        </p:nvSpPr>
        <p:spPr>
          <a:xfrm>
            <a:off x="5619121" y="5429872"/>
            <a:ext cx="681318" cy="242047"/>
          </a:xfrm>
          <a:prstGeom prst="rightArrow">
            <a:avLst/>
          </a:prstGeom>
          <a:solidFill>
            <a:srgbClr val="CE15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3AF1E1-ECE5-3EE2-1E33-8B3A1BE3BF0B}"/>
              </a:ext>
            </a:extLst>
          </p:cNvPr>
          <p:cNvSpPr txBox="1"/>
          <p:nvPr/>
        </p:nvSpPr>
        <p:spPr>
          <a:xfrm>
            <a:off x="6635675" y="4937416"/>
            <a:ext cx="4899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pc="300">
                <a:latin typeface="Sora Light" pitchFamily="2" charset="0"/>
                <a:cs typeface="Sora Light" pitchFamily="2" charset="0"/>
              </a:defRPr>
            </a:lvl1pPr>
          </a:lstStyle>
          <a:p>
            <a:pPr marL="0" lvl="1" algn="just"/>
            <a:r>
              <a:rPr lang="id-ID" spc="300" dirty="0">
                <a:latin typeface="Sora Light" pitchFamily="2" charset="0"/>
                <a:cs typeface="Sora Light" pitchFamily="2" charset="0"/>
              </a:rPr>
              <a:t>Panitia melakukan </a:t>
            </a:r>
            <a:r>
              <a:rPr lang="id-ID" b="1" spc="300" dirty="0">
                <a:highlight>
                  <a:srgbClr val="DEEC3A"/>
                </a:highlight>
                <a:latin typeface="Sora SemiBold" pitchFamily="2" charset="0"/>
                <a:cs typeface="Sora SemiBold" pitchFamily="2" charset="0"/>
              </a:rPr>
              <a:t>evaluasi perbaikan</a:t>
            </a:r>
            <a:r>
              <a:rPr lang="id-ID" spc="300" dirty="0">
                <a:latin typeface="Sora Light" pitchFamily="2" charset="0"/>
                <a:cs typeface="Sora Light" pitchFamily="2" charset="0"/>
              </a:rPr>
              <a:t> Dokumen Kualifikasi dan/atau Dokumen Penawaran </a:t>
            </a:r>
            <a:r>
              <a:rPr lang="id-ID" b="1" spc="300" dirty="0">
                <a:latin typeface="Sora Light" pitchFamily="2" charset="0"/>
                <a:cs typeface="Sora Light" pitchFamily="2" charset="0"/>
              </a:rPr>
              <a:t>yang disampaikan Pemrakarsa</a:t>
            </a:r>
            <a:endParaRPr lang="en-ID" b="1" spc="300" dirty="0"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26D72-8D0F-720E-DAAB-34E7016DF7D5}"/>
              </a:ext>
            </a:extLst>
          </p:cNvPr>
          <p:cNvSpPr txBox="1"/>
          <p:nvPr/>
        </p:nvSpPr>
        <p:spPr>
          <a:xfrm>
            <a:off x="409074" y="892491"/>
            <a:ext cx="112856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</a:rPr>
              <a:t>Persiapan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</a:rPr>
              <a:t>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</a:rPr>
              <a:t>Pengadaan</a:t>
            </a:r>
            <a:endParaRPr kumimoji="0" lang="en-US" sz="28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Cocogoose Light" panose="02000000000000000000" pitchFamily="2" charset="0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rPr>
              <a:t>06. </a:t>
            </a:r>
            <a:r>
              <a:rPr lang="en-US" sz="2400" spc="300" dirty="0" err="1">
                <a:solidFill>
                  <a:srgbClr val="0A0A0A"/>
                </a:solidFill>
                <a:latin typeface="Cocogoose Light" panose="02000000000000000000" pitchFamily="2" charset="0"/>
              </a:rPr>
              <a:t>Konfirmasi</a:t>
            </a:r>
            <a:r>
              <a:rPr lang="en-US" sz="2400" spc="300" dirty="0">
                <a:solidFill>
                  <a:srgbClr val="0A0A0A"/>
                </a:solidFill>
                <a:latin typeface="Cocogoose Light" panose="02000000000000000000" pitchFamily="2" charset="0"/>
              </a:rPr>
              <a:t> </a:t>
            </a:r>
            <a:r>
              <a:rPr lang="en-US" sz="2400" spc="300" dirty="0" err="1">
                <a:solidFill>
                  <a:srgbClr val="0A0A0A"/>
                </a:solidFill>
                <a:latin typeface="Cocogoose Light" panose="02000000000000000000" pitchFamily="2" charset="0"/>
              </a:rPr>
              <a:t>Pemenuhan</a:t>
            </a:r>
            <a:r>
              <a:rPr lang="en-US" sz="2400" spc="300" dirty="0">
                <a:solidFill>
                  <a:srgbClr val="0A0A0A"/>
                </a:solidFill>
                <a:latin typeface="Cocogoose Light" panose="02000000000000000000" pitchFamily="2" charset="0"/>
              </a:rPr>
              <a:t> </a:t>
            </a:r>
            <a:r>
              <a:rPr lang="en-US" sz="2400" spc="300" dirty="0" err="1">
                <a:solidFill>
                  <a:srgbClr val="0A0A0A"/>
                </a:solidFill>
                <a:latin typeface="Cocogoose Light" panose="02000000000000000000" pitchFamily="2" charset="0"/>
              </a:rPr>
              <a:t>Persyaratan</a:t>
            </a:r>
            <a:r>
              <a:rPr lang="en-US" sz="2400" spc="300" dirty="0">
                <a:solidFill>
                  <a:srgbClr val="0A0A0A"/>
                </a:solidFill>
                <a:latin typeface="Cocogoose Light" panose="02000000000000000000" pitchFamily="2" charset="0"/>
              </a:rPr>
              <a:t> </a:t>
            </a:r>
            <a:r>
              <a:rPr lang="en-US" sz="2400" spc="300" dirty="0" err="1">
                <a:solidFill>
                  <a:srgbClr val="0A0A0A"/>
                </a:solidFill>
                <a:latin typeface="Cocogoose Light" panose="02000000000000000000" pitchFamily="2" charset="0"/>
              </a:rPr>
              <a:t>Pemrakarsa</a:t>
            </a:r>
            <a:endParaRPr lang="en-US" sz="2400" spc="300" dirty="0">
              <a:solidFill>
                <a:srgbClr val="0A0A0A"/>
              </a:solidFill>
              <a:latin typeface="Cocogoose Light" panose="02000000000000000000" pitchFamily="2" charset="0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AC5E0B6E-615A-8590-8CB5-2958185A2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35384"/>
      </p:ext>
    </p:extLst>
  </p:cSld>
  <p:clrMapOvr>
    <a:masterClrMapping/>
  </p:clrMapOvr>
  <p:transition spd="med">
    <p:pull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0A3246-4344-1CF1-4899-C6A8E4D98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8A7DDFD-8CC0-1010-24E6-9A6CB6B5B9E6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C7F39FB-6D8C-D9F1-4275-24AB6233014D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2BCC51-F4F7-97A2-00CA-F802FE5E08B1}"/>
              </a:ext>
            </a:extLst>
          </p:cNvPr>
          <p:cNvGrpSpPr/>
          <p:nvPr/>
        </p:nvGrpSpPr>
        <p:grpSpPr>
          <a:xfrm>
            <a:off x="355912" y="1441523"/>
            <a:ext cx="6686490" cy="3630280"/>
            <a:chOff x="706790" y="1743180"/>
            <a:chExt cx="6686490" cy="3630280"/>
          </a:xfrm>
        </p:grpSpPr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0C84AD63-5D3C-74F9-3420-6B21B012DFA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-588516" y="3344228"/>
              <a:ext cx="3377703" cy="680761"/>
            </a:xfrm>
            <a:prstGeom prst="bentConnector3">
              <a:avLst>
                <a:gd name="adj1" fmla="val 99897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72D86B-ACB5-71A7-7026-EDE914458B42}"/>
                </a:ext>
              </a:extLst>
            </p:cNvPr>
            <p:cNvSpPr txBox="1"/>
            <p:nvPr/>
          </p:nvSpPr>
          <p:spPr>
            <a:xfrm>
              <a:off x="706790" y="2710933"/>
              <a:ext cx="5389209" cy="2662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2pPr marL="538163" lvl="1" indent="-358775" algn="just">
                <a:lnSpc>
                  <a:spcPct val="125000"/>
                </a:lnSpc>
                <a:spcAft>
                  <a:spcPts val="1000"/>
                </a:spcAft>
                <a:buFont typeface="+mj-lt"/>
                <a:buAutoNum type="arabicPeriod"/>
                <a:defRPr sz="1600" spc="300">
                  <a:latin typeface="Sora Light" pitchFamily="2" charset="0"/>
                  <a:cs typeface="Sora Light" pitchFamily="2" charset="0"/>
                </a:defRPr>
              </a:lvl2pPr>
            </a:lstStyle>
            <a:p>
              <a:pPr marL="179388" lvl="1" indent="0">
                <a:buNone/>
              </a:pPr>
              <a:r>
                <a:rPr lang="en-US" dirty="0"/>
                <a:t>P</a:t>
              </a:r>
              <a:r>
                <a:rPr lang="id-ID" dirty="0"/>
                <a:t>ersyaratan Dokumen Kualifikasi dan/atau Dokumen Penawaran </a:t>
              </a:r>
              <a:r>
                <a:rPr lang="id-ID" b="1" dirty="0">
                  <a:highlight>
                    <a:srgbClr val="DEEC3A"/>
                  </a:highlight>
                </a:rPr>
                <a:t>telah terpenuhi</a:t>
              </a:r>
              <a:r>
                <a:rPr lang="id-ID" dirty="0"/>
                <a:t>, maka Panitia menyatakan Pemrakarsa telah </a:t>
              </a:r>
              <a:r>
                <a:rPr lang="id-ID" b="1" dirty="0">
                  <a:highlight>
                    <a:srgbClr val="DEEC3A"/>
                  </a:highlight>
                </a:rPr>
                <a:t>memenuhi persyaratan Pengadaan</a:t>
              </a:r>
              <a:endParaRPr lang="en-US" b="1" dirty="0">
                <a:highlight>
                  <a:srgbClr val="DEEC3A"/>
                </a:highlight>
              </a:endParaRPr>
            </a:p>
            <a:p>
              <a:pPr marL="179388" lvl="1" indent="0">
                <a:buNone/>
              </a:pPr>
              <a:r>
                <a:rPr lang="en-US" dirty="0" err="1"/>
                <a:t>Konfirmasi</a:t>
              </a:r>
              <a:r>
                <a:rPr lang="en-US" dirty="0"/>
                <a:t> </a:t>
              </a:r>
              <a:r>
                <a:rPr lang="en-US" dirty="0" err="1"/>
                <a:t>pemenuhan</a:t>
              </a:r>
              <a:r>
                <a:rPr lang="en-US" dirty="0"/>
                <a:t> </a:t>
              </a:r>
              <a:r>
                <a:rPr lang="en-US" dirty="0" err="1"/>
                <a:t>persyaratan</a:t>
              </a:r>
              <a:r>
                <a:rPr lang="en-US" dirty="0"/>
                <a:t> </a:t>
              </a:r>
              <a:r>
                <a:rPr lang="en-US" dirty="0" err="1"/>
                <a:t>Pemrakarsa</a:t>
              </a:r>
              <a:r>
                <a:rPr lang="en-US" dirty="0"/>
                <a:t> </a:t>
              </a:r>
              <a:r>
                <a:rPr lang="en-US" dirty="0" err="1"/>
                <a:t>dituangkan</a:t>
              </a:r>
              <a:r>
                <a:rPr lang="en-US" dirty="0"/>
                <a:t> </a:t>
              </a:r>
              <a:r>
                <a:rPr lang="en-US" dirty="0" err="1"/>
                <a:t>dalam</a:t>
              </a:r>
              <a:r>
                <a:rPr lang="en-US" dirty="0"/>
                <a:t> </a:t>
              </a:r>
              <a:r>
                <a:rPr lang="en-US" b="1" dirty="0" err="1">
                  <a:highlight>
                    <a:srgbClr val="DEEC3A"/>
                  </a:highlight>
                </a:rPr>
                <a:t>Berita</a:t>
              </a:r>
              <a:r>
                <a:rPr lang="en-US" b="1" dirty="0">
                  <a:highlight>
                    <a:srgbClr val="DEEC3A"/>
                  </a:highlight>
                </a:rPr>
                <a:t> Acara</a:t>
              </a:r>
              <a:endParaRPr lang="en-ID" b="1" dirty="0">
                <a:highlight>
                  <a:srgbClr val="DEEC3A"/>
                </a:highligh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B97BB4-83AF-9825-BB3C-286BF4390CE5}"/>
                </a:ext>
              </a:extLst>
            </p:cNvPr>
            <p:cNvSpPr txBox="1"/>
            <p:nvPr/>
          </p:nvSpPr>
          <p:spPr>
            <a:xfrm>
              <a:off x="1544012" y="1743180"/>
              <a:ext cx="45519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spc="300" dirty="0" err="1">
                  <a:latin typeface="Sora SemiBold" pitchFamily="2" charset="0"/>
                  <a:cs typeface="Sora SemiBold" pitchFamily="2" charset="0"/>
                </a:rPr>
                <a:t>Persyaratan</a:t>
              </a:r>
              <a:r>
                <a:rPr lang="en-US" sz="2400" spc="300" dirty="0">
                  <a:latin typeface="Sora SemiBold" pitchFamily="2" charset="0"/>
                  <a:cs typeface="Sora SemiBold" pitchFamily="2" charset="0"/>
                </a:rPr>
                <a:t> </a:t>
              </a:r>
            </a:p>
            <a:p>
              <a:r>
                <a:rPr lang="en-US" sz="2400" spc="300" dirty="0" err="1">
                  <a:latin typeface="Sora SemiBold" pitchFamily="2" charset="0"/>
                  <a:cs typeface="Sora SemiBold" pitchFamily="2" charset="0"/>
                </a:rPr>
                <a:t>Terpenuhi</a:t>
              </a:r>
              <a:endParaRPr lang="en-ID" spc="300" dirty="0">
                <a:latin typeface="Sora SemiBold" pitchFamily="2" charset="0"/>
                <a:cs typeface="Sora SemiBold" pitchFamily="2" charset="0"/>
              </a:endParaRPr>
            </a:p>
          </p:txBody>
        </p: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B06DD319-20DE-3B88-E1D9-6F581C45F8D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364048" y="3344228"/>
              <a:ext cx="3377703" cy="680761"/>
            </a:xfrm>
            <a:prstGeom prst="bentConnector3">
              <a:avLst>
                <a:gd name="adj1" fmla="val 99897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619743-9D9A-70FD-6C40-EB23F8C4FCC3}"/>
              </a:ext>
            </a:extLst>
          </p:cNvPr>
          <p:cNvGrpSpPr/>
          <p:nvPr/>
        </p:nvGrpSpPr>
        <p:grpSpPr>
          <a:xfrm>
            <a:off x="6448368" y="1441523"/>
            <a:ext cx="5555373" cy="3814943"/>
            <a:chOff x="706790" y="1743180"/>
            <a:chExt cx="5555373" cy="38149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13508D-D9AA-D305-DB80-7986B77A2069}"/>
                </a:ext>
              </a:extLst>
            </p:cNvPr>
            <p:cNvSpPr txBox="1"/>
            <p:nvPr/>
          </p:nvSpPr>
          <p:spPr>
            <a:xfrm>
              <a:off x="706790" y="2710933"/>
              <a:ext cx="5555373" cy="28471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2pPr marL="179388" lvl="1" indent="0" algn="just">
                <a:lnSpc>
                  <a:spcPct val="125000"/>
                </a:lnSpc>
                <a:spcAft>
                  <a:spcPts val="1000"/>
                </a:spcAft>
                <a:buFont typeface="+mj-lt"/>
                <a:buNone/>
                <a:defRPr sz="1600" spc="300">
                  <a:latin typeface="Sora Light" pitchFamily="2" charset="0"/>
                  <a:cs typeface="Sora Light" pitchFamily="2" charset="0"/>
                </a:defRPr>
              </a:lvl2pPr>
            </a:lstStyle>
            <a:p>
              <a:pPr marL="0" lvl="1"/>
              <a:r>
                <a:rPr lang="id-ID" dirty="0"/>
                <a:t>Pemrakarsa dianggap mengundurkan diri dalam hal:</a:t>
              </a:r>
              <a:endParaRPr lang="en-ID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Pemrakarsa tidak menyampaikan perbaikan Dokumen Kualifikasi dan/atau Dokumen Penawaran sampai batas waktu yang ditentukan; atau</a:t>
              </a:r>
              <a:endParaRPr lang="en-ID" sz="1600" spc="300" dirty="0">
                <a:latin typeface="Sora Light" pitchFamily="2" charset="0"/>
                <a:cs typeface="Sora Light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Pemrakarsa menyampaikan surat pengunduran diri</a:t>
              </a:r>
              <a:endParaRPr lang="en-ID" sz="1600" spc="300" dirty="0">
                <a:latin typeface="Sora Light" pitchFamily="2" charset="0"/>
                <a:cs typeface="Sora Light" pitchFamily="2" charset="0"/>
              </a:endParaRPr>
            </a:p>
            <a:p>
              <a:pPr lvl="1"/>
              <a:endParaRPr lang="en-ID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E852FB-FC80-AE08-E331-E4B2F211307D}"/>
                </a:ext>
              </a:extLst>
            </p:cNvPr>
            <p:cNvSpPr txBox="1"/>
            <p:nvPr/>
          </p:nvSpPr>
          <p:spPr>
            <a:xfrm>
              <a:off x="1544012" y="1743180"/>
              <a:ext cx="45519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spc="300" dirty="0" err="1">
                  <a:latin typeface="Sora SemiBold" pitchFamily="2" charset="0"/>
                  <a:cs typeface="Sora SemiBold" pitchFamily="2" charset="0"/>
                </a:rPr>
                <a:t>Persyaratan</a:t>
              </a:r>
              <a:r>
                <a:rPr lang="en-US" sz="2400" spc="300" dirty="0"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en-US" sz="2400" spc="300" dirty="0" err="1">
                  <a:latin typeface="Sora SemiBold" pitchFamily="2" charset="0"/>
                  <a:cs typeface="Sora SemiBold" pitchFamily="2" charset="0"/>
                </a:rPr>
                <a:t>Tidak</a:t>
              </a:r>
              <a:r>
                <a:rPr lang="en-US" sz="2400" spc="300" dirty="0"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en-US" sz="2400" spc="300" dirty="0" err="1">
                  <a:latin typeface="Sora SemiBold" pitchFamily="2" charset="0"/>
                  <a:cs typeface="Sora SemiBold" pitchFamily="2" charset="0"/>
                </a:rPr>
                <a:t>Terpenuhi</a:t>
              </a:r>
              <a:endParaRPr lang="en-ID" sz="2400" spc="300" dirty="0">
                <a:latin typeface="Sora SemiBold" pitchFamily="2" charset="0"/>
                <a:cs typeface="Sora SemiBold" pitchFamily="2" charset="0"/>
              </a:endParaRPr>
            </a:p>
          </p:txBody>
        </p:sp>
      </p:grp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40384F18-EE65-8C09-C3FD-C9CBE264F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98761"/>
      </p:ext>
    </p:extLst>
  </p:cSld>
  <p:clrMapOvr>
    <a:masterClrMapping/>
  </p:clrMapOvr>
  <p:transition spd="med">
    <p:pull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711592-B131-143E-9332-6F8530509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7A3C9EF-368E-AC9C-47C1-CB77668BE151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4AEDCAA-FE5C-6B8A-7EA7-C590082024BF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601B43-C014-8D52-3C43-32BAFA19BADD}"/>
              </a:ext>
            </a:extLst>
          </p:cNvPr>
          <p:cNvGrpSpPr/>
          <p:nvPr/>
        </p:nvGrpSpPr>
        <p:grpSpPr>
          <a:xfrm>
            <a:off x="409075" y="2782641"/>
            <a:ext cx="4624611" cy="1969827"/>
            <a:chOff x="409075" y="2762184"/>
            <a:chExt cx="4624611" cy="19698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D5A8EC-9046-988F-A179-0D05A8834029}"/>
                </a:ext>
              </a:extLst>
            </p:cNvPr>
            <p:cNvSpPr txBox="1"/>
            <p:nvPr/>
          </p:nvSpPr>
          <p:spPr>
            <a:xfrm>
              <a:off x="409075" y="2762184"/>
              <a:ext cx="4524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Pelaksanaan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BUP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BDF9E8-FD4F-7E0E-B0A2-D69A1A3DD00B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Prakarsa Badan Usaha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9FBDF0-699C-E126-B048-C422C4CC0D04}"/>
              </a:ext>
            </a:extLst>
          </p:cNvPr>
          <p:cNvGrpSpPr/>
          <p:nvPr/>
        </p:nvGrpSpPr>
        <p:grpSpPr>
          <a:xfrm>
            <a:off x="5304821" y="609846"/>
            <a:ext cx="6561110" cy="3323966"/>
            <a:chOff x="5304821" y="439516"/>
            <a:chExt cx="6561110" cy="332396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04EA27A-5FE6-543B-E3C2-91A533DC148D}"/>
                </a:ext>
              </a:extLst>
            </p:cNvPr>
            <p:cNvGrpSpPr/>
            <p:nvPr/>
          </p:nvGrpSpPr>
          <p:grpSpPr>
            <a:xfrm>
              <a:off x="8179977" y="439516"/>
              <a:ext cx="3685954" cy="1448679"/>
              <a:chOff x="4788190" y="2682700"/>
              <a:chExt cx="3685954" cy="1448679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03B5579-EF70-7B1C-1FC5-795E5DBF40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8190" y="2682700"/>
                <a:ext cx="0" cy="1448679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325BB2F-643A-F120-AE71-C7FD5AD5D4BB}"/>
                  </a:ext>
                </a:extLst>
              </p:cNvPr>
              <p:cNvGrpSpPr/>
              <p:nvPr/>
            </p:nvGrpSpPr>
            <p:grpSpPr>
              <a:xfrm>
                <a:off x="4968945" y="2867366"/>
                <a:ext cx="3505199" cy="1079347"/>
                <a:chOff x="5351721" y="1906709"/>
                <a:chExt cx="3901319" cy="1079347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A7871FB-B59A-6741-FFD0-FAE7CCB5DCD4}"/>
                    </a:ext>
                  </a:extLst>
                </p:cNvPr>
                <p:cNvSpPr txBox="1"/>
                <p:nvPr/>
              </p:nvSpPr>
              <p:spPr>
                <a:xfrm>
                  <a:off x="5351721" y="1906709"/>
                  <a:ext cx="127058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>
                      <a:latin typeface="Sora SemiBold" pitchFamily="2" charset="0"/>
                      <a:cs typeface="Sora SemiBold" pitchFamily="2" charset="0"/>
                    </a:rPr>
                    <a:t>01. </a:t>
                  </a:r>
                  <a:endParaRPr lang="en-ID" sz="4000" dirty="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129C527-9107-E529-D7FE-78DAA5D9FBA9}"/>
                    </a:ext>
                  </a:extLst>
                </p:cNvPr>
                <p:cNvSpPr txBox="1"/>
                <p:nvPr/>
              </p:nvSpPr>
              <p:spPr>
                <a:xfrm>
                  <a:off x="5351721" y="2560042"/>
                  <a:ext cx="3901319" cy="4260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600" spc="300" dirty="0" err="1">
                      <a:latin typeface="Sora Light" pitchFamily="2" charset="0"/>
                      <a:cs typeface="Sora Light" pitchFamily="2" charset="0"/>
                    </a:rPr>
                    <a:t>Pelelangan</a:t>
                  </a:r>
                  <a:r>
                    <a:rPr lang="en-US" sz="1600" spc="300" dirty="0">
                      <a:latin typeface="Sora Light" pitchFamily="2" charset="0"/>
                      <a:cs typeface="Sora Light" pitchFamily="2" charset="0"/>
                    </a:rPr>
                    <a:t>; </a:t>
                  </a:r>
                  <a:r>
                    <a:rPr lang="en-US" sz="1600" spc="300" dirty="0" err="1">
                      <a:latin typeface="Sora Light" pitchFamily="2" charset="0"/>
                      <a:cs typeface="Sora Light" pitchFamily="2" charset="0"/>
                    </a:rPr>
                    <a:t>atau</a:t>
                  </a:r>
                  <a:endParaRPr lang="en-ID" sz="1600" spc="300" dirty="0">
                    <a:latin typeface="Sora Light" pitchFamily="2" charset="0"/>
                    <a:cs typeface="Sora Light" pitchFamily="2" charset="0"/>
                  </a:endParaRP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57698E6-692A-E0F0-4EA5-CCE2A5A3A7EC}"/>
                </a:ext>
              </a:extLst>
            </p:cNvPr>
            <p:cNvGrpSpPr/>
            <p:nvPr/>
          </p:nvGrpSpPr>
          <p:grpSpPr>
            <a:xfrm>
              <a:off x="8179977" y="2314803"/>
              <a:ext cx="3685954" cy="1448679"/>
              <a:chOff x="4788190" y="2682700"/>
              <a:chExt cx="3685954" cy="1448679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BE9ABF6-0DEE-0065-25CB-B49FD11861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8190" y="2682700"/>
                <a:ext cx="0" cy="1448679"/>
              </a:xfrm>
              <a:prstGeom prst="line">
                <a:avLst/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A98E74F-B5A3-0449-47D1-BAE2684950A5}"/>
                  </a:ext>
                </a:extLst>
              </p:cNvPr>
              <p:cNvGrpSpPr/>
              <p:nvPr/>
            </p:nvGrpSpPr>
            <p:grpSpPr>
              <a:xfrm>
                <a:off x="4968945" y="2867366"/>
                <a:ext cx="3505199" cy="1079347"/>
                <a:chOff x="5351721" y="1906709"/>
                <a:chExt cx="3901319" cy="1079347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6A2DDAE-4F2F-5579-0713-2E10FB2AA0F8}"/>
                    </a:ext>
                  </a:extLst>
                </p:cNvPr>
                <p:cNvSpPr txBox="1"/>
                <p:nvPr/>
              </p:nvSpPr>
              <p:spPr>
                <a:xfrm>
                  <a:off x="5351721" y="1906709"/>
                  <a:ext cx="127058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>
                      <a:latin typeface="Sora SemiBold" pitchFamily="2" charset="0"/>
                      <a:cs typeface="Sora SemiBold" pitchFamily="2" charset="0"/>
                    </a:rPr>
                    <a:t>02. </a:t>
                  </a:r>
                  <a:endParaRPr lang="en-ID" sz="4000" dirty="0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0F4226A-985D-6B28-A8AB-FAE60BDDC03A}"/>
                    </a:ext>
                  </a:extLst>
                </p:cNvPr>
                <p:cNvSpPr txBox="1"/>
                <p:nvPr/>
              </p:nvSpPr>
              <p:spPr>
                <a:xfrm>
                  <a:off x="5351721" y="2560042"/>
                  <a:ext cx="3901319" cy="4260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600" spc="300" dirty="0" err="1">
                      <a:latin typeface="Sora Light" pitchFamily="2" charset="0"/>
                      <a:cs typeface="Sora Light" pitchFamily="2" charset="0"/>
                    </a:rPr>
                    <a:t>Penunjukkan</a:t>
                  </a:r>
                  <a:r>
                    <a:rPr lang="en-US" sz="1600" spc="300" dirty="0">
                      <a:latin typeface="Sora Light" pitchFamily="2" charset="0"/>
                      <a:cs typeface="Sora Light" pitchFamily="2" charset="0"/>
                    </a:rPr>
                    <a:t> </a:t>
                  </a:r>
                  <a:r>
                    <a:rPr lang="en-US" sz="1600" spc="300" dirty="0" err="1">
                      <a:latin typeface="Sora Light" pitchFamily="2" charset="0"/>
                      <a:cs typeface="Sora Light" pitchFamily="2" charset="0"/>
                    </a:rPr>
                    <a:t>Langsung</a:t>
                  </a:r>
                  <a:endParaRPr lang="en-ID" sz="1600" spc="300" dirty="0">
                    <a:latin typeface="Sora Light" pitchFamily="2" charset="0"/>
                    <a:cs typeface="Sora Light" pitchFamily="2" charset="0"/>
                  </a:endParaRPr>
                </a:p>
              </p:txBody>
            </p:sp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2C8BBB-6CCC-3CD6-1420-82DE159FD7B7}"/>
                </a:ext>
              </a:extLst>
            </p:cNvPr>
            <p:cNvSpPr txBox="1"/>
            <p:nvPr/>
          </p:nvSpPr>
          <p:spPr>
            <a:xfrm>
              <a:off x="5304821" y="1371078"/>
              <a:ext cx="287515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300" dirty="0" err="1">
                  <a:latin typeface="Sora SemiBold" pitchFamily="2" charset="0"/>
                  <a:cs typeface="Sora SemiBold" pitchFamily="2" charset="0"/>
                </a:rPr>
                <a:t>Pelaksanaan</a:t>
              </a:r>
              <a:r>
                <a:rPr lang="en-US" sz="1800" spc="300" dirty="0"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id-ID" sz="1800" spc="300" dirty="0">
                  <a:latin typeface="Sora SemiBold" pitchFamily="2" charset="0"/>
                  <a:cs typeface="Sora SemiBold" pitchFamily="2" charset="0"/>
                </a:rPr>
                <a:t>Pe</a:t>
              </a:r>
              <a:r>
                <a:rPr lang="en-US" sz="1800" spc="300" dirty="0" err="1">
                  <a:latin typeface="Sora SemiBold" pitchFamily="2" charset="0"/>
                  <a:cs typeface="Sora SemiBold" pitchFamily="2" charset="0"/>
                </a:rPr>
                <a:t>ngadaan</a:t>
              </a:r>
              <a:r>
                <a:rPr lang="en-US" sz="1800" spc="300" dirty="0">
                  <a:latin typeface="Sora SemiBold" pitchFamily="2" charset="0"/>
                  <a:cs typeface="Sora SemiBold" pitchFamily="2" charset="0"/>
                </a:rPr>
                <a:t> Badan Usaha </a:t>
              </a:r>
              <a:r>
                <a:rPr lang="en-US" sz="1800" spc="300" dirty="0" err="1">
                  <a:latin typeface="Sora SemiBold" pitchFamily="2" charset="0"/>
                  <a:cs typeface="Sora SemiBold" pitchFamily="2" charset="0"/>
                </a:rPr>
                <a:t>atas</a:t>
              </a:r>
              <a:r>
                <a:rPr lang="en-US" sz="1800" spc="300" dirty="0">
                  <a:latin typeface="Sora SemiBold" pitchFamily="2" charset="0"/>
                  <a:cs typeface="Sora SemiBold" pitchFamily="2" charset="0"/>
                </a:rPr>
                <a:t> </a:t>
              </a:r>
            </a:p>
            <a:p>
              <a:r>
                <a:rPr lang="en-US" sz="1800" spc="300" dirty="0">
                  <a:latin typeface="Sora SemiBold" pitchFamily="2" charset="0"/>
                  <a:cs typeface="Sora SemiBold" pitchFamily="2" charset="0"/>
                </a:rPr>
                <a:t>Prakarsa Badan Usaha </a:t>
              </a:r>
              <a:r>
                <a:rPr lang="en-US" sz="1800" spc="300" dirty="0" err="1">
                  <a:latin typeface="Sora SemiBold" pitchFamily="2" charset="0"/>
                  <a:cs typeface="Sora SemiBold" pitchFamily="2" charset="0"/>
                </a:rPr>
                <a:t>terdiri</a:t>
              </a:r>
              <a:r>
                <a:rPr lang="en-US" sz="1800" spc="300" dirty="0"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en-US" sz="1800" spc="300" dirty="0" err="1">
                  <a:latin typeface="Sora SemiBold" pitchFamily="2" charset="0"/>
                  <a:cs typeface="Sora SemiBold" pitchFamily="2" charset="0"/>
                </a:rPr>
                <a:t>dari</a:t>
              </a:r>
              <a:r>
                <a:rPr lang="en-US" sz="1800" spc="300" dirty="0">
                  <a:latin typeface="Sora SemiBold" pitchFamily="2" charset="0"/>
                  <a:cs typeface="Sora SemiBold" pitchFamily="2" charset="0"/>
                </a:rPr>
                <a:t>:</a:t>
              </a:r>
              <a:endParaRPr lang="en-ID" dirty="0">
                <a:latin typeface="Sora SemiBold" pitchFamily="2" charset="0"/>
                <a:cs typeface="Sora SemiBold" pitchFamily="2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3F9047F-5FEB-9EF8-1925-682E6864ECAB}"/>
              </a:ext>
            </a:extLst>
          </p:cNvPr>
          <p:cNvSpPr txBox="1"/>
          <p:nvPr/>
        </p:nvSpPr>
        <p:spPr>
          <a:xfrm>
            <a:off x="5304821" y="4142283"/>
            <a:ext cx="6389871" cy="1918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ID" sz="1600" spc="300" dirty="0" err="1">
                <a:latin typeface="Sora SemiBold" pitchFamily="2" charset="0"/>
                <a:cs typeface="Sora SemiBold" pitchFamily="2" charset="0"/>
              </a:rPr>
              <a:t>Pelaksanaan</a:t>
            </a:r>
            <a:r>
              <a:rPr lang="en-ID" sz="1600" spc="300" dirty="0">
                <a:latin typeface="Sora SemiBold" pitchFamily="2" charset="0"/>
                <a:cs typeface="Sora SemiBold" pitchFamily="2" charset="0"/>
              </a:rPr>
              <a:t> </a:t>
            </a:r>
            <a:r>
              <a:rPr lang="en-ID" sz="1600" spc="300" dirty="0" err="1">
                <a:latin typeface="Sora SemiBold" pitchFamily="2" charset="0"/>
                <a:cs typeface="Sora SemiBold" pitchFamily="2" charset="0"/>
              </a:rPr>
              <a:t>Pelelangan</a:t>
            </a:r>
            <a:r>
              <a:rPr lang="en-ID" sz="1600" spc="300" dirty="0">
                <a:latin typeface="Sora SemiBold" pitchFamily="2" charset="0"/>
                <a:cs typeface="Sora SemiBold" pitchFamily="2" charset="0"/>
              </a:rPr>
              <a:t> </a:t>
            </a:r>
            <a:r>
              <a:rPr lang="en-ID" sz="1600" spc="300" dirty="0" err="1">
                <a:latin typeface="Sora SemiBold" pitchFamily="2" charset="0"/>
                <a:cs typeface="Sora SemiBold" pitchFamily="2" charset="0"/>
              </a:rPr>
              <a:t>atau</a:t>
            </a:r>
            <a:r>
              <a:rPr lang="en-ID" sz="1600" spc="300" dirty="0">
                <a:latin typeface="Sora SemiBold" pitchFamily="2" charset="0"/>
                <a:cs typeface="Sora SemiBold" pitchFamily="2" charset="0"/>
              </a:rPr>
              <a:t> </a:t>
            </a:r>
            <a:r>
              <a:rPr lang="en-ID" sz="1600" spc="300" dirty="0" err="1">
                <a:latin typeface="Sora SemiBold" pitchFamily="2" charset="0"/>
                <a:cs typeface="Sora SemiBold" pitchFamily="2" charset="0"/>
              </a:rPr>
              <a:t>Penunjukan</a:t>
            </a:r>
            <a:r>
              <a:rPr lang="en-ID" sz="1600" spc="300" dirty="0">
                <a:latin typeface="Sora SemiBold" pitchFamily="2" charset="0"/>
                <a:cs typeface="Sora SemiBold" pitchFamily="2" charset="0"/>
              </a:rPr>
              <a:t> </a:t>
            </a:r>
            <a:r>
              <a:rPr lang="en-ID" sz="1600" spc="300" dirty="0" err="1">
                <a:latin typeface="Sora SemiBold" pitchFamily="2" charset="0"/>
                <a:cs typeface="Sora SemiBold" pitchFamily="2" charset="0"/>
              </a:rPr>
              <a:t>Langsung</a:t>
            </a:r>
            <a:r>
              <a:rPr lang="en-ID" sz="1600" spc="300" dirty="0"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dilakukan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spc="300" dirty="0" err="1">
                <a:latin typeface="Sora Light" pitchFamily="2" charset="0"/>
                <a:cs typeface="Sora Light" pitchFamily="2" charset="0"/>
              </a:rPr>
              <a:t>melalui</a:t>
            </a:r>
            <a:r>
              <a:rPr lang="en-US" sz="1600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z="1600" b="1" spc="300" dirty="0" err="1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Prakualifikasi</a:t>
            </a:r>
            <a:endParaRPr lang="en-US" sz="1600" b="1" spc="300" dirty="0">
              <a:highlight>
                <a:srgbClr val="DEEB3A"/>
              </a:highlight>
              <a:latin typeface="Sora SemiBold" pitchFamily="2" charset="0"/>
              <a:cs typeface="Sora SemiBold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DEEB3A"/>
                </a:highlight>
                <a:uLnTx/>
                <a:uFillTx/>
                <a:latin typeface="Sora SemiBold" pitchFamily="2" charset="0"/>
                <a:cs typeface="Sora SemiBold" pitchFamily="2" charset="0"/>
              </a:rPr>
              <a:t>Pemrakarsa yang telah </a:t>
            </a:r>
            <a:r>
              <a:rPr kumimoji="0" lang="en-US" sz="16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DEEB3A"/>
                </a:highlight>
                <a:uLnTx/>
                <a:uFillTx/>
                <a:latin typeface="Sora SemiBold" pitchFamily="2" charset="0"/>
                <a:cs typeface="Sora SemiBold" pitchFamily="2" charset="0"/>
              </a:rPr>
              <a:t>dinyatakan</a:t>
            </a: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DEEB3A"/>
                </a:highlight>
                <a:uLnTx/>
                <a:uFillTx/>
                <a:latin typeface="Sora SemiBold" pitchFamily="2" charset="0"/>
                <a:cs typeface="Sora SemiBold" pitchFamily="2" charset="0"/>
              </a:rPr>
              <a:t> lulus </a:t>
            </a:r>
            <a:r>
              <a:rPr kumimoji="0" lang="en-US" sz="1600" b="1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DEEB3A"/>
                </a:highlight>
                <a:uLnTx/>
                <a:uFillTx/>
                <a:latin typeface="Sora SemiBold" pitchFamily="2" charset="0"/>
                <a:cs typeface="Sora SemiBold" pitchFamily="2" charset="0"/>
              </a:rPr>
              <a:t>kualifikasi</a:t>
            </a: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DEEB3A"/>
                </a:highlight>
                <a:uLnTx/>
                <a:uFillTx/>
                <a:latin typeface="Sora SemiBold" pitchFamily="2" charset="0"/>
                <a:cs typeface="Sora SemiBold" pitchFamily="2" charset="0"/>
              </a:rPr>
              <a:t>, </a:t>
            </a:r>
            <a:r>
              <a:rPr kumimoji="0" lang="id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tidak perlu mengikuti Prakualifikasi</a:t>
            </a:r>
            <a:endParaRPr kumimoji="0" lang="en-ID" sz="16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</p:txBody>
      </p:sp>
      <p:pic>
        <p:nvPicPr>
          <p:cNvPr id="17" name="Picture 2">
            <a:hlinkClick r:id="" action="ppaction://noaction"/>
            <a:extLst>
              <a:ext uri="{FF2B5EF4-FFF2-40B4-BE49-F238E27FC236}">
                <a16:creationId xmlns:a16="http://schemas.microsoft.com/office/drawing/2014/main" id="{4F43C536-4797-DB8B-26C0-411533C0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11679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D22CF8-F96A-3328-A253-9CB453D78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6B4D830-4272-9247-BC12-8B3E71B119A2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5E1A14-83FC-CF7A-A64C-5E1D8B33A67E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4E75FF-75ED-652F-8628-4826FA3EBF93}"/>
              </a:ext>
            </a:extLst>
          </p:cNvPr>
          <p:cNvGrpSpPr/>
          <p:nvPr/>
        </p:nvGrpSpPr>
        <p:grpSpPr>
          <a:xfrm>
            <a:off x="409075" y="2782641"/>
            <a:ext cx="4624611" cy="1292718"/>
            <a:chOff x="409075" y="2762184"/>
            <a:chExt cx="4624611" cy="12927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D6E363-9E6D-448D-B085-9241A86CF030}"/>
                </a:ext>
              </a:extLst>
            </p:cNvPr>
            <p:cNvSpPr txBox="1"/>
            <p:nvPr/>
          </p:nvSpPr>
          <p:spPr>
            <a:xfrm>
              <a:off x="409075" y="2762184"/>
              <a:ext cx="4524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Outline</a:t>
              </a:r>
              <a:endPara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92D0AB-3CB1-4C6D-1323-D170628DE71F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Peraturan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2" name="Picture 2">
            <a:hlinkClick r:id="" action="ppaction://noaction"/>
            <a:extLst>
              <a:ext uri="{FF2B5EF4-FFF2-40B4-BE49-F238E27FC236}">
                <a16:creationId xmlns:a16="http://schemas.microsoft.com/office/drawing/2014/main" id="{2C151E61-B836-35F9-BD8D-39A60B8E2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B77EC01-61CA-8A1B-81DF-77A90F1AA82A}"/>
              </a:ext>
            </a:extLst>
          </p:cNvPr>
          <p:cNvGrpSpPr/>
          <p:nvPr/>
        </p:nvGrpSpPr>
        <p:grpSpPr>
          <a:xfrm>
            <a:off x="4175425" y="438144"/>
            <a:ext cx="7397153" cy="4628095"/>
            <a:chOff x="4175425" y="670144"/>
            <a:chExt cx="7397153" cy="462809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3E017E-3AF9-EF99-2ECA-EADC4AC66732}"/>
                </a:ext>
              </a:extLst>
            </p:cNvPr>
            <p:cNvGrpSpPr/>
            <p:nvPr/>
          </p:nvGrpSpPr>
          <p:grpSpPr>
            <a:xfrm>
              <a:off x="6707294" y="670144"/>
              <a:ext cx="2279083" cy="1070720"/>
              <a:chOff x="6707294" y="777326"/>
              <a:chExt cx="2279083" cy="107072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B1FE7DC-7B8C-0F45-D7A2-F173A39A92D9}"/>
                  </a:ext>
                </a:extLst>
              </p:cNvPr>
              <p:cNvSpPr/>
              <p:nvPr/>
            </p:nvSpPr>
            <p:spPr>
              <a:xfrm>
                <a:off x="6785921" y="841350"/>
                <a:ext cx="2121031" cy="942673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400" spc="300" dirty="0">
                    <a:latin typeface="Sora"/>
                  </a:rPr>
                  <a:t>Lampiran 1</a:t>
                </a:r>
              </a:p>
              <a:p>
                <a:pPr algn="ctr"/>
                <a:r>
                  <a:rPr lang="id-ID" sz="1400" spc="300" dirty="0">
                    <a:latin typeface="Sora"/>
                  </a:rPr>
                  <a:t>Badan Penyiapan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DA8DD4A-048E-2F5C-EEBA-AA62BAC1FC0A}"/>
                  </a:ext>
                </a:extLst>
              </p:cNvPr>
              <p:cNvSpPr/>
              <p:nvPr/>
            </p:nvSpPr>
            <p:spPr>
              <a:xfrm>
                <a:off x="6707294" y="777326"/>
                <a:ext cx="2279083" cy="1070720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03239B9-4E52-86E8-261D-66750BC680A0}"/>
                </a:ext>
              </a:extLst>
            </p:cNvPr>
            <p:cNvGrpSpPr/>
            <p:nvPr/>
          </p:nvGrpSpPr>
          <p:grpSpPr>
            <a:xfrm>
              <a:off x="9203494" y="2142269"/>
              <a:ext cx="2279083" cy="1070720"/>
              <a:chOff x="9503842" y="2500491"/>
              <a:chExt cx="2279083" cy="10707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CD41EAB7-C2E7-B551-6F46-DFBA38A1DDC4}"/>
                  </a:ext>
                </a:extLst>
              </p:cNvPr>
              <p:cNvSpPr/>
              <p:nvPr/>
            </p:nvSpPr>
            <p:spPr>
              <a:xfrm>
                <a:off x="9573663" y="2572914"/>
                <a:ext cx="2121031" cy="942673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400" spc="300" dirty="0">
                  <a:latin typeface="Sora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06CD58E-B88A-C6F6-8C91-14B5BB414DB8}"/>
                  </a:ext>
                </a:extLst>
              </p:cNvPr>
              <p:cNvSpPr/>
              <p:nvPr/>
            </p:nvSpPr>
            <p:spPr>
              <a:xfrm>
                <a:off x="9503842" y="2500491"/>
                <a:ext cx="2279083" cy="1070720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46A76E-E8C3-5FF1-9DDE-99A570B2F264}"/>
                </a:ext>
              </a:extLst>
            </p:cNvPr>
            <p:cNvGrpSpPr/>
            <p:nvPr/>
          </p:nvGrpSpPr>
          <p:grpSpPr>
            <a:xfrm>
              <a:off x="8264745" y="4227519"/>
              <a:ext cx="2279083" cy="1070720"/>
              <a:chOff x="8264745" y="5009955"/>
              <a:chExt cx="2279083" cy="107072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8F2F239-B028-3CDE-6EB8-B2FFFA8879BF}"/>
                  </a:ext>
                </a:extLst>
              </p:cNvPr>
              <p:cNvSpPr/>
              <p:nvPr/>
            </p:nvSpPr>
            <p:spPr>
              <a:xfrm>
                <a:off x="8343772" y="5073976"/>
                <a:ext cx="2121031" cy="942673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400" dirty="0">
                  <a:latin typeface="Sora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D73C7CCB-7839-6CD3-8DB5-3B84BEC42AAE}"/>
                  </a:ext>
                </a:extLst>
              </p:cNvPr>
              <p:cNvSpPr/>
              <p:nvPr/>
            </p:nvSpPr>
            <p:spPr>
              <a:xfrm>
                <a:off x="8264745" y="5009955"/>
                <a:ext cx="2279083" cy="1070720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2C2CE67-1333-3D28-69F6-86B50799C8DC}"/>
                </a:ext>
              </a:extLst>
            </p:cNvPr>
            <p:cNvGrpSpPr/>
            <p:nvPr/>
          </p:nvGrpSpPr>
          <p:grpSpPr>
            <a:xfrm>
              <a:off x="4175425" y="2142269"/>
              <a:ext cx="2279083" cy="1070720"/>
              <a:chOff x="3884717" y="2500491"/>
              <a:chExt cx="2279083" cy="107072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1E66D8D-AE05-60EA-D28C-69E8B80DB5EE}"/>
                  </a:ext>
                </a:extLst>
              </p:cNvPr>
              <p:cNvSpPr/>
              <p:nvPr/>
            </p:nvSpPr>
            <p:spPr>
              <a:xfrm>
                <a:off x="3963309" y="2572913"/>
                <a:ext cx="2121031" cy="942673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400" spc="300" dirty="0">
                    <a:latin typeface="Sora"/>
                  </a:rPr>
                  <a:t>Lampiran 5</a:t>
                </a:r>
              </a:p>
              <a:p>
                <a:pPr algn="ctr"/>
                <a:r>
                  <a:rPr lang="id-ID" sz="1400" spc="300" dirty="0">
                    <a:latin typeface="Sora"/>
                  </a:rPr>
                  <a:t>Panel Badan Usaha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32F4E9CF-F74D-EB4E-8F94-26B356A218A5}"/>
                  </a:ext>
                </a:extLst>
              </p:cNvPr>
              <p:cNvSpPr/>
              <p:nvPr/>
            </p:nvSpPr>
            <p:spPr>
              <a:xfrm>
                <a:off x="3884717" y="2500491"/>
                <a:ext cx="2279083" cy="1070720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90EBE81-E3B8-85A7-395A-34BC92739BC4}"/>
                </a:ext>
              </a:extLst>
            </p:cNvPr>
            <p:cNvGrpSpPr/>
            <p:nvPr/>
          </p:nvGrpSpPr>
          <p:grpSpPr>
            <a:xfrm>
              <a:off x="5149045" y="4227516"/>
              <a:ext cx="2279083" cy="1070720"/>
              <a:chOff x="5149045" y="5009952"/>
              <a:chExt cx="2279083" cy="107072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FF20F19-F8BF-5785-B7FE-4403EDB0B1A4}"/>
                  </a:ext>
                </a:extLst>
              </p:cNvPr>
              <p:cNvSpPr/>
              <p:nvPr/>
            </p:nvSpPr>
            <p:spPr>
              <a:xfrm>
                <a:off x="5228072" y="5073976"/>
                <a:ext cx="2121031" cy="942673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400" spc="300" dirty="0">
                    <a:latin typeface="Sora"/>
                  </a:rPr>
                  <a:t>Lampiran 4</a:t>
                </a:r>
              </a:p>
              <a:p>
                <a:pPr algn="ctr"/>
                <a:r>
                  <a:rPr lang="id-ID" sz="1400" spc="300" dirty="0">
                    <a:latin typeface="Sora"/>
                  </a:rPr>
                  <a:t>Panel Badan Penyiapan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A971097-C38E-7974-8477-D86E7B7B2FE3}"/>
                  </a:ext>
                </a:extLst>
              </p:cNvPr>
              <p:cNvSpPr/>
              <p:nvPr/>
            </p:nvSpPr>
            <p:spPr>
              <a:xfrm>
                <a:off x="5149045" y="5009952"/>
                <a:ext cx="2279083" cy="1070720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1AE871-81D9-93DB-1FB2-36321C1E0A5B}"/>
                </a:ext>
              </a:extLst>
            </p:cNvPr>
            <p:cNvSpPr txBox="1"/>
            <p:nvPr/>
          </p:nvSpPr>
          <p:spPr>
            <a:xfrm>
              <a:off x="9151199" y="2249178"/>
              <a:ext cx="242137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30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ra"/>
                </a:rPr>
                <a:t>Lampiran 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1300" spc="300" dirty="0">
                  <a:solidFill>
                    <a:schemeClr val="bg1"/>
                  </a:solidFill>
                  <a:latin typeface="Sora"/>
                </a:rPr>
                <a:t>Badan Usaha Pelaksana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30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ra"/>
                </a:rPr>
                <a:t>Prakarsa Pemerintah</a:t>
              </a:r>
              <a:endParaRPr kumimoji="0" lang="en-US" sz="130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ra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96A564-45CE-861E-80FF-9DB5F043BFCA}"/>
                </a:ext>
              </a:extLst>
            </p:cNvPr>
            <p:cNvSpPr txBox="1"/>
            <p:nvPr/>
          </p:nvSpPr>
          <p:spPr>
            <a:xfrm>
              <a:off x="8182234" y="4317632"/>
              <a:ext cx="246295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30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ra"/>
                </a:rPr>
                <a:t>Lampiran 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1300" spc="300" dirty="0">
                  <a:solidFill>
                    <a:schemeClr val="bg1"/>
                  </a:solidFill>
                  <a:latin typeface="Sora"/>
                </a:rPr>
                <a:t>Badan Usaha Pelaksana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ra"/>
                </a:rPr>
                <a:t>Prakarsa Badan Usaha</a:t>
              </a:r>
              <a:endParaRPr kumimoji="0" lang="en-US" sz="120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ra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F2836DE-CC32-DBA7-0924-7BB3111E3AC6}"/>
                </a:ext>
              </a:extLst>
            </p:cNvPr>
            <p:cNvGrpSpPr/>
            <p:nvPr/>
          </p:nvGrpSpPr>
          <p:grpSpPr>
            <a:xfrm>
              <a:off x="6716721" y="1924876"/>
              <a:ext cx="2224560" cy="2118628"/>
              <a:chOff x="6716721" y="1924876"/>
              <a:chExt cx="2224560" cy="2118628"/>
            </a:xfrm>
          </p:grpSpPr>
          <p:sp>
            <p:nvSpPr>
              <p:cNvPr id="3" name="Pentagon 2">
                <a:extLst>
                  <a:ext uri="{FF2B5EF4-FFF2-40B4-BE49-F238E27FC236}">
                    <a16:creationId xmlns:a16="http://schemas.microsoft.com/office/drawing/2014/main" id="{AA888A8F-ABD4-C94A-D20A-B2CDA83BA990}"/>
                  </a:ext>
                </a:extLst>
              </p:cNvPr>
              <p:cNvSpPr/>
              <p:nvPr/>
            </p:nvSpPr>
            <p:spPr>
              <a:xfrm>
                <a:off x="6716721" y="1924876"/>
                <a:ext cx="2224560" cy="2118628"/>
              </a:xfrm>
              <a:prstGeom prst="pentagon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141413"/>
                <a:endParaRPr lang="id-ID" sz="1600" spc="3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40D78C-9C49-F554-E4DB-E68F90B4F33F}"/>
                  </a:ext>
                </a:extLst>
              </p:cNvPr>
              <p:cNvSpPr txBox="1"/>
              <p:nvPr/>
            </p:nvSpPr>
            <p:spPr>
              <a:xfrm>
                <a:off x="6946343" y="2679498"/>
                <a:ext cx="180018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300" b="1" i="0" u="none" strike="noStrike" kern="1200" cap="none" spc="3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ora"/>
                  </a:rPr>
                  <a:t>Batang Tubuh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d-ID" sz="1300" b="1" spc="300" dirty="0">
                    <a:solidFill>
                      <a:schemeClr val="bg1"/>
                    </a:solidFill>
                    <a:latin typeface="Sora"/>
                  </a:rPr>
                  <a:t>Peraturan LKPP No.1 Tahun 2025</a:t>
                </a:r>
                <a:endParaRPr kumimoji="0" lang="en-US" sz="13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ra"/>
                </a:endParaRPr>
              </a:p>
            </p:txBody>
          </p:sp>
        </p:grp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DDD9A64-F644-340F-6E8B-CD56F25D1988}"/>
              </a:ext>
            </a:extLst>
          </p:cNvPr>
          <p:cNvCxnSpPr>
            <a:cxnSpLocks/>
          </p:cNvCxnSpPr>
          <p:nvPr/>
        </p:nvCxnSpPr>
        <p:spPr>
          <a:xfrm>
            <a:off x="5444008" y="5447708"/>
            <a:ext cx="0" cy="989259"/>
          </a:xfrm>
          <a:prstGeom prst="line">
            <a:avLst/>
          </a:prstGeom>
          <a:ln>
            <a:solidFill>
              <a:srgbClr val="CE1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C63108-F7CC-B815-AF89-D9058CEEF725}"/>
              </a:ext>
            </a:extLst>
          </p:cNvPr>
          <p:cNvGrpSpPr/>
          <p:nvPr/>
        </p:nvGrpSpPr>
        <p:grpSpPr>
          <a:xfrm>
            <a:off x="5624763" y="5523381"/>
            <a:ext cx="3393141" cy="869607"/>
            <a:chOff x="5351721" y="2026304"/>
            <a:chExt cx="3901319" cy="86960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F28D8DB-B95F-00CE-0273-551DBD17A80F}"/>
                </a:ext>
              </a:extLst>
            </p:cNvPr>
            <p:cNvSpPr txBox="1"/>
            <p:nvPr/>
          </p:nvSpPr>
          <p:spPr>
            <a:xfrm>
              <a:off x="5351721" y="2026304"/>
              <a:ext cx="12705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3200" dirty="0">
                  <a:latin typeface="Sora SemiBold" pitchFamily="2" charset="0"/>
                  <a:cs typeface="Sora SemiBold" pitchFamily="2" charset="0"/>
                </a:rPr>
                <a:t>48 </a:t>
              </a:r>
              <a:r>
                <a:rPr lang="en-US" sz="3200" dirty="0">
                  <a:latin typeface="Sora SemiBold" pitchFamily="2" charset="0"/>
                  <a:cs typeface="Sora SemiBold" pitchFamily="2" charset="0"/>
                </a:rPr>
                <a:t> </a:t>
              </a:r>
              <a:endParaRPr lang="en-ID" sz="32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A009854-4127-ED45-E56F-CBCF2F688949}"/>
                </a:ext>
              </a:extLst>
            </p:cNvPr>
            <p:cNvSpPr txBox="1"/>
            <p:nvPr/>
          </p:nvSpPr>
          <p:spPr>
            <a:xfrm>
              <a:off x="5351721" y="2447327"/>
              <a:ext cx="3901319" cy="448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just">
                <a:lnSpc>
                  <a:spcPct val="125000"/>
                </a:lnSpc>
                <a:spcAft>
                  <a:spcPts val="1000"/>
                </a:spcAft>
              </a:pPr>
              <a:r>
                <a:rPr lang="en-US" sz="2000" spc="300" dirty="0">
                  <a:latin typeface="Sora Light" pitchFamily="2" charset="0"/>
                  <a:cs typeface="Sora Light" pitchFamily="2" charset="0"/>
                </a:rPr>
                <a:t>P</a:t>
              </a:r>
              <a:r>
                <a:rPr lang="id-ID" sz="2000" spc="300" dirty="0">
                  <a:latin typeface="Sora Light" pitchFamily="2" charset="0"/>
                  <a:cs typeface="Sora Light" pitchFamily="2" charset="0"/>
                </a:rPr>
                <a:t>ASAL</a:t>
              </a:r>
              <a:endParaRPr lang="en-ID" sz="2000" spc="300" dirty="0">
                <a:latin typeface="Sora Light" pitchFamily="2" charset="0"/>
                <a:cs typeface="Sora Light" pitchFamily="2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8B23638-D953-D163-2D7E-D9E4EC70B430}"/>
              </a:ext>
            </a:extLst>
          </p:cNvPr>
          <p:cNvCxnSpPr>
            <a:cxnSpLocks/>
          </p:cNvCxnSpPr>
          <p:nvPr/>
        </p:nvCxnSpPr>
        <p:spPr>
          <a:xfrm>
            <a:off x="7293664" y="5447708"/>
            <a:ext cx="0" cy="989259"/>
          </a:xfrm>
          <a:prstGeom prst="line">
            <a:avLst/>
          </a:prstGeom>
          <a:ln>
            <a:solidFill>
              <a:srgbClr val="CE1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D5AAA32-12DB-DA54-FFE6-F4690DA13CE1}"/>
              </a:ext>
            </a:extLst>
          </p:cNvPr>
          <p:cNvGrpSpPr/>
          <p:nvPr/>
        </p:nvGrpSpPr>
        <p:grpSpPr>
          <a:xfrm>
            <a:off x="7474419" y="5523381"/>
            <a:ext cx="3393141" cy="869607"/>
            <a:chOff x="5351721" y="2026304"/>
            <a:chExt cx="3901319" cy="86960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609BB80-16C5-F3BC-5CA9-5668B051CA6D}"/>
                </a:ext>
              </a:extLst>
            </p:cNvPr>
            <p:cNvSpPr txBox="1"/>
            <p:nvPr/>
          </p:nvSpPr>
          <p:spPr>
            <a:xfrm>
              <a:off x="5351721" y="2026304"/>
              <a:ext cx="12705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3200" dirty="0">
                  <a:latin typeface="Sora SemiBold" pitchFamily="2" charset="0"/>
                  <a:cs typeface="Sora SemiBold" pitchFamily="2" charset="0"/>
                </a:rPr>
                <a:t>12 </a:t>
              </a:r>
              <a:r>
                <a:rPr lang="en-US" sz="3200" dirty="0">
                  <a:latin typeface="Sora SemiBold" pitchFamily="2" charset="0"/>
                  <a:cs typeface="Sora SemiBold" pitchFamily="2" charset="0"/>
                </a:rPr>
                <a:t> </a:t>
              </a:r>
              <a:endParaRPr lang="en-ID" sz="32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66DE08-E872-B363-05E0-443090EAA497}"/>
                </a:ext>
              </a:extLst>
            </p:cNvPr>
            <p:cNvSpPr txBox="1"/>
            <p:nvPr/>
          </p:nvSpPr>
          <p:spPr>
            <a:xfrm>
              <a:off x="5351721" y="2447327"/>
              <a:ext cx="3901319" cy="448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just">
                <a:lnSpc>
                  <a:spcPct val="125000"/>
                </a:lnSpc>
                <a:spcAft>
                  <a:spcPts val="1000"/>
                </a:spcAft>
              </a:pPr>
              <a:r>
                <a:rPr lang="id-ID" sz="2000" spc="300" dirty="0">
                  <a:latin typeface="Sora Light" pitchFamily="2" charset="0"/>
                  <a:cs typeface="Sora Light" pitchFamily="2" charset="0"/>
                </a:rPr>
                <a:t>BAB</a:t>
              </a:r>
              <a:endParaRPr lang="en-ID" sz="2000" spc="300" dirty="0">
                <a:latin typeface="Sora Light" pitchFamily="2" charset="0"/>
                <a:cs typeface="Sora Light" pitchFamily="2" charset="0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91EEAEC-CE34-8AB2-B23E-66F8DE0C5FBA}"/>
              </a:ext>
            </a:extLst>
          </p:cNvPr>
          <p:cNvCxnSpPr>
            <a:cxnSpLocks/>
          </p:cNvCxnSpPr>
          <p:nvPr/>
        </p:nvCxnSpPr>
        <p:spPr>
          <a:xfrm>
            <a:off x="9022739" y="5447708"/>
            <a:ext cx="0" cy="989259"/>
          </a:xfrm>
          <a:prstGeom prst="line">
            <a:avLst/>
          </a:prstGeom>
          <a:ln>
            <a:solidFill>
              <a:srgbClr val="CE1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14AFD6A-9123-AC72-6E17-B39A94907454}"/>
              </a:ext>
            </a:extLst>
          </p:cNvPr>
          <p:cNvGrpSpPr/>
          <p:nvPr/>
        </p:nvGrpSpPr>
        <p:grpSpPr>
          <a:xfrm>
            <a:off x="9203494" y="5523381"/>
            <a:ext cx="3393141" cy="869607"/>
            <a:chOff x="5351721" y="2026304"/>
            <a:chExt cx="3901319" cy="86960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DAE7A62-6EFD-B2E3-B733-B921504094F3}"/>
                </a:ext>
              </a:extLst>
            </p:cNvPr>
            <p:cNvSpPr txBox="1"/>
            <p:nvPr/>
          </p:nvSpPr>
          <p:spPr>
            <a:xfrm>
              <a:off x="5351721" y="2026304"/>
              <a:ext cx="12705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3200" dirty="0">
                  <a:latin typeface="Sora SemiBold" pitchFamily="2" charset="0"/>
                  <a:cs typeface="Sora SemiBold" pitchFamily="2" charset="0"/>
                </a:rPr>
                <a:t>5 </a:t>
              </a:r>
              <a:r>
                <a:rPr lang="en-US" sz="3200" dirty="0">
                  <a:latin typeface="Sora SemiBold" pitchFamily="2" charset="0"/>
                  <a:cs typeface="Sora SemiBold" pitchFamily="2" charset="0"/>
                </a:rPr>
                <a:t> </a:t>
              </a:r>
              <a:endParaRPr lang="en-ID" sz="32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EC1F90B-D7A2-ABEC-5DD2-C82F754FA84F}"/>
                </a:ext>
              </a:extLst>
            </p:cNvPr>
            <p:cNvSpPr txBox="1"/>
            <p:nvPr/>
          </p:nvSpPr>
          <p:spPr>
            <a:xfrm>
              <a:off x="5351721" y="2447327"/>
              <a:ext cx="3901319" cy="448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just">
                <a:lnSpc>
                  <a:spcPct val="125000"/>
                </a:lnSpc>
                <a:spcAft>
                  <a:spcPts val="1000"/>
                </a:spcAft>
              </a:pPr>
              <a:r>
                <a:rPr lang="id-ID" sz="2000" spc="300" dirty="0">
                  <a:latin typeface="Sora Light" pitchFamily="2" charset="0"/>
                  <a:cs typeface="Sora Light" pitchFamily="2" charset="0"/>
                </a:rPr>
                <a:t>LAMPIRAN</a:t>
              </a:r>
              <a:endParaRPr lang="en-ID" sz="2000" spc="300" dirty="0">
                <a:latin typeface="Sora Light" pitchFamily="2" charset="0"/>
                <a:cs typeface="Sora 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784214"/>
      </p:ext>
    </p:extLst>
  </p:cSld>
  <p:clrMapOvr>
    <a:masterClrMapping/>
  </p:clrMapOvr>
  <p:transition spd="med">
    <p:pull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6CA12C-0737-F586-CE19-3566DC8CF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7F480F8-DBFF-22FB-4F9B-FE888AF4E4DC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5083C1-F23E-FA7E-8515-477442CE6D56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4AC082-F89C-EAE7-A1B3-6603822DC108}"/>
              </a:ext>
            </a:extLst>
          </p:cNvPr>
          <p:cNvGrpSpPr/>
          <p:nvPr/>
        </p:nvGrpSpPr>
        <p:grpSpPr>
          <a:xfrm>
            <a:off x="409075" y="2610071"/>
            <a:ext cx="4494619" cy="1637859"/>
            <a:chOff x="409075" y="2417043"/>
            <a:chExt cx="4494619" cy="16378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A90C4E-905F-2740-9B7E-AFC58EDD030F}"/>
                </a:ext>
              </a:extLst>
            </p:cNvPr>
            <p:cNvSpPr txBox="1"/>
            <p:nvPr/>
          </p:nvSpPr>
          <p:spPr>
            <a:xfrm>
              <a:off x="409075" y="2417043"/>
              <a:ext cx="44946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Pelaksanaan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Pengadaan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BUP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E790DF-3296-6C26-F44A-BF4BCDBA9F55}"/>
                </a:ext>
              </a:extLst>
            </p:cNvPr>
            <p:cNvSpPr txBox="1"/>
            <p:nvPr/>
          </p:nvSpPr>
          <p:spPr>
            <a:xfrm>
              <a:off x="409076" y="3285461"/>
              <a:ext cx="44946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Pelelangan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5C620CE-B02F-8403-B43E-25C13A56C76E}"/>
              </a:ext>
            </a:extLst>
          </p:cNvPr>
          <p:cNvGrpSpPr/>
          <p:nvPr/>
        </p:nvGrpSpPr>
        <p:grpSpPr>
          <a:xfrm>
            <a:off x="5314088" y="557105"/>
            <a:ext cx="6402828" cy="1586139"/>
            <a:chOff x="5291868" y="557105"/>
            <a:chExt cx="6402828" cy="158613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F331DFA-BE87-4E3E-6F14-FC764996D8C5}"/>
                </a:ext>
              </a:extLst>
            </p:cNvPr>
            <p:cNvGrpSpPr/>
            <p:nvPr/>
          </p:nvGrpSpPr>
          <p:grpSpPr>
            <a:xfrm>
              <a:off x="7218552" y="557105"/>
              <a:ext cx="4476144" cy="1586139"/>
              <a:chOff x="595427" y="2125956"/>
              <a:chExt cx="3434312" cy="1586139"/>
            </a:xfrm>
          </p:grpSpPr>
          <p:cxnSp>
            <p:nvCxnSpPr>
              <p:cNvPr id="23" name="Connector: Elbow 22">
                <a:extLst>
                  <a:ext uri="{FF2B5EF4-FFF2-40B4-BE49-F238E27FC236}">
                    <a16:creationId xmlns:a16="http://schemas.microsoft.com/office/drawing/2014/main" id="{FDAAE575-F5ED-6D50-7EF8-D82DDD85D66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351290" y="2622669"/>
                <a:ext cx="1333563" cy="845290"/>
              </a:xfrm>
              <a:prstGeom prst="bentConnector3">
                <a:avLst>
                  <a:gd name="adj1" fmla="val 100230"/>
                </a:avLst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AAE42B-2BF9-0D96-CCED-18D789E89D64}"/>
                  </a:ext>
                </a:extLst>
              </p:cNvPr>
              <p:cNvSpPr txBox="1"/>
              <p:nvPr/>
            </p:nvSpPr>
            <p:spPr>
              <a:xfrm>
                <a:off x="706790" y="2944853"/>
                <a:ext cx="3322949" cy="610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 kumimoji="0" sz="1600" b="0" i="0" u="none" strike="noStrike" kern="100" cap="none" spc="30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ea typeface="Aptos" panose="020B0004020202020204" pitchFamily="34" charset="0"/>
                    <a:cs typeface="Sora Light" pitchFamily="2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cs typeface="Sora Light" pitchFamily="2" charset="0"/>
                  </a:rPr>
                  <a:t>Pelelangan Satu Taha</a:t>
                </a:r>
                <a:r>
                  <a:rPr kumimoji="0" lang="en-US" sz="16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cs typeface="Sora Light" pitchFamily="2" charset="0"/>
                  </a:rPr>
                  <a:t>p;</a:t>
                </a:r>
                <a:endPara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4BC427-17FA-F555-0D9B-AA1D36B3033F}"/>
                  </a:ext>
                </a:extLst>
              </p:cNvPr>
              <p:cNvSpPr txBox="1"/>
              <p:nvPr/>
            </p:nvSpPr>
            <p:spPr>
              <a:xfrm>
                <a:off x="1544012" y="2125956"/>
                <a:ext cx="11415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01. </a:t>
                </a:r>
                <a:endParaRPr kumimoji="0" lang="en-ID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Urbanist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5AA4736-5298-C060-E85E-BE3B7D4F7190}"/>
                </a:ext>
              </a:extLst>
            </p:cNvPr>
            <p:cNvGrpSpPr/>
            <p:nvPr/>
          </p:nvGrpSpPr>
          <p:grpSpPr>
            <a:xfrm>
              <a:off x="5291868" y="925528"/>
              <a:ext cx="1799307" cy="849292"/>
              <a:chOff x="5035836" y="741044"/>
              <a:chExt cx="1799307" cy="84929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D4D7FA4-A707-6628-CAA3-91B48F782154}"/>
                  </a:ext>
                </a:extLst>
              </p:cNvPr>
              <p:cNvGrpSpPr/>
              <p:nvPr/>
            </p:nvGrpSpPr>
            <p:grpSpPr>
              <a:xfrm>
                <a:off x="5035836" y="741044"/>
                <a:ext cx="984496" cy="849292"/>
                <a:chOff x="5035836" y="741044"/>
                <a:chExt cx="984496" cy="849292"/>
              </a:xfrm>
            </p:grpSpPr>
            <p:pic>
              <p:nvPicPr>
                <p:cNvPr id="11" name="Picture 10" descr="A black background with a black squar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A79B5E05-3188-5408-66B1-4A55E08DE8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734"/>
                <a:stretch/>
              </p:blipFill>
              <p:spPr>
                <a:xfrm>
                  <a:off x="5035836" y="741044"/>
                  <a:ext cx="984496" cy="849292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CBF596D-0B06-3B03-402F-E56C0B1321F3}"/>
                    </a:ext>
                  </a:extLst>
                </p:cNvPr>
                <p:cNvSpPr txBox="1"/>
                <p:nvPr/>
              </p:nvSpPr>
              <p:spPr>
                <a:xfrm>
                  <a:off x="5277179" y="1225735"/>
                  <a:ext cx="61155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00" cap="none" spc="30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Light" pitchFamily="2" charset="0"/>
                      <a:ea typeface="+mn-ea"/>
                      <a:cs typeface="Sora Light" pitchFamily="2" charset="0"/>
                    </a:rPr>
                    <a:t>RfQ</a:t>
                  </a:r>
                  <a:endParaRPr kumimoji="0" lang="en-ID" sz="12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6ABDE6D-5DF7-200B-F39B-33DCA8C0CDC8}"/>
                  </a:ext>
                </a:extLst>
              </p:cNvPr>
              <p:cNvGrpSpPr/>
              <p:nvPr/>
            </p:nvGrpSpPr>
            <p:grpSpPr>
              <a:xfrm>
                <a:off x="5850647" y="741044"/>
                <a:ext cx="984496" cy="849292"/>
                <a:chOff x="5035836" y="741044"/>
                <a:chExt cx="984496" cy="849292"/>
              </a:xfrm>
            </p:grpSpPr>
            <p:pic>
              <p:nvPicPr>
                <p:cNvPr id="20" name="Picture 19" descr="A black background with a black squar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20A2B349-87E2-B033-DEC0-702CFF883E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734"/>
                <a:stretch/>
              </p:blipFill>
              <p:spPr>
                <a:xfrm>
                  <a:off x="5035836" y="741044"/>
                  <a:ext cx="984496" cy="849292"/>
                </a:xfrm>
                <a:prstGeom prst="rect">
                  <a:avLst/>
                </a:prstGeom>
              </p:spPr>
            </p:pic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2A02E5A-FF02-4C54-D824-171AA43DF4C3}"/>
                    </a:ext>
                  </a:extLst>
                </p:cNvPr>
                <p:cNvSpPr txBox="1"/>
                <p:nvPr/>
              </p:nvSpPr>
              <p:spPr>
                <a:xfrm>
                  <a:off x="5277179" y="1225735"/>
                  <a:ext cx="61155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00" cap="none" spc="30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Light" pitchFamily="2" charset="0"/>
                      <a:ea typeface="+mn-ea"/>
                      <a:cs typeface="Sora Light" pitchFamily="2" charset="0"/>
                    </a:rPr>
                    <a:t>RfP</a:t>
                  </a:r>
                  <a:endParaRPr kumimoji="0" lang="en-ID" sz="12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endParaRPr>
                </a:p>
              </p:txBody>
            </p:sp>
          </p:grp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93F0DD1-CD13-8786-88A1-96D8ACAB757C}"/>
              </a:ext>
            </a:extLst>
          </p:cNvPr>
          <p:cNvGrpSpPr/>
          <p:nvPr/>
        </p:nvGrpSpPr>
        <p:grpSpPr>
          <a:xfrm>
            <a:off x="5624676" y="2454831"/>
            <a:ext cx="6080263" cy="1586139"/>
            <a:chOff x="5614431" y="4175940"/>
            <a:chExt cx="6080263" cy="158613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3DD8459-BC4F-A663-685C-6E26B6F23BB5}"/>
                </a:ext>
              </a:extLst>
            </p:cNvPr>
            <p:cNvGrpSpPr/>
            <p:nvPr/>
          </p:nvGrpSpPr>
          <p:grpSpPr>
            <a:xfrm>
              <a:off x="7218550" y="4175940"/>
              <a:ext cx="4476144" cy="1586139"/>
              <a:chOff x="595427" y="2125956"/>
              <a:chExt cx="3434312" cy="1586139"/>
            </a:xfrm>
          </p:grpSpPr>
          <p:cxnSp>
            <p:nvCxnSpPr>
              <p:cNvPr id="31" name="Connector: Elbow 30">
                <a:extLst>
                  <a:ext uri="{FF2B5EF4-FFF2-40B4-BE49-F238E27FC236}">
                    <a16:creationId xmlns:a16="http://schemas.microsoft.com/office/drawing/2014/main" id="{8014B02C-920A-C80F-DB17-908EBFF8D4E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351290" y="2622669"/>
                <a:ext cx="1333563" cy="845290"/>
              </a:xfrm>
              <a:prstGeom prst="bentConnector3">
                <a:avLst>
                  <a:gd name="adj1" fmla="val 100230"/>
                </a:avLst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BA56B90-AB06-9380-2ADB-6C12089B18F2}"/>
                  </a:ext>
                </a:extLst>
              </p:cNvPr>
              <p:cNvSpPr txBox="1"/>
              <p:nvPr/>
            </p:nvSpPr>
            <p:spPr>
              <a:xfrm>
                <a:off x="706790" y="2838523"/>
                <a:ext cx="3322949" cy="873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 kumimoji="0" sz="1600" b="0" i="0" u="none" strike="noStrike" kern="100" cap="none" spc="30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ea typeface="Aptos" panose="020B0004020202020204" pitchFamily="34" charset="0"/>
                    <a:cs typeface="Sora Light" pitchFamily="2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cs typeface="Sora Light" pitchFamily="2" charset="0"/>
                  </a:rPr>
                  <a:t>Penggabungan Prakualifikasi Dan Pelelangan</a:t>
                </a:r>
                <a:r>
                  <a:rPr kumimoji="0" lang="en-US" sz="16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cs typeface="Sora Light" pitchFamily="2" charset="0"/>
                  </a:rPr>
                  <a:t> Satu </a:t>
                </a:r>
                <a:r>
                  <a:rPr kumimoji="0" lang="en-US" sz="1600" b="0" i="0" u="none" strike="noStrike" kern="100" cap="none" spc="30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cs typeface="Sora Light" pitchFamily="2" charset="0"/>
                  </a:rPr>
                  <a:t>Tahap</a:t>
                </a:r>
                <a:endParaRPr kumimoji="0" lang="en-ID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3DAE9D-52F8-32F3-7D95-F66156A9A736}"/>
                  </a:ext>
                </a:extLst>
              </p:cNvPr>
              <p:cNvSpPr txBox="1"/>
              <p:nvPr/>
            </p:nvSpPr>
            <p:spPr>
              <a:xfrm>
                <a:off x="1544012" y="2125956"/>
                <a:ext cx="11415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02. </a:t>
                </a:r>
                <a:endParaRPr kumimoji="0" lang="en-ID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Urbanist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75B8C28-30D9-7FA1-CEB7-EFA12828A584}"/>
                </a:ext>
              </a:extLst>
            </p:cNvPr>
            <p:cNvGrpSpPr/>
            <p:nvPr/>
          </p:nvGrpSpPr>
          <p:grpSpPr>
            <a:xfrm>
              <a:off x="5614431" y="4544363"/>
              <a:ext cx="984496" cy="849292"/>
              <a:chOff x="5035836" y="741044"/>
              <a:chExt cx="984496" cy="849292"/>
            </a:xfrm>
          </p:grpSpPr>
          <p:pic>
            <p:nvPicPr>
              <p:cNvPr id="45" name="Picture 44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CE33A603-187F-5BAC-225E-66023BD06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734"/>
              <a:stretch/>
            </p:blipFill>
            <p:spPr>
              <a:xfrm>
                <a:off x="5035836" y="741044"/>
                <a:ext cx="984496" cy="849292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25FD9C3-B06F-3E0E-6804-00EC7367B91D}"/>
                  </a:ext>
                </a:extLst>
              </p:cNvPr>
              <p:cNvSpPr txBox="1"/>
              <p:nvPr/>
            </p:nvSpPr>
            <p:spPr>
              <a:xfrm>
                <a:off x="5286323" y="1134295"/>
                <a:ext cx="61155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00" cap="none" spc="30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RfQ</a:t>
                </a:r>
                <a:endParaRPr kumimoji="0" lang="en-US" sz="11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00" cap="none" spc="30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RfP</a:t>
                </a:r>
                <a:endParaRPr kumimoji="0" lang="en-ID" sz="11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F1862B-36A2-A45D-A3B4-42BE3B43904D}"/>
              </a:ext>
            </a:extLst>
          </p:cNvPr>
          <p:cNvGrpSpPr/>
          <p:nvPr/>
        </p:nvGrpSpPr>
        <p:grpSpPr>
          <a:xfrm>
            <a:off x="5541709" y="4352558"/>
            <a:ext cx="6152985" cy="1586140"/>
            <a:chOff x="5541709" y="4352558"/>
            <a:chExt cx="6152985" cy="1586140"/>
          </a:xfrm>
        </p:grpSpPr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A6D05EB3-1E57-48B3-D52A-DF5C3F208AB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102626" y="4721058"/>
              <a:ext cx="1333563" cy="1101717"/>
            </a:xfrm>
            <a:prstGeom prst="bentConnector3">
              <a:avLst>
                <a:gd name="adj1" fmla="val 100230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30624F-135D-C9EB-FFDC-DB16FF122710}"/>
                </a:ext>
              </a:extLst>
            </p:cNvPr>
            <p:cNvSpPr txBox="1"/>
            <p:nvPr/>
          </p:nvSpPr>
          <p:spPr>
            <a:xfrm>
              <a:off x="7363696" y="5171455"/>
              <a:ext cx="4330998" cy="346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kumimoji="0" sz="1600" b="0" i="0" u="none" strike="noStrike" kern="100" cap="none" spc="30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Aptos" panose="020B0004020202020204" pitchFamily="34" charset="0"/>
                  <a:cs typeface="Sora Light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cs typeface="Sora Light" pitchFamily="2" charset="0"/>
                </a:rPr>
                <a:t>Swiss Challenge</a:t>
              </a:r>
              <a:endParaRPr kumimoji="0" lang="en-ID" sz="1600" b="0" i="1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9D5BD4-E8A8-2087-6001-39504284111E}"/>
                </a:ext>
              </a:extLst>
            </p:cNvPr>
            <p:cNvSpPr txBox="1"/>
            <p:nvPr/>
          </p:nvSpPr>
          <p:spPr>
            <a:xfrm>
              <a:off x="8454898" y="4352558"/>
              <a:ext cx="14878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03. </a:t>
              </a:r>
              <a:endPara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DDE63B6-1F7B-9FCD-01C5-97063E93C8EA}"/>
                </a:ext>
              </a:extLst>
            </p:cNvPr>
            <p:cNvGrpSpPr/>
            <p:nvPr/>
          </p:nvGrpSpPr>
          <p:grpSpPr>
            <a:xfrm>
              <a:off x="5541709" y="4720981"/>
              <a:ext cx="1549465" cy="860067"/>
              <a:chOff x="5541709" y="4720981"/>
              <a:chExt cx="1549465" cy="860067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DAACB9E-2281-1F15-BA93-F7772A9F9AEF}"/>
                  </a:ext>
                </a:extLst>
              </p:cNvPr>
              <p:cNvGrpSpPr/>
              <p:nvPr/>
            </p:nvGrpSpPr>
            <p:grpSpPr>
              <a:xfrm>
                <a:off x="6106678" y="4720981"/>
                <a:ext cx="984496" cy="849292"/>
                <a:chOff x="5035836" y="741044"/>
                <a:chExt cx="984496" cy="849292"/>
              </a:xfrm>
            </p:grpSpPr>
            <p:pic>
              <p:nvPicPr>
                <p:cNvPr id="42" name="Picture 41" descr="A black background with a black squar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70566B58-21AB-48F4-7303-C47D14731C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734"/>
                <a:stretch/>
              </p:blipFill>
              <p:spPr>
                <a:xfrm>
                  <a:off x="5035836" y="741044"/>
                  <a:ext cx="984496" cy="849292"/>
                </a:xfrm>
                <a:prstGeom prst="rect">
                  <a:avLst/>
                </a:prstGeom>
              </p:spPr>
            </p:pic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E3AF873-0769-FF0A-439E-F7C588DDD773}"/>
                    </a:ext>
                  </a:extLst>
                </p:cNvPr>
                <p:cNvSpPr txBox="1"/>
                <p:nvPr/>
              </p:nvSpPr>
              <p:spPr>
                <a:xfrm>
                  <a:off x="5240603" y="1152941"/>
                  <a:ext cx="7344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00" cap="none" spc="30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Light" pitchFamily="2" charset="0"/>
                      <a:ea typeface="+mn-ea"/>
                      <a:cs typeface="Sora Light" pitchFamily="2" charset="0"/>
                    </a:rPr>
                    <a:t>RfQ</a:t>
                  </a:r>
                  <a:endParaRPr kumimoji="0" lang="en-US" sz="9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00" cap="none" spc="30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Light" pitchFamily="2" charset="0"/>
                      <a:ea typeface="+mn-ea"/>
                      <a:cs typeface="Sora Light" pitchFamily="2" charset="0"/>
                    </a:rPr>
                    <a:t>RfP</a:t>
                  </a:r>
                  <a:endParaRPr kumimoji="0" lang="en-ID" sz="900" b="0" i="0" u="none" strike="noStrike" kern="1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CDF6790-1E92-1DD2-2AED-808C098EE2FE}"/>
                  </a:ext>
                </a:extLst>
              </p:cNvPr>
              <p:cNvGrpSpPr/>
              <p:nvPr/>
            </p:nvGrpSpPr>
            <p:grpSpPr>
              <a:xfrm>
                <a:off x="5541709" y="4731757"/>
                <a:ext cx="664419" cy="849291"/>
                <a:chOff x="5541709" y="4731757"/>
                <a:chExt cx="664419" cy="849291"/>
              </a:xfrm>
            </p:grpSpPr>
            <p:pic>
              <p:nvPicPr>
                <p:cNvPr id="3" name="Picture 2" descr="A black background with a black squar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C4D600DF-05E4-0976-7DEC-55010D439A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378" t="6927" r="23109" b="19722"/>
                <a:stretch/>
              </p:blipFill>
              <p:spPr>
                <a:xfrm>
                  <a:off x="5541709" y="4731757"/>
                  <a:ext cx="619595" cy="849291"/>
                </a:xfrm>
                <a:prstGeom prst="rect">
                  <a:avLst/>
                </a:prstGeom>
              </p:spPr>
            </p:pic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DA53E73-3867-2620-E94A-B40580799CDD}"/>
                    </a:ext>
                  </a:extLst>
                </p:cNvPr>
                <p:cNvSpPr txBox="1"/>
                <p:nvPr/>
              </p:nvSpPr>
              <p:spPr>
                <a:xfrm>
                  <a:off x="5586533" y="4784788"/>
                  <a:ext cx="61959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00" cap="none" spc="300" normalizeH="0" baseline="0" noProof="0" dirty="0">
                      <a:ln>
                        <a:noFill/>
                      </a:ln>
                      <a:solidFill>
                        <a:srgbClr val="F8F8F8"/>
                      </a:solidFill>
                      <a:effectLst/>
                      <a:uLnTx/>
                      <a:uFillTx/>
                      <a:latin typeface="Sora Light" pitchFamily="2" charset="0"/>
                      <a:ea typeface="+mn-ea"/>
                      <a:cs typeface="Sora Light" pitchFamily="2" charset="0"/>
                    </a:rPr>
                    <a:t>BID</a:t>
                  </a:r>
                  <a:endParaRPr kumimoji="0" lang="en-ID" sz="900" b="0" i="0" u="none" strike="noStrike" kern="100" cap="none" spc="300" normalizeH="0" baseline="0" noProof="0" dirty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endParaRPr>
                </a:p>
              </p:txBody>
            </p:sp>
          </p:grpSp>
        </p:grpSp>
      </p:grpSp>
      <p:pic>
        <p:nvPicPr>
          <p:cNvPr id="2" name="Picture 2">
            <a:hlinkClick r:id="" action="ppaction://noaction"/>
            <a:extLst>
              <a:ext uri="{FF2B5EF4-FFF2-40B4-BE49-F238E27FC236}">
                <a16:creationId xmlns:a16="http://schemas.microsoft.com/office/drawing/2014/main" id="{2C605D48-30B9-E052-ECE8-D0C364D8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23259"/>
      </p:ext>
    </p:extLst>
  </p:cSld>
  <p:clrMapOvr>
    <a:masterClrMapping/>
  </p:clrMapOvr>
  <p:transition spd="med">
    <p:pull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20A77-5BA5-2401-0237-35BF3D63B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578D009-BA21-2347-81BF-57B19393EE6B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FAE74D-D1CD-DA6A-243A-8A7406981145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8FD212-F3E6-873B-5FDA-DC57703EF031}"/>
              </a:ext>
            </a:extLst>
          </p:cNvPr>
          <p:cNvGrpSpPr/>
          <p:nvPr/>
        </p:nvGrpSpPr>
        <p:grpSpPr>
          <a:xfrm>
            <a:off x="4126039" y="2340662"/>
            <a:ext cx="7163888" cy="1752221"/>
            <a:chOff x="4170862" y="1300142"/>
            <a:chExt cx="7163888" cy="175222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17E782-D0E0-6131-073F-8C70C4918D1A}"/>
                </a:ext>
              </a:extLst>
            </p:cNvPr>
            <p:cNvSpPr txBox="1"/>
            <p:nvPr/>
          </p:nvSpPr>
          <p:spPr>
            <a:xfrm>
              <a:off x="4863356" y="1300142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>
                  <a:latin typeface="Sora ExtraBold" pitchFamily="2" charset="0"/>
                  <a:cs typeface="Sora ExtraBold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Penilaian</a:t>
              </a:r>
              <a:r>
                <a:rPr kumimoji="0" lang="en-US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kumimoji="0" lang="en-US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kualifikasi</a:t>
              </a:r>
              <a:r>
                <a:rPr kumimoji="0" lang="en-US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kumimoji="0" lang="en-US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meliputi</a:t>
              </a:r>
              <a:r>
                <a:rPr kumimoji="0" lang="en-US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cs typeface="Sora SemiBold" pitchFamily="2" charset="0"/>
                </a:rPr>
                <a:t>: </a:t>
              </a:r>
              <a:endParaRPr kumimoji="0" lang="en-ID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cs typeface="Sora SemiBold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F2B1C5-125A-FCAE-D374-915023029F7C}"/>
                </a:ext>
              </a:extLst>
            </p:cNvPr>
            <p:cNvSpPr txBox="1"/>
            <p:nvPr/>
          </p:nvSpPr>
          <p:spPr>
            <a:xfrm>
              <a:off x="4179827" y="1785253"/>
              <a:ext cx="11530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ExtraBold" pitchFamily="2" charset="0"/>
                  <a:ea typeface="+mn-ea"/>
                  <a:cs typeface="Sora ExtraBold" pitchFamily="2" charset="0"/>
                </a:rPr>
                <a:t>01</a:t>
              </a: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ExtraBold" pitchFamily="2" charset="0"/>
                  <a:ea typeface="+mn-ea"/>
                  <a:cs typeface="Sora ExtraBold" pitchFamily="2" charset="0"/>
                </a:rPr>
                <a:t>.</a:t>
              </a:r>
              <a:endPara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3B88CD-9294-EE63-DADD-128893ADA214}"/>
                </a:ext>
              </a:extLst>
            </p:cNvPr>
            <p:cNvSpPr txBox="1"/>
            <p:nvPr/>
          </p:nvSpPr>
          <p:spPr>
            <a:xfrm>
              <a:off x="4193240" y="2249348"/>
              <a:ext cx="11530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ExtraBold" pitchFamily="2" charset="0"/>
                  <a:ea typeface="+mn-ea"/>
                  <a:cs typeface="Sora ExtraBold" pitchFamily="2" charset="0"/>
                </a:rPr>
                <a:t>02</a:t>
              </a: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ExtraBold" pitchFamily="2" charset="0"/>
                  <a:ea typeface="+mn-ea"/>
                  <a:cs typeface="Sora ExtraBold" pitchFamily="2" charset="0"/>
                </a:rPr>
                <a:t>.</a:t>
              </a:r>
              <a:endPara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270364-FDC0-E429-1303-9B2D95FB3E4D}"/>
                </a:ext>
              </a:extLst>
            </p:cNvPr>
            <p:cNvSpPr txBox="1"/>
            <p:nvPr/>
          </p:nvSpPr>
          <p:spPr>
            <a:xfrm>
              <a:off x="5313177" y="2215191"/>
              <a:ext cx="5657350" cy="346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Sistem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Pembobotan</a:t>
              </a:r>
              <a:endParaRPr kumimoji="0" lang="en-ID" sz="1600" b="1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DEEB3A"/>
                </a:highlight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E5B8EE-1CD0-0101-7FFF-58A79F9E82E8}"/>
                </a:ext>
              </a:extLst>
            </p:cNvPr>
            <p:cNvSpPr txBox="1"/>
            <p:nvPr/>
          </p:nvSpPr>
          <p:spPr>
            <a:xfrm>
              <a:off x="5323887" y="1746418"/>
              <a:ext cx="56573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4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Pemenuhan syarat administrasi</a:t>
              </a:r>
              <a:endPara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30E32C-9CFF-B771-7C82-C283810B909A}"/>
                </a:ext>
              </a:extLst>
            </p:cNvPr>
            <p:cNvSpPr txBox="1"/>
            <p:nvPr/>
          </p:nvSpPr>
          <p:spPr>
            <a:xfrm>
              <a:off x="5238750" y="2693160"/>
              <a:ext cx="6096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fontAlgn="auto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 sz="1600" kern="100" spc="300">
                  <a:solidFill>
                    <a:prstClr val="black"/>
                  </a:solidFill>
                  <a:latin typeface="Sora Light" pitchFamily="2" charset="0"/>
                  <a:cs typeface="Sora Light" pitchFamily="2" charset="0"/>
                </a:defRPr>
              </a:lvl1pPr>
            </a:lstStyle>
            <a:p>
              <a:pPr marL="88900" marR="0" lvl="4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Kemampuan finansial</a:t>
              </a:r>
              <a:endParaRPr kumimoji="0" 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2298A2-A166-01FA-F451-5DBF98B93E04}"/>
                </a:ext>
              </a:extLst>
            </p:cNvPr>
            <p:cNvSpPr txBox="1"/>
            <p:nvPr/>
          </p:nvSpPr>
          <p:spPr>
            <a:xfrm>
              <a:off x="4170862" y="2713809"/>
              <a:ext cx="11530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ExtraBold" pitchFamily="2" charset="0"/>
                  <a:ea typeface="+mn-ea"/>
                  <a:cs typeface="Sora ExtraBold" pitchFamily="2" charset="0"/>
                </a:rPr>
                <a:t>03</a:t>
              </a: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ExtraBold" pitchFamily="2" charset="0"/>
                  <a:ea typeface="+mn-ea"/>
                  <a:cs typeface="Sora ExtraBold" pitchFamily="2" charset="0"/>
                </a:rPr>
                <a:t>.</a:t>
              </a:r>
              <a:endPara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ExtraBold" pitchFamily="2" charset="0"/>
                <a:ea typeface="+mn-ea"/>
                <a:cs typeface="Sora ExtraBold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8DD139-6B6C-E5BD-E97A-30F57934CD61}"/>
              </a:ext>
            </a:extLst>
          </p:cNvPr>
          <p:cNvGrpSpPr/>
          <p:nvPr/>
        </p:nvGrpSpPr>
        <p:grpSpPr>
          <a:xfrm>
            <a:off x="409075" y="2634723"/>
            <a:ext cx="4624611" cy="1526999"/>
            <a:chOff x="409075" y="2466348"/>
            <a:chExt cx="4624611" cy="15269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8A9F4A-3057-E9F1-84B6-32605A51AD15}"/>
                </a:ext>
              </a:extLst>
            </p:cNvPr>
            <p:cNvSpPr txBox="1"/>
            <p:nvPr/>
          </p:nvSpPr>
          <p:spPr>
            <a:xfrm>
              <a:off x="409075" y="2466348"/>
              <a:ext cx="452487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Pelaksanaan</a:t>
              </a:r>
              <a:r>
                <a:rPr kumimoji="0" lang="en-US" sz="2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Pengadaan</a:t>
              </a:r>
              <a:r>
                <a:rPr kumimoji="0" lang="en-US" sz="26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BUP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EAEA47-AB5E-7EAF-BC5B-05998AF8745D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Prakualifikasi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E24C005-94BD-D165-9D8D-1E4825E58A6E}"/>
              </a:ext>
            </a:extLst>
          </p:cNvPr>
          <p:cNvSpPr txBox="1"/>
          <p:nvPr/>
        </p:nvSpPr>
        <p:spPr>
          <a:xfrm>
            <a:off x="4828057" y="1220500"/>
            <a:ext cx="68666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pc="300" dirty="0" err="1">
                <a:highlight>
                  <a:srgbClr val="DEEC3A"/>
                </a:highlight>
                <a:latin typeface="Sora SemiBold" pitchFamily="2" charset="0"/>
                <a:cs typeface="Sora SemiBold" pitchFamily="2" charset="0"/>
              </a:rPr>
              <a:t>Prakualifikasi</a:t>
            </a:r>
            <a:r>
              <a:rPr lang="en-US" spc="300" dirty="0">
                <a:highlight>
                  <a:srgbClr val="DEEC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spc="300" dirty="0" err="1">
                <a:highlight>
                  <a:srgbClr val="DEEC3A"/>
                </a:highlight>
                <a:latin typeface="Sora SemiBold" pitchFamily="2" charset="0"/>
                <a:cs typeface="Sora SemiBold" pitchFamily="2" charset="0"/>
              </a:rPr>
              <a:t>memastikan</a:t>
            </a:r>
            <a:r>
              <a:rPr lang="en-US" spc="300" dirty="0"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bahwa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hanya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peserta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yang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mampu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menjalan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proyek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yang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dapat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</a:t>
            </a:r>
            <a:r>
              <a:rPr lang="en-US" spc="300" dirty="0" err="1">
                <a:latin typeface="Sora Light" pitchFamily="2" charset="0"/>
                <a:cs typeface="Sora Light" pitchFamily="2" charset="0"/>
              </a:rPr>
              <a:t>mengikuti</a:t>
            </a:r>
            <a:r>
              <a:rPr lang="en-US" spc="300" dirty="0">
                <a:latin typeface="Sora Light" pitchFamily="2" charset="0"/>
                <a:cs typeface="Sora Light" pitchFamily="2" charset="0"/>
              </a:rPr>
              <a:t> proses Lelang </a:t>
            </a:r>
            <a:endParaRPr lang="en-ID" spc="300" dirty="0"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E51EC1-F3D8-AE26-19BA-08889936B5F8}"/>
              </a:ext>
            </a:extLst>
          </p:cNvPr>
          <p:cNvSpPr txBox="1"/>
          <p:nvPr/>
        </p:nvSpPr>
        <p:spPr>
          <a:xfrm>
            <a:off x="4828057" y="4399563"/>
            <a:ext cx="68666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Aft>
                <a:spcPts val="600"/>
              </a:spcAft>
              <a:defRPr spc="300">
                <a:latin typeface="Sora Light" pitchFamily="2" charset="0"/>
                <a:cs typeface="Sora Light" pitchFamily="2" charset="0"/>
              </a:defRPr>
            </a:lvl1pPr>
          </a:lstStyle>
          <a:p>
            <a:pPr marL="0" lvl="4" algn="just">
              <a:spcAft>
                <a:spcPts val="600"/>
              </a:spcAft>
            </a:pPr>
            <a:r>
              <a:rPr lang="id-ID" spc="300" dirty="0">
                <a:latin typeface="Sora Light" pitchFamily="2" charset="0"/>
                <a:cs typeface="Sora Light" pitchFamily="2" charset="0"/>
              </a:rPr>
              <a:t>Dalam hal hasil Prakualifikasi menghasilkan 1 (satu) Peserta (hanya Pemrakarsa), maka Panitia Pengadaan Badan Usaha Pelaksana meminta persetujuan PJPK untuk melaksanakan Penunjukan Langsung</a:t>
            </a:r>
            <a:endParaRPr lang="en-ID" spc="300" dirty="0">
              <a:latin typeface="Sora Light" pitchFamily="2" charset="0"/>
              <a:cs typeface="Sora Light" pitchFamily="2" charset="0"/>
            </a:endParaRPr>
          </a:p>
        </p:txBody>
      </p:sp>
      <p:pic>
        <p:nvPicPr>
          <p:cNvPr id="2" name="Picture 1">
            <a:hlinkClick r:id="" action="ppaction://noaction"/>
            <a:extLst>
              <a:ext uri="{FF2B5EF4-FFF2-40B4-BE49-F238E27FC236}">
                <a16:creationId xmlns:a16="http://schemas.microsoft.com/office/drawing/2014/main" id="{6A4A7367-F87B-D04A-33B1-1A1A73CAB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28799"/>
      </p:ext>
    </p:extLst>
  </p:cSld>
  <p:clrMapOvr>
    <a:masterClrMapping/>
  </p:clrMapOvr>
  <p:transition spd="med">
    <p:pull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1DCFF-D23D-200A-5529-0E2D7CFA6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DC3DFB8-3DBE-6045-EB99-D612AFC2D847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844D4C6-273A-EFA7-E19A-6AC60780F3BB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FB87A1-C6EE-8477-5B12-4028F7752A61}"/>
              </a:ext>
            </a:extLst>
          </p:cNvPr>
          <p:cNvGrpSpPr/>
          <p:nvPr/>
        </p:nvGrpSpPr>
        <p:grpSpPr>
          <a:xfrm>
            <a:off x="409075" y="2601528"/>
            <a:ext cx="5885399" cy="1723606"/>
            <a:chOff x="409075" y="2762184"/>
            <a:chExt cx="5885399" cy="172360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510AB4-913D-0682-1A55-0A101F9AC9A0}"/>
                </a:ext>
              </a:extLst>
            </p:cNvPr>
            <p:cNvSpPr txBox="1"/>
            <p:nvPr/>
          </p:nvSpPr>
          <p:spPr>
            <a:xfrm>
              <a:off x="409075" y="2762184"/>
              <a:ext cx="5885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2800" spc="300" dirty="0">
                  <a:solidFill>
                    <a:srgbClr val="0A0A0A"/>
                  </a:solidFill>
                  <a:latin typeface="Cocogoose Light" panose="02000000000000000000" pitchFamily="2" charset="0"/>
                </a:rPr>
                <a:t>Ketentuan</a:t>
              </a:r>
              <a:endPara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2E8242-422A-6C26-AC8D-9ED8C516B9EE}"/>
                </a:ext>
              </a:extLst>
            </p:cNvPr>
            <p:cNvSpPr txBox="1"/>
            <p:nvPr/>
          </p:nvSpPr>
          <p:spPr>
            <a:xfrm>
              <a:off x="409075" y="3285461"/>
              <a:ext cx="52156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3600" b="1" i="0" u="none" strike="noStrike" kern="1200" cap="none" spc="1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Pelaksanaan Pengadaan BUP</a:t>
              </a:r>
              <a:endParaRPr kumimoji="0" lang="en-US" sz="3600" b="1" i="0" u="none" strike="noStrike" kern="1200" cap="none" spc="1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D2597D-9A6C-F5A3-7E49-4FD82A5DBDBB}"/>
              </a:ext>
            </a:extLst>
          </p:cNvPr>
          <p:cNvGrpSpPr/>
          <p:nvPr/>
        </p:nvGrpSpPr>
        <p:grpSpPr>
          <a:xfrm>
            <a:off x="6009902" y="1418213"/>
            <a:ext cx="5366936" cy="3973102"/>
            <a:chOff x="5794746" y="894364"/>
            <a:chExt cx="6230676" cy="397310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05E5E0-5C75-13A3-01D1-30C872E0CEF5}"/>
                </a:ext>
              </a:extLst>
            </p:cNvPr>
            <p:cNvGrpSpPr/>
            <p:nvPr/>
          </p:nvGrpSpPr>
          <p:grpSpPr>
            <a:xfrm>
              <a:off x="5794747" y="894364"/>
              <a:ext cx="6137277" cy="2272379"/>
              <a:chOff x="5741585" y="-57206"/>
              <a:chExt cx="6137277" cy="2272379"/>
            </a:xfrm>
          </p:grpSpPr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7A433DEE-BD3F-4070-8F3D-4420EA709D0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303164" y="633793"/>
                <a:ext cx="1711505" cy="834664"/>
              </a:xfrm>
              <a:prstGeom prst="bentConnector3">
                <a:avLst>
                  <a:gd name="adj1" fmla="val 100284"/>
                </a:avLst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B4CEF7-5DE4-E2A5-9C17-DBBBB2F7C3B1}"/>
                  </a:ext>
                </a:extLst>
              </p:cNvPr>
              <p:cNvSpPr txBox="1"/>
              <p:nvPr/>
            </p:nvSpPr>
            <p:spPr>
              <a:xfrm>
                <a:off x="5842324" y="553756"/>
                <a:ext cx="6036538" cy="166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2pPr marL="0" lvl="1" algn="just">
                  <a:lnSpc>
                    <a:spcPct val="115000"/>
                  </a:lnSpc>
                  <a:spcAft>
                    <a:spcPts val="1000"/>
                  </a:spcAft>
                  <a:defRPr sz="1600" spc="300">
                    <a:latin typeface="Sora Light" pitchFamily="2" charset="0"/>
                    <a:cs typeface="Sora Light" pitchFamily="2" charset="0"/>
                  </a:defRPr>
                </a:lvl2pPr>
              </a:lstStyle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T</a:t>
                </a:r>
                <a:r>
                  <a:rPr kumimoji="0" lang="id-ID" sz="1600" b="1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ahapan</a:t>
                </a:r>
                <a:r>
                  <a:rPr kumimoji="0" lang="id-ID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Pelaksanaan</a:t>
                </a:r>
                <a:r>
                  <a:rPr kumimoji="0" lang="id-ID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Pelelangan Satu Tahap </a:t>
                </a:r>
                <a:r>
                  <a:rPr lang="id-ID" sz="1600" spc="300" dirty="0">
                    <a:solidFill>
                      <a:srgbClr val="0A0A0A"/>
                    </a:solidFill>
                    <a:latin typeface="Sora Light" pitchFamily="2" charset="0"/>
                    <a:cs typeface="Sora Light" pitchFamily="2" charset="0"/>
                  </a:rPr>
                  <a:t>dan Penggabungan Prakualifikasi &amp; Pelelangan Satu Tahap pada </a:t>
                </a:r>
                <a:r>
                  <a:rPr lang="id-ID" sz="1600" b="1" spc="300" dirty="0">
                    <a:solidFill>
                      <a:srgbClr val="0A0A0A"/>
                    </a:solidFill>
                    <a:latin typeface="Sora Light" pitchFamily="2" charset="0"/>
                    <a:cs typeface="Sora Light" pitchFamily="2" charset="0"/>
                  </a:rPr>
                  <a:t>Pengadaan BUP Proyek KPBU secara </a:t>
                </a:r>
                <a:r>
                  <a:rPr lang="id-ID" sz="1600" b="1" i="1" spc="300" dirty="0" err="1">
                    <a:solidFill>
                      <a:srgbClr val="0A0A0A"/>
                    </a:solidFill>
                    <a:latin typeface="Sora Light" pitchFamily="2" charset="0"/>
                    <a:cs typeface="Sora Light" pitchFamily="2" charset="0"/>
                  </a:rPr>
                  <a:t>unsolicited</a:t>
                </a:r>
                <a:r>
                  <a:rPr lang="id-ID" sz="1600" b="1" i="1" spc="300" dirty="0">
                    <a:solidFill>
                      <a:srgbClr val="0A0A0A"/>
                    </a:solidFill>
                    <a:latin typeface="Sora Light" pitchFamily="2" charset="0"/>
                    <a:cs typeface="Sora Light" pitchFamily="2" charset="0"/>
                  </a:rPr>
                  <a:t> </a:t>
                </a:r>
                <a:r>
                  <a:rPr kumimoji="0" lang="id-ID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sama dengan tahapan Pengadaan BUP Proyek KPBU secara </a:t>
                </a:r>
                <a:r>
                  <a:rPr lang="id-ID" sz="1600" i="1" spc="300" dirty="0" err="1">
                    <a:solidFill>
                      <a:srgbClr val="0A0A0A"/>
                    </a:solidFill>
                    <a:latin typeface="Sora Light" pitchFamily="2" charset="0"/>
                    <a:cs typeface="Sora Light" pitchFamily="2" charset="0"/>
                  </a:rPr>
                  <a:t>solicited</a:t>
                </a:r>
                <a:endParaRPr kumimoji="0" lang="en-US" sz="1600" b="1" i="1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E5BB26-FA55-5DD6-AE4E-CE2E3032CBE0}"/>
                  </a:ext>
                </a:extLst>
              </p:cNvPr>
              <p:cNvSpPr txBox="1"/>
              <p:nvPr/>
            </p:nvSpPr>
            <p:spPr>
              <a:xfrm>
                <a:off x="6679545" y="-57206"/>
                <a:ext cx="4612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01</a:t>
                </a:r>
                <a:endParaRPr kumimoji="0" lang="en-ID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Urbanist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E4D868-4DC4-B787-568B-CD151842A5BE}"/>
                </a:ext>
              </a:extLst>
            </p:cNvPr>
            <p:cNvGrpSpPr/>
            <p:nvPr/>
          </p:nvGrpSpPr>
          <p:grpSpPr>
            <a:xfrm>
              <a:off x="5794746" y="3328813"/>
              <a:ext cx="6230676" cy="1538653"/>
              <a:chOff x="5741584" y="292418"/>
              <a:chExt cx="6230676" cy="1538653"/>
            </a:xfrm>
          </p:grpSpPr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C3BD91C1-E4BE-D6F2-93CC-D67824173E5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515879" y="770701"/>
                <a:ext cx="1286075" cy="834665"/>
              </a:xfrm>
              <a:prstGeom prst="bentConnector3">
                <a:avLst>
                  <a:gd name="adj1" fmla="val 99605"/>
                </a:avLst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853B4-14B7-0438-5E74-83AC3B808F54}"/>
                  </a:ext>
                </a:extLst>
              </p:cNvPr>
              <p:cNvSpPr txBox="1"/>
              <p:nvPr/>
            </p:nvSpPr>
            <p:spPr>
              <a:xfrm>
                <a:off x="5842324" y="903380"/>
                <a:ext cx="6129936" cy="871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2pPr marL="0" lvl="1" algn="just">
                  <a:lnSpc>
                    <a:spcPct val="115000"/>
                  </a:lnSpc>
                  <a:spcAft>
                    <a:spcPts val="1000"/>
                  </a:spcAft>
                  <a:defRPr sz="1600" spc="300">
                    <a:latin typeface="Sora Light" pitchFamily="2" charset="0"/>
                    <a:cs typeface="Sora Light" pitchFamily="2" charset="0"/>
                  </a:defRPr>
                </a:lvl2pPr>
              </a:lstStyle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d-ID" sz="1600" spc="300" dirty="0">
                    <a:solidFill>
                      <a:srgbClr val="0A0A0A"/>
                    </a:solidFill>
                    <a:latin typeface="Sora Light" pitchFamily="2" charset="0"/>
                    <a:cs typeface="Sora SemiBold" pitchFamily="2" charset="0"/>
                  </a:rPr>
                  <a:t>Dalam hal Penggabungan Prakualifikasi dan Pelelangan Satu Tahap, </a:t>
                </a:r>
                <a:r>
                  <a:rPr lang="id-ID" sz="1600" b="1" spc="300" dirty="0">
                    <a:solidFill>
                      <a:srgbClr val="0A0A0A"/>
                    </a:solidFill>
                    <a:highlight>
                      <a:srgbClr val="DEEB3A"/>
                    </a:highlight>
                    <a:latin typeface="Sora Light" pitchFamily="2" charset="0"/>
                    <a:cs typeface="Sora SemiBold" pitchFamily="2" charset="0"/>
                  </a:rPr>
                  <a:t>Pemrakarsa hanya menyampaikan Dokumen Penawaran</a:t>
                </a:r>
                <a:endParaRPr kumimoji="0" 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highlight>
                    <a:srgbClr val="DEEB3A"/>
                  </a:highlight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080B29-94B8-B326-5EE9-20FC9B0D99BA}"/>
                  </a:ext>
                </a:extLst>
              </p:cNvPr>
              <p:cNvSpPr txBox="1"/>
              <p:nvPr/>
            </p:nvSpPr>
            <p:spPr>
              <a:xfrm>
                <a:off x="6679545" y="292418"/>
                <a:ext cx="4612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02</a:t>
                </a:r>
                <a:endParaRPr kumimoji="0" lang="en-ID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Urbanis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" name="Picture 1">
            <a:hlinkClick r:id="" action="ppaction://noaction"/>
            <a:extLst>
              <a:ext uri="{FF2B5EF4-FFF2-40B4-BE49-F238E27FC236}">
                <a16:creationId xmlns:a16="http://schemas.microsoft.com/office/drawing/2014/main" id="{84A32306-0CCC-79E4-AFF5-97965F89B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4462"/>
      </p:ext>
    </p:extLst>
  </p:cSld>
  <p:clrMapOvr>
    <a:masterClrMapping/>
  </p:clrMapOvr>
  <p:transition spd="med">
    <p:pull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CF58C5-1800-890F-F120-94843CD44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8DBD84C-B2B3-579E-DA62-F59F433A8E97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B54B47B-E4AC-B60A-F28F-09AFB0E603A5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582AEB-E7BF-986F-857A-8E041179250B}"/>
              </a:ext>
            </a:extLst>
          </p:cNvPr>
          <p:cNvGrpSpPr/>
          <p:nvPr/>
        </p:nvGrpSpPr>
        <p:grpSpPr>
          <a:xfrm>
            <a:off x="4276358" y="1660611"/>
            <a:ext cx="7229800" cy="2243172"/>
            <a:chOff x="6867159" y="1909767"/>
            <a:chExt cx="4968080" cy="279501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96294D-2CDB-CE41-8B1B-9E4E39567B34}"/>
                </a:ext>
              </a:extLst>
            </p:cNvPr>
            <p:cNvSpPr txBox="1"/>
            <p:nvPr/>
          </p:nvSpPr>
          <p:spPr>
            <a:xfrm>
              <a:off x="6867159" y="2034402"/>
              <a:ext cx="1141580" cy="7286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01. </a:t>
              </a:r>
              <a:endPara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B0F550-0B04-9CD3-C0A5-CD2ED9E35E24}"/>
                </a:ext>
              </a:extLst>
            </p:cNvPr>
            <p:cNvSpPr txBox="1"/>
            <p:nvPr/>
          </p:nvSpPr>
          <p:spPr>
            <a:xfrm>
              <a:off x="7452058" y="1909767"/>
              <a:ext cx="4383179" cy="977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2pPr marL="0" lvl="1" algn="just">
                <a:lnSpc>
                  <a:spcPct val="125000"/>
                </a:lnSpc>
                <a:spcAft>
                  <a:spcPts val="1000"/>
                </a:spcAft>
                <a:defRPr sz="1600" spc="300">
                  <a:latin typeface="Sora Light" pitchFamily="2" charset="0"/>
                  <a:cs typeface="Sora Light" pitchFamily="2" charset="0"/>
                </a:defRPr>
              </a:lvl2pPr>
            </a:lstStyle>
            <a:p>
              <a:pPr algn="just"/>
              <a:r>
                <a:rPr lang="en-US" sz="1500" spc="300" dirty="0">
                  <a:latin typeface="Sora Light" pitchFamily="2" charset="0"/>
                  <a:cs typeface="Sora Light" pitchFamily="2" charset="0"/>
                </a:rPr>
                <a:t>P</a:t>
              </a:r>
              <a:r>
                <a:rPr lang="id-ID" sz="1500" spc="300" dirty="0">
                  <a:latin typeface="Sora Light" pitchFamily="2" charset="0"/>
                  <a:cs typeface="Sora Light" pitchFamily="2" charset="0"/>
                </a:rPr>
                <a:t>emrakarsa mendapatkan kompensasi hak untuk melakukan penawaran terhadap penawar terbaik </a:t>
              </a:r>
              <a:r>
                <a:rPr lang="en-US" sz="1500" spc="300" dirty="0">
                  <a:latin typeface="Sora Light" pitchFamily="2" charset="0"/>
                  <a:cs typeface="Sora Light" pitchFamily="2" charset="0"/>
                </a:rPr>
                <a:t>(</a:t>
              </a:r>
              <a:r>
                <a:rPr lang="en-US" sz="1500" i="1" spc="300" dirty="0">
                  <a:latin typeface="Sora Light" pitchFamily="2" charset="0"/>
                  <a:cs typeface="Sora Light" pitchFamily="2" charset="0"/>
                </a:rPr>
                <a:t>right to match</a:t>
              </a:r>
              <a:r>
                <a:rPr lang="en-US" sz="1500" spc="300" dirty="0">
                  <a:latin typeface="Sora Light" pitchFamily="2" charset="0"/>
                  <a:cs typeface="Sora Light" pitchFamily="2" charset="0"/>
                </a:rPr>
                <a:t>);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E3C76D-2885-980E-8ED7-229DC5BA8AB6}"/>
                </a:ext>
              </a:extLst>
            </p:cNvPr>
            <p:cNvSpPr txBox="1"/>
            <p:nvPr/>
          </p:nvSpPr>
          <p:spPr>
            <a:xfrm>
              <a:off x="6867159" y="2895880"/>
              <a:ext cx="1141580" cy="728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02. </a:t>
              </a:r>
              <a:endPara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68BDA7-8D20-9D13-8E01-6530AA46F0C2}"/>
                </a:ext>
              </a:extLst>
            </p:cNvPr>
            <p:cNvSpPr txBox="1"/>
            <p:nvPr/>
          </p:nvSpPr>
          <p:spPr>
            <a:xfrm>
              <a:off x="7444651" y="2915053"/>
              <a:ext cx="4390588" cy="690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600" spc="300">
                  <a:latin typeface="Sora Light" pitchFamily="2" charset="0"/>
                  <a:cs typeface="Sora Light" pitchFamily="2" charset="0"/>
                </a:defRPr>
              </a:lvl1pPr>
              <a:lvl2pPr marL="0" lvl="1" algn="just">
                <a:lnSpc>
                  <a:spcPct val="125000"/>
                </a:lnSpc>
                <a:spcAft>
                  <a:spcPts val="1000"/>
                </a:spcAft>
                <a:defRPr sz="1600" spc="300">
                  <a:latin typeface="Sora Light" pitchFamily="2" charset="0"/>
                  <a:cs typeface="Sora Light" pitchFamily="2" charset="0"/>
                </a:defRPr>
              </a:lvl2pPr>
            </a:lstStyle>
            <a:p>
              <a:pPr algn="just"/>
              <a:r>
                <a:rPr lang="en-US" sz="1500" dirty="0" err="1"/>
                <a:t>Pemrakarsa</a:t>
              </a:r>
              <a:r>
                <a:rPr lang="en-US" sz="1500" dirty="0"/>
                <a:t> </a:t>
              </a:r>
              <a:r>
                <a:rPr lang="en-US" sz="1500" dirty="0" err="1"/>
                <a:t>telah</a:t>
              </a:r>
              <a:r>
                <a:rPr lang="en-US" sz="1500" dirty="0"/>
                <a:t> </a:t>
              </a:r>
              <a:r>
                <a:rPr lang="en-US" sz="1500" dirty="0" err="1"/>
                <a:t>mendapatkan</a:t>
              </a:r>
              <a:r>
                <a:rPr lang="en-US" sz="1500" dirty="0"/>
                <a:t> p</a:t>
              </a:r>
              <a:r>
                <a:rPr lang="id-ID" sz="1500" spc="300" dirty="0">
                  <a:latin typeface="Sora Light" pitchFamily="2" charset="0"/>
                  <a:cs typeface="Sora Light" pitchFamily="2" charset="0"/>
                </a:rPr>
                <a:t>ersetujuan Dokumen Penawaran Pemrakarsa</a:t>
              </a:r>
              <a:r>
                <a:rPr lang="en-US" sz="1500" spc="300" dirty="0">
                  <a:latin typeface="Sora Light" pitchFamily="2" charset="0"/>
                  <a:cs typeface="Sora Light" pitchFamily="2" charset="0"/>
                </a:rPr>
                <a:t>; dan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9FCC92-064F-F059-5D3B-D53FAC795FD1}"/>
                </a:ext>
              </a:extLst>
            </p:cNvPr>
            <p:cNvSpPr txBox="1"/>
            <p:nvPr/>
          </p:nvSpPr>
          <p:spPr>
            <a:xfrm>
              <a:off x="6867159" y="3851515"/>
              <a:ext cx="1141580" cy="728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03. </a:t>
              </a:r>
              <a:endPara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Urbanis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02FE52-036D-9665-B1C5-620111263465}"/>
                </a:ext>
              </a:extLst>
            </p:cNvPr>
            <p:cNvSpPr txBox="1"/>
            <p:nvPr/>
          </p:nvSpPr>
          <p:spPr>
            <a:xfrm>
              <a:off x="7444651" y="3726878"/>
              <a:ext cx="4390586" cy="977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600" spc="300">
                  <a:latin typeface="Sora Light" pitchFamily="2" charset="0"/>
                  <a:cs typeface="Sora Light" pitchFamily="2" charset="0"/>
                </a:defRPr>
              </a:lvl1pPr>
              <a:lvl2pPr marL="0" lvl="1" algn="just">
                <a:lnSpc>
                  <a:spcPct val="125000"/>
                </a:lnSpc>
                <a:spcAft>
                  <a:spcPts val="1000"/>
                </a:spcAft>
                <a:defRPr sz="1600" spc="300">
                  <a:latin typeface="Sora Light" pitchFamily="2" charset="0"/>
                  <a:cs typeface="Sora Light" pitchFamily="2" charset="0"/>
                </a:defRPr>
              </a:lvl2pPr>
            </a:lstStyle>
            <a:p>
              <a:pPr algn="just"/>
              <a:r>
                <a:rPr lang="id-ID" sz="1500" dirty="0"/>
                <a:t>Terdapat berita acara pelaksanaan konfirmasi atas pemenuhan persyaratan pemrakarsa </a:t>
              </a:r>
              <a:r>
                <a:rPr lang="en-US" sz="1500" dirty="0"/>
                <a:t>yang </a:t>
              </a:r>
              <a:r>
                <a:rPr lang="id-ID" sz="1500" dirty="0"/>
                <a:t>telah memenuhi persyaratan pengadaan </a:t>
              </a:r>
              <a:endParaRPr lang="en-US" sz="15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883DB94-D426-69DC-631C-6FDAA0EF1335}"/>
              </a:ext>
            </a:extLst>
          </p:cNvPr>
          <p:cNvSpPr txBox="1"/>
          <p:nvPr/>
        </p:nvSpPr>
        <p:spPr>
          <a:xfrm>
            <a:off x="4196771" y="686428"/>
            <a:ext cx="7497922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2pPr marL="0" lvl="1" algn="just">
              <a:lnSpc>
                <a:spcPct val="125000"/>
              </a:lnSpc>
              <a:spcAft>
                <a:spcPts val="1000"/>
              </a:spcAft>
              <a:defRPr sz="1600" spc="300">
                <a:latin typeface="Sora Light" pitchFamily="2" charset="0"/>
                <a:cs typeface="Sora Light" pitchFamily="2" charset="0"/>
              </a:defRPr>
            </a:lvl2pPr>
          </a:lstStyle>
          <a:p>
            <a:pPr algn="just">
              <a:lnSpc>
                <a:spcPct val="125000"/>
              </a:lnSpc>
              <a:defRPr/>
            </a:pPr>
            <a:r>
              <a:rPr lang="id-ID" spc="300" dirty="0">
                <a:solidFill>
                  <a:srgbClr val="0A0A0A"/>
                </a:solidFill>
                <a:latin typeface="Sora SemiBold" pitchFamily="2" charset="0"/>
                <a:cs typeface="Sora SemiBold" pitchFamily="2" charset="0"/>
              </a:rPr>
              <a:t>Pengadaan melalui </a:t>
            </a:r>
            <a:r>
              <a:rPr lang="id-ID" i="1" spc="300" dirty="0">
                <a:solidFill>
                  <a:srgbClr val="0A0A0A"/>
                </a:solidFill>
                <a:latin typeface="Sora SemiBold" pitchFamily="2" charset="0"/>
                <a:cs typeface="Sora SemiBold" pitchFamily="2" charset="0"/>
              </a:rPr>
              <a:t>Swiss </a:t>
            </a:r>
            <a:r>
              <a:rPr lang="id-ID" i="1" spc="300" dirty="0" err="1">
                <a:solidFill>
                  <a:srgbClr val="0A0A0A"/>
                </a:solidFill>
                <a:latin typeface="Sora SemiBold" pitchFamily="2" charset="0"/>
                <a:cs typeface="Sora SemiBold" pitchFamily="2" charset="0"/>
              </a:rPr>
              <a:t>Challenge</a:t>
            </a:r>
            <a:r>
              <a:rPr lang="id-ID" i="1" spc="300" dirty="0">
                <a:solidFill>
                  <a:srgbClr val="0A0A0A"/>
                </a:solidFill>
                <a:latin typeface="Sora SemiBold" pitchFamily="2" charset="0"/>
                <a:cs typeface="Sora SemiBold" pitchFamily="2" charset="0"/>
              </a:rPr>
              <a:t> </a:t>
            </a:r>
            <a:r>
              <a:rPr lang="id-ID" spc="300" dirty="0">
                <a:solidFill>
                  <a:srgbClr val="0A0A0A"/>
                </a:solidFill>
                <a:latin typeface="Sora SemiBold" pitchFamily="2" charset="0"/>
                <a:cs typeface="Sora SemiBold" pitchFamily="2" charset="0"/>
              </a:rPr>
              <a:t>dilakukan dengan ketentuan sebagai berikut</a:t>
            </a:r>
            <a:r>
              <a:rPr lang="en-US" spc="300" dirty="0">
                <a:solidFill>
                  <a:srgbClr val="0A0A0A"/>
                </a:solidFill>
                <a:latin typeface="Sora SemiBold" pitchFamily="2" charset="0"/>
                <a:cs typeface="Sora SemiBold" pitchFamily="2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EA34F2-2611-A5AF-039C-0557E838A04E}"/>
              </a:ext>
            </a:extLst>
          </p:cNvPr>
          <p:cNvSpPr txBox="1"/>
          <p:nvPr/>
        </p:nvSpPr>
        <p:spPr>
          <a:xfrm>
            <a:off x="4276355" y="4150449"/>
            <a:ext cx="7418337" cy="19161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pc="300">
                <a:solidFill>
                  <a:srgbClr val="0A0A0A"/>
                </a:solidFill>
                <a:latin typeface="Sora SemiBold" pitchFamily="2" charset="0"/>
                <a:cs typeface="Sora SemiBold" pitchFamily="2" charset="0"/>
              </a:defRPr>
            </a:lvl1pPr>
            <a:lvl2pPr marL="0" lvl="1" algn="just">
              <a:lnSpc>
                <a:spcPct val="125000"/>
              </a:lnSpc>
              <a:spcAft>
                <a:spcPts val="1000"/>
              </a:spcAft>
              <a:defRPr sz="1600" spc="300">
                <a:latin typeface="Sora Light" pitchFamily="2" charset="0"/>
                <a:cs typeface="Sora Light" pitchFamily="2" charset="0"/>
              </a:defRPr>
            </a:lvl2pPr>
          </a:lstStyle>
          <a:p>
            <a:pPr algn="just"/>
            <a:r>
              <a:rPr lang="id-ID" sz="1600" dirty="0">
                <a:latin typeface="Sora" pitchFamily="2" charset="0"/>
                <a:cs typeface="Sora" pitchFamily="2" charset="0"/>
              </a:rPr>
              <a:t>Pada proses Pelelangan</a:t>
            </a:r>
            <a:r>
              <a:rPr lang="id-ID" sz="1600" b="1" dirty="0">
                <a:latin typeface="Sora" pitchFamily="2" charset="0"/>
                <a:cs typeface="Sora" pitchFamily="2" charset="0"/>
              </a:rPr>
              <a:t> Pemrakarsa tidak perlu </a:t>
            </a:r>
            <a:r>
              <a:rPr lang="id-ID" sz="1600" dirty="0">
                <a:latin typeface="Sora" pitchFamily="2" charset="0"/>
                <a:cs typeface="Sora" pitchFamily="2" charset="0"/>
              </a:rPr>
              <a:t>memasukkan Dokumen Kualifikasi dan Dokumen Penawaran</a:t>
            </a:r>
            <a:endParaRPr lang="en-US" sz="1600" dirty="0">
              <a:latin typeface="Sora" pitchFamily="2" charset="0"/>
              <a:cs typeface="Sora" pitchFamily="2" charset="0"/>
            </a:endParaRPr>
          </a:p>
          <a:p>
            <a:pPr algn="just"/>
            <a:endParaRPr lang="en-US" sz="1600" dirty="0">
              <a:latin typeface="Sora" pitchFamily="2" charset="0"/>
              <a:cs typeface="Sora" pitchFamily="2" charset="0"/>
            </a:endParaRPr>
          </a:p>
          <a:p>
            <a:pPr algn="just"/>
            <a:r>
              <a:rPr lang="id-ID" sz="1600" b="1" dirty="0">
                <a:highlight>
                  <a:srgbClr val="DEEB3A"/>
                </a:highlight>
                <a:latin typeface="Sora" pitchFamily="2" charset="0"/>
                <a:cs typeface="Sora" pitchFamily="2" charset="0"/>
              </a:rPr>
              <a:t>Tahapan Penggabungan Prakualifikasi dan Pelelangan Satu Tahap</a:t>
            </a:r>
            <a:r>
              <a:rPr lang="id-ID" sz="1600" b="1" dirty="0">
                <a:latin typeface="Sora" pitchFamily="2" charset="0"/>
                <a:cs typeface="Sora" pitchFamily="2" charset="0"/>
              </a:rPr>
              <a:t> </a:t>
            </a:r>
            <a:r>
              <a:rPr lang="id-ID" sz="1600" dirty="0">
                <a:latin typeface="Sora" pitchFamily="2" charset="0"/>
                <a:cs typeface="Sora" pitchFamily="2" charset="0"/>
              </a:rPr>
              <a:t>berlaku terhadap pelaksanaan tahapan Swiss Challenge</a:t>
            </a:r>
            <a:endParaRPr lang="en-US" sz="1600" dirty="0">
              <a:latin typeface="Sora" pitchFamily="2" charset="0"/>
              <a:cs typeface="Sora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2F8016-692D-3B55-601D-6EC9532E6C4B}"/>
              </a:ext>
            </a:extLst>
          </p:cNvPr>
          <p:cNvGrpSpPr/>
          <p:nvPr/>
        </p:nvGrpSpPr>
        <p:grpSpPr>
          <a:xfrm>
            <a:off x="409076" y="2567197"/>
            <a:ext cx="3867282" cy="1600495"/>
            <a:chOff x="409075" y="2762184"/>
            <a:chExt cx="5885399" cy="16004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578400D-0710-1FBF-2DDF-B881E943FDBE}"/>
                </a:ext>
              </a:extLst>
            </p:cNvPr>
            <p:cNvSpPr txBox="1"/>
            <p:nvPr/>
          </p:nvSpPr>
          <p:spPr>
            <a:xfrm>
              <a:off x="409075" y="2762184"/>
              <a:ext cx="5885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Ketentuan</a:t>
              </a:r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Umum</a:t>
              </a:r>
              <a:endPara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056AD3-2B2F-E88D-BC5A-7DC5E76706FC}"/>
                </a:ext>
              </a:extLst>
            </p:cNvPr>
            <p:cNvSpPr txBox="1"/>
            <p:nvPr/>
          </p:nvSpPr>
          <p:spPr>
            <a:xfrm>
              <a:off x="409075" y="3285461"/>
              <a:ext cx="521561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1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Swiss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1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Challenge</a:t>
              </a:r>
            </a:p>
          </p:txBody>
        </p:sp>
      </p:grp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5CD262B0-EE05-00F2-C72D-A128D7295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56240"/>
      </p:ext>
    </p:extLst>
  </p:cSld>
  <p:clrMapOvr>
    <a:masterClrMapping/>
  </p:clrMapOvr>
  <p:transition spd="med">
    <p:pull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FC136E-BE27-1053-8472-9DAC2F814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D8472CE-5BBB-8EFE-7DB0-68396801FBEC}"/>
              </a:ext>
            </a:extLst>
          </p:cNvPr>
          <p:cNvGraphicFramePr/>
          <p:nvPr/>
        </p:nvGraphicFramePr>
        <p:xfrm>
          <a:off x="409075" y="1298651"/>
          <a:ext cx="11424023" cy="4954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A92AD4-3FDB-BC63-F172-390CDE8D51A9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EDCB9A2-3AD6-B269-D5E7-9B9936B2E04E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108D61-B8FF-CAC7-BF63-5D342BEEB58F}"/>
              </a:ext>
            </a:extLst>
          </p:cNvPr>
          <p:cNvSpPr txBox="1"/>
          <p:nvPr/>
        </p:nvSpPr>
        <p:spPr>
          <a:xfrm>
            <a:off x="2867208" y="768764"/>
            <a:ext cx="6554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Tahapan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Pelelangan </a:t>
            </a:r>
            <a:r>
              <a:rPr kumimoji="0" lang="en-ID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Sora" pitchFamily="2" charset="0"/>
              </a:rPr>
              <a:t>Swiss Challenge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cogoose" panose="02000000000000000000" pitchFamily="2" charset="0"/>
              <a:ea typeface="+mn-ea"/>
              <a:cs typeface="Sora" pitchFamily="2" charset="0"/>
            </a:endParaRPr>
          </a:p>
        </p:txBody>
      </p:sp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1F73D7FA-5AE5-002E-0CAD-F8C1BD9B6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F2B300-2483-9829-FBEA-C3E1EDCB1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0C93B6E-11AE-D395-A433-74CD5B2078F7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C46CAD5-D454-5F22-522A-9E2691A3B440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E3B221-C379-CED5-D035-A2684510DF9B}"/>
              </a:ext>
            </a:extLst>
          </p:cNvPr>
          <p:cNvSpPr txBox="1"/>
          <p:nvPr/>
        </p:nvSpPr>
        <p:spPr>
          <a:xfrm>
            <a:off x="478881" y="2067366"/>
            <a:ext cx="11215813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pc="300">
                <a:solidFill>
                  <a:srgbClr val="0A0A0A"/>
                </a:solidFill>
                <a:latin typeface="Sora SemiBold" pitchFamily="2" charset="0"/>
                <a:cs typeface="Sora SemiBold" pitchFamily="2" charset="0"/>
              </a:defRPr>
            </a:lvl1pPr>
            <a:lvl2pPr marL="0" lvl="1" algn="just">
              <a:lnSpc>
                <a:spcPct val="125000"/>
              </a:lnSpc>
              <a:spcAft>
                <a:spcPts val="1000"/>
              </a:spcAft>
              <a:defRPr sz="1600" spc="300">
                <a:latin typeface="Sora Light" pitchFamily="2" charset="0"/>
                <a:cs typeface="Sora Light" pitchFamily="2" charset="0"/>
              </a:defRPr>
            </a:lvl2pPr>
          </a:lstStyle>
          <a:p>
            <a:pPr algn="just"/>
            <a:r>
              <a:rPr lang="en-US" sz="1600" dirty="0" err="1"/>
              <a:t>Evaluasi</a:t>
            </a:r>
            <a:r>
              <a:rPr lang="en-US" sz="1600" dirty="0"/>
              <a:t> </a:t>
            </a:r>
            <a:r>
              <a:rPr lang="en-US" sz="1600" dirty="0" err="1"/>
              <a:t>Dokumen</a:t>
            </a:r>
            <a:r>
              <a:rPr lang="en-US" sz="1600" dirty="0"/>
              <a:t> </a:t>
            </a:r>
            <a:r>
              <a:rPr lang="en-US" sz="1600" dirty="0" err="1"/>
              <a:t>Penawaran</a:t>
            </a:r>
            <a:r>
              <a:rPr lang="en-US" sz="1600" dirty="0"/>
              <a:t> pada </a:t>
            </a:r>
            <a:r>
              <a:rPr lang="id-ID" sz="1600" i="1" dirty="0"/>
              <a:t>Swiss Challenge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penawaran</a:t>
            </a:r>
            <a:r>
              <a:rPr lang="en-US" sz="1600" dirty="0"/>
              <a:t> </a:t>
            </a:r>
            <a:r>
              <a:rPr lang="en-US" sz="1600" dirty="0" err="1"/>
              <a:t>finansial</a:t>
            </a:r>
            <a:r>
              <a:rPr lang="en-US" sz="1600" dirty="0"/>
              <a:t> </a:t>
            </a:r>
            <a:r>
              <a:rPr lang="en-US" sz="1600" dirty="0" err="1"/>
              <a:t>terbaik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E60326-EB82-84D9-F2C9-200EAAF7F683}"/>
              </a:ext>
            </a:extLst>
          </p:cNvPr>
          <p:cNvSpPr txBox="1"/>
          <p:nvPr/>
        </p:nvSpPr>
        <p:spPr>
          <a:xfrm>
            <a:off x="708213" y="984034"/>
            <a:ext cx="110747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ID" sz="2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Evaluasi</a:t>
            </a:r>
            <a:r>
              <a:rPr kumimoji="0" lang="en-ID" sz="2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 </a:t>
            </a:r>
            <a:r>
              <a:rPr kumimoji="0" lang="en-ID" sz="2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Dokumen</a:t>
            </a:r>
            <a:r>
              <a:rPr kumimoji="0" lang="en-ID" sz="2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 </a:t>
            </a:r>
            <a:r>
              <a:rPr kumimoji="0" lang="en-ID" sz="2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Penawaran</a:t>
            </a:r>
            <a:r>
              <a:rPr kumimoji="0" lang="en-ID" sz="2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600" b="0" i="1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cs typeface="Sora" pitchFamily="2" charset="0"/>
              </a:rPr>
              <a:t>Swiss Challenge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6DFC9-9416-3163-51F2-3528458515CE}"/>
              </a:ext>
            </a:extLst>
          </p:cNvPr>
          <p:cNvSpPr txBox="1"/>
          <p:nvPr/>
        </p:nvSpPr>
        <p:spPr>
          <a:xfrm>
            <a:off x="478882" y="3297816"/>
            <a:ext cx="11099271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Kompetisi</a:t>
            </a:r>
            <a:r>
              <a:rPr kumimoji="0" lang="en-US" sz="1600" b="0" i="0" u="none" strike="noStrike" kern="1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</a:t>
            </a:r>
            <a:r>
              <a:rPr kumimoji="0" lang="en-US" sz="1600" b="0" i="0" u="none" strike="noStrike" kern="1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finansial</a:t>
            </a:r>
            <a:r>
              <a:rPr kumimoji="0" lang="en-US" sz="1600" b="0" i="0" u="none" strike="noStrike" kern="1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</a:t>
            </a:r>
            <a:r>
              <a:rPr kumimoji="0" lang="en-US" sz="1600" b="0" i="0" u="none" strike="noStrike" kern="1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terbaik</a:t>
            </a:r>
            <a:r>
              <a:rPr kumimoji="0" lang="en-US" sz="1600" b="0" i="0" u="none" strike="noStrike" kern="1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</a:t>
            </a:r>
            <a:r>
              <a:rPr kumimoji="0" lang="en-US" sz="1600" b="0" i="0" u="none" strike="noStrike" kern="1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dilakukan</a:t>
            </a:r>
            <a:r>
              <a:rPr kumimoji="0" lang="en-US" sz="1600" b="0" i="0" u="none" strike="noStrike" kern="1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</a:t>
            </a:r>
            <a:r>
              <a:rPr kumimoji="0" lang="en-US" sz="1600" b="0" i="0" u="none" strike="noStrike" kern="1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kepada</a:t>
            </a:r>
            <a:r>
              <a:rPr kumimoji="0" lang="en-US" sz="1600" b="0" i="0" u="none" strike="noStrike" kern="1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p</a:t>
            </a:r>
            <a:r>
              <a:rPr kumimoji="0" lang="id-ID" sz="1600" b="0" i="0" u="none" strike="noStrike" kern="1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eserta yang lulus evaluasi </a:t>
            </a:r>
            <a:r>
              <a:rPr kumimoji="0" lang="en-US" sz="1600" b="0" i="0" u="none" strike="noStrike" kern="1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persyaratan</a:t>
            </a:r>
            <a:r>
              <a:rPr kumimoji="0" lang="en-US" sz="1600" b="0" i="0" u="none" strike="noStrike" kern="1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</a:t>
            </a:r>
            <a:r>
              <a:rPr kumimoji="0" lang="en-US" sz="1600" b="0" i="0" u="none" strike="noStrike" kern="1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administrasi</a:t>
            </a:r>
            <a:r>
              <a:rPr kumimoji="0" lang="en-US" sz="1600" b="0" i="0" u="none" strike="noStrike" kern="1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dan </a:t>
            </a:r>
            <a:r>
              <a:rPr kumimoji="0" lang="en-US" sz="1600" b="0" i="0" u="none" strike="noStrike" kern="1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teknis</a:t>
            </a:r>
            <a:r>
              <a:rPr kumimoji="0" lang="en-US" sz="1600" b="0" i="0" u="none" strike="noStrike" kern="1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.  </a:t>
            </a:r>
            <a:r>
              <a:rPr kumimoji="0" lang="en-US" sz="1600" b="0" i="0" u="none" strike="noStrike" kern="1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Finansial</a:t>
            </a:r>
            <a:r>
              <a:rPr kumimoji="0" lang="en-US" sz="1600" b="0" i="0" u="none" strike="noStrike" kern="1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</a:t>
            </a:r>
            <a:r>
              <a:rPr kumimoji="0" lang="en-US" sz="1600" b="0" i="0" u="none" strike="noStrike" kern="1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terbaik</a:t>
            </a:r>
            <a:r>
              <a:rPr kumimoji="0" lang="en-US" sz="1600" b="0" i="0" u="none" strike="noStrike" kern="1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yang bisa </a:t>
            </a:r>
            <a:r>
              <a:rPr kumimoji="0" lang="en-US" sz="1600" b="0" i="0" u="none" strike="noStrike" kern="1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dikompetisikan</a:t>
            </a:r>
            <a:r>
              <a:rPr kumimoji="0" lang="en-US" sz="1600" b="0" i="0" u="none" strike="noStrike" kern="1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</a:t>
            </a:r>
            <a:r>
              <a:rPr kumimoji="0" lang="en-US" sz="1600" b="0" i="0" u="none" strike="noStrike" kern="1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antara</a:t>
            </a:r>
            <a:r>
              <a:rPr kumimoji="0" lang="en-US" sz="1600" b="0" i="0" u="none" strike="noStrike" kern="1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 lain: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B18755-FE33-C55D-D7A3-94D975210D54}"/>
              </a:ext>
            </a:extLst>
          </p:cNvPr>
          <p:cNvGrpSpPr/>
          <p:nvPr/>
        </p:nvGrpSpPr>
        <p:grpSpPr>
          <a:xfrm>
            <a:off x="447687" y="4129975"/>
            <a:ext cx="11247007" cy="1907183"/>
            <a:chOff x="447687" y="3779095"/>
            <a:chExt cx="11247007" cy="190718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FD30CC-2F26-CDB4-B2E3-86F5DC0701DF}"/>
                </a:ext>
              </a:extLst>
            </p:cNvPr>
            <p:cNvSpPr txBox="1"/>
            <p:nvPr/>
          </p:nvSpPr>
          <p:spPr>
            <a:xfrm>
              <a:off x="447687" y="3779095"/>
              <a:ext cx="3316239" cy="8117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01. </a:t>
              </a:r>
              <a:r>
                <a:rPr kumimoji="0" lang="id-ID" sz="1600" b="0" i="0" u="none" strike="noStrike" kern="1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Harga terendah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2391E7-7529-BA0D-D2AA-5F913A777782}"/>
                </a:ext>
              </a:extLst>
            </p:cNvPr>
            <p:cNvSpPr txBox="1"/>
            <p:nvPr/>
          </p:nvSpPr>
          <p:spPr>
            <a:xfrm>
              <a:off x="447687" y="4613933"/>
              <a:ext cx="3752173" cy="6759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04. </a:t>
              </a:r>
              <a:r>
                <a:rPr kumimoji="0" lang="id-ID" sz="1600" b="0" i="0" u="none" strike="noStrike" kern="1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Dukungan kelayakan terendah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; dan/ </a:t>
              </a:r>
              <a:r>
                <a:rPr kumimoji="0" lang="en-US" sz="1600" b="0" i="0" u="none" strike="noStrike" kern="1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atau</a:t>
              </a:r>
              <a:endParaRPr kumimoji="0" lang="en-ID" sz="1600" b="0" i="0" u="none" strike="noStrike" kern="1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A3BE79-D4F0-0F1F-BF2A-4282B8EE5D0A}"/>
                </a:ext>
              </a:extLst>
            </p:cNvPr>
            <p:cNvSpPr txBox="1"/>
            <p:nvPr/>
          </p:nvSpPr>
          <p:spPr>
            <a:xfrm>
              <a:off x="4238764" y="3779095"/>
              <a:ext cx="4022736" cy="7645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defRPr/>
              </a:pPr>
              <a:r>
                <a:rPr kumimoji="0" lang="en-US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02. </a:t>
              </a:r>
              <a:r>
                <a:rPr kumimoji="0" lang="id-ID" sz="1600" b="0" i="0" u="none" strike="noStrike" kern="1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Tarif terendah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;</a:t>
              </a:r>
              <a:endParaRPr kumimoji="0" lang="en-ID" sz="1600" b="0" i="0" u="none" strike="noStrike" kern="1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BCD943-2320-A3D6-A0E7-CE4329A63F40}"/>
                </a:ext>
              </a:extLst>
            </p:cNvPr>
            <p:cNvSpPr txBox="1"/>
            <p:nvPr/>
          </p:nvSpPr>
          <p:spPr>
            <a:xfrm>
              <a:off x="4238764" y="4613933"/>
              <a:ext cx="4022736" cy="10723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kumimoji="0" lang="en-US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05. </a:t>
              </a:r>
              <a:r>
                <a:rPr kumimoji="0" lang="id-ID" sz="1600" b="0" i="0" u="none" strike="noStrike" kern="1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Penawaran terbaik dalam bentuk nilai moneter lainnya</a:t>
              </a:r>
              <a:endParaRPr kumimoji="0" lang="en-ID" sz="1600" b="0" i="0" u="none" strike="noStrike" kern="1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D5DD32-3E76-CF1C-993B-BD119FCC8282}"/>
                </a:ext>
              </a:extLst>
            </p:cNvPr>
            <p:cNvSpPr txBox="1"/>
            <p:nvPr/>
          </p:nvSpPr>
          <p:spPr>
            <a:xfrm>
              <a:off x="8334767" y="3803435"/>
              <a:ext cx="3359927" cy="1338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SemiBold" pitchFamily="2" charset="0"/>
                  <a:ea typeface="+mn-ea"/>
                  <a:cs typeface="Sora SemiBold" pitchFamily="2" charset="0"/>
                </a:rPr>
                <a:t>03. </a:t>
              </a:r>
              <a:r>
                <a:rPr kumimoji="0" lang="id-ID" sz="1600" b="0" i="0" u="none" strike="noStrike" kern="1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Pembayaran ketersediaan layanan terendah</a:t>
              </a:r>
              <a:r>
                <a:rPr kumimoji="0" lang="en-US" sz="1600" b="0" i="0" u="none" strike="noStrike" kern="1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;</a:t>
              </a:r>
            </a:p>
            <a:p>
              <a:pPr marL="0" marR="0" lvl="0" indent="0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F1EDC666-0F54-69C1-A102-49D3CB9EB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20637"/>
      </p:ext>
    </p:extLst>
  </p:cSld>
  <p:clrMapOvr>
    <a:masterClrMapping/>
  </p:clrMapOvr>
  <p:transition spd="med">
    <p:pull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0E64F6-C559-0A23-7B56-4B1FE75CE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315BB62-D328-A35B-EBDC-B22FB919AC32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541CBB0-1A74-2461-00DF-7B8F9C47EDDD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9A4488-76FD-2C63-1814-221922BF336E}"/>
              </a:ext>
            </a:extLst>
          </p:cNvPr>
          <p:cNvSpPr txBox="1"/>
          <p:nvPr/>
        </p:nvSpPr>
        <p:spPr>
          <a:xfrm>
            <a:off x="708213" y="984034"/>
            <a:ext cx="110747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ID" sz="2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Evaluasi</a:t>
            </a:r>
            <a:r>
              <a:rPr kumimoji="0" lang="en-ID" sz="2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 </a:t>
            </a:r>
            <a:r>
              <a:rPr kumimoji="0" lang="en-ID" sz="2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Dokumen</a:t>
            </a:r>
            <a:r>
              <a:rPr kumimoji="0" lang="en-ID" sz="2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 </a:t>
            </a:r>
            <a:r>
              <a:rPr kumimoji="0" lang="en-ID" sz="26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Penawaran</a:t>
            </a:r>
            <a:r>
              <a:rPr kumimoji="0" lang="en-ID" sz="2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cs typeface="Sora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600" b="0" i="1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cs typeface="Sora" pitchFamily="2" charset="0"/>
              </a:rPr>
              <a:t>Swiss Challenge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360481-B9C3-AEF4-53B0-7D0051B19E3A}"/>
              </a:ext>
            </a:extLst>
          </p:cNvPr>
          <p:cNvGrpSpPr/>
          <p:nvPr/>
        </p:nvGrpSpPr>
        <p:grpSpPr>
          <a:xfrm>
            <a:off x="586042" y="2321889"/>
            <a:ext cx="11108651" cy="1139321"/>
            <a:chOff x="4190062" y="1362896"/>
            <a:chExt cx="7504631" cy="1139321"/>
          </a:xfrm>
        </p:grpSpPr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3352C97E-0FFC-1E6C-1DFE-9AD45732D5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0062" y="1362896"/>
              <a:ext cx="1005324" cy="1107111"/>
            </a:xfrm>
            <a:prstGeom prst="bentConnector3">
              <a:avLst>
                <a:gd name="adj1" fmla="val -729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E31712-5461-3A2B-8232-A2F14A0E5A2F}"/>
                </a:ext>
              </a:extLst>
            </p:cNvPr>
            <p:cNvSpPr txBox="1"/>
            <p:nvPr/>
          </p:nvSpPr>
          <p:spPr>
            <a:xfrm>
              <a:off x="4311400" y="1578887"/>
              <a:ext cx="73832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2pPr marL="0" lvl="1" algn="just">
                <a:lnSpc>
                  <a:spcPct val="115000"/>
                </a:lnSpc>
                <a:spcAft>
                  <a:spcPts val="1000"/>
                </a:spcAft>
                <a:defRPr sz="1600" spc="300">
                  <a:latin typeface="Sora Light" pitchFamily="2" charset="0"/>
                  <a:cs typeface="Sora Light" pitchFamily="2" charset="0"/>
                </a:defRPr>
              </a:lvl2pPr>
            </a:lstStyle>
            <a:p>
              <a:pPr algn="just"/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Dalam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hal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penawaran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Pemrakarsa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bukan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merupakan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penawaran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terbaik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,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maka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Panitia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menyampaikan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informasi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kepada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pemrakarsa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untuk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dapat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menggunakan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kompensasi</a:t>
              </a:r>
              <a:endParaRPr lang="en-US" spc="300" dirty="0">
                <a:latin typeface="Sora Light" pitchFamily="2" charset="0"/>
                <a:cs typeface="Sora Light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CFD798-0A38-3B5A-AA11-4525DC081033}"/>
              </a:ext>
            </a:extLst>
          </p:cNvPr>
          <p:cNvGrpSpPr/>
          <p:nvPr/>
        </p:nvGrpSpPr>
        <p:grpSpPr>
          <a:xfrm>
            <a:off x="586042" y="3710066"/>
            <a:ext cx="11108651" cy="908909"/>
            <a:chOff x="4190062" y="1362896"/>
            <a:chExt cx="7504631" cy="908909"/>
          </a:xfrm>
        </p:grpSpPr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9110189D-F58C-A036-1A69-77C46E23B6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0062" y="1362896"/>
              <a:ext cx="1005324" cy="908909"/>
            </a:xfrm>
            <a:prstGeom prst="bentConnector3">
              <a:avLst>
                <a:gd name="adj1" fmla="val -828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07371E-DB09-FE68-45A9-B9188180C254}"/>
                </a:ext>
              </a:extLst>
            </p:cNvPr>
            <p:cNvSpPr txBox="1"/>
            <p:nvPr/>
          </p:nvSpPr>
          <p:spPr>
            <a:xfrm>
              <a:off x="4311400" y="1578887"/>
              <a:ext cx="73832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2pPr marL="0" lvl="1" algn="just">
                <a:lnSpc>
                  <a:spcPct val="115000"/>
                </a:lnSpc>
                <a:spcAft>
                  <a:spcPts val="1000"/>
                </a:spcAft>
                <a:defRPr sz="1600" spc="300">
                  <a:latin typeface="Sora Light" pitchFamily="2" charset="0"/>
                  <a:cs typeface="Sora Light" pitchFamily="2" charset="0"/>
                </a:defRPr>
              </a:lvl2pPr>
            </a:lstStyle>
            <a:p>
              <a:pPr algn="just"/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Batas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waktu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pemasukan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perbaikan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penawaran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dan tata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cara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evaluasinya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dilakukan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sesuai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dengan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yang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ditetapkan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dalam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RfP</a:t>
              </a:r>
              <a:endParaRPr lang="en-US" spc="300" dirty="0">
                <a:latin typeface="Sora Light" pitchFamily="2" charset="0"/>
                <a:cs typeface="Sora Light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A91DCB-F705-A6D5-81A4-91D65FE185CE}"/>
              </a:ext>
            </a:extLst>
          </p:cNvPr>
          <p:cNvGrpSpPr/>
          <p:nvPr/>
        </p:nvGrpSpPr>
        <p:grpSpPr>
          <a:xfrm>
            <a:off x="586042" y="4957002"/>
            <a:ext cx="11108651" cy="585323"/>
            <a:chOff x="4190062" y="1362896"/>
            <a:chExt cx="7504631" cy="585323"/>
          </a:xfrm>
        </p:grpSpPr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67E1CA6B-1753-8207-8A21-BE1785376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0062" y="1362896"/>
              <a:ext cx="1005324" cy="585323"/>
            </a:xfrm>
            <a:prstGeom prst="bentConnector3">
              <a:avLst>
                <a:gd name="adj1" fmla="val 700"/>
              </a:avLst>
            </a:prstGeom>
            <a:ln>
              <a:solidFill>
                <a:srgbClr val="CE15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E53626-8D68-F67A-4D7A-4CE1F446E2DB}"/>
                </a:ext>
              </a:extLst>
            </p:cNvPr>
            <p:cNvSpPr txBox="1"/>
            <p:nvPr/>
          </p:nvSpPr>
          <p:spPr>
            <a:xfrm>
              <a:off x="4311400" y="1578887"/>
              <a:ext cx="73832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2pPr marL="0" lvl="1" algn="just">
                <a:lnSpc>
                  <a:spcPct val="115000"/>
                </a:lnSpc>
                <a:spcAft>
                  <a:spcPts val="1000"/>
                </a:spcAft>
                <a:defRPr sz="1600" spc="300">
                  <a:latin typeface="Sora Light" pitchFamily="2" charset="0"/>
                  <a:cs typeface="Sora Light" pitchFamily="2" charset="0"/>
                </a:defRPr>
              </a:lvl2pPr>
            </a:lstStyle>
            <a:p>
              <a:pPr algn="just"/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Panitia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Pengadaan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Menyusun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Berita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Acara Hasil </a:t>
              </a:r>
              <a:r>
                <a:rPr lang="en-US" spc="300" dirty="0" err="1">
                  <a:latin typeface="Sora Light" pitchFamily="2" charset="0"/>
                  <a:cs typeface="Sora Light" pitchFamily="2" charset="0"/>
                </a:rPr>
                <a:t>Evaluasi</a:t>
              </a:r>
              <a:r>
                <a:rPr lang="en-US" spc="300" dirty="0">
                  <a:latin typeface="Sora Light" pitchFamily="2" charset="0"/>
                  <a:cs typeface="Sora Light" pitchFamily="2" charset="0"/>
                </a:rPr>
                <a:t> Final</a:t>
              </a:r>
            </a:p>
          </p:txBody>
        </p:sp>
      </p:grpSp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B99BC636-038E-F289-4098-A6C1A7193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464105"/>
      </p:ext>
    </p:extLst>
  </p:cSld>
  <p:clrMapOvr>
    <a:masterClrMapping/>
  </p:clrMapOvr>
  <p:transition spd="med">
    <p:pull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A8016E-FB49-4F99-3E13-F1658846A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4BC2660-F807-08C9-7E07-0634BB419A89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4C9B2F6-6D32-04AF-9744-FB5B584DBE6A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3DA509-5282-7295-5726-2D8581065C1A}"/>
              </a:ext>
            </a:extLst>
          </p:cNvPr>
          <p:cNvGrpSpPr/>
          <p:nvPr/>
        </p:nvGrpSpPr>
        <p:grpSpPr>
          <a:xfrm>
            <a:off x="4950690" y="652922"/>
            <a:ext cx="6744004" cy="2248047"/>
            <a:chOff x="4950689" y="2046224"/>
            <a:chExt cx="6744004" cy="22480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77EDC1A-64EC-D6AF-D4AA-8678A3F0ADB1}"/>
                </a:ext>
              </a:extLst>
            </p:cNvPr>
            <p:cNvGrpSpPr/>
            <p:nvPr/>
          </p:nvGrpSpPr>
          <p:grpSpPr>
            <a:xfrm>
              <a:off x="5093565" y="2889131"/>
              <a:ext cx="6601128" cy="1405140"/>
              <a:chOff x="6867159" y="2114629"/>
              <a:chExt cx="5158259" cy="140514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DB5763-4262-A764-12AC-AED2708AA710}"/>
                  </a:ext>
                </a:extLst>
              </p:cNvPr>
              <p:cNvSpPr txBox="1"/>
              <p:nvPr/>
            </p:nvSpPr>
            <p:spPr>
              <a:xfrm>
                <a:off x="6867159" y="2114629"/>
                <a:ext cx="11415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01. </a:t>
                </a:r>
                <a:endParaRPr kumimoji="0" lang="en-ID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Urbanist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6718DF-1D98-6D85-E859-2119829E0014}"/>
                  </a:ext>
                </a:extLst>
              </p:cNvPr>
              <p:cNvSpPr txBox="1"/>
              <p:nvPr/>
            </p:nvSpPr>
            <p:spPr>
              <a:xfrm>
                <a:off x="7678615" y="2278648"/>
                <a:ext cx="4346803" cy="379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2pPr marL="0" lvl="1" algn="just">
                  <a:lnSpc>
                    <a:spcPct val="125000"/>
                  </a:lnSpc>
                  <a:spcAft>
                    <a:spcPts val="1000"/>
                  </a:spcAft>
                  <a:defRPr sz="1600" spc="300">
                    <a:latin typeface="Sora Light" pitchFamily="2" charset="0"/>
                    <a:cs typeface="Sora Light" pitchFamily="2" charset="0"/>
                  </a:defRPr>
                </a:lvl2pPr>
              </a:lstStyle>
              <a:p>
                <a:pPr marL="0" marR="0" lvl="1" indent="0" algn="just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Merupakan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KPBU </a:t>
                </a:r>
                <a:r>
                  <a:rPr kumimoji="0" lang="en-US" sz="1600" b="1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highlight>
                      <a:srgbClr val="DEEB3A"/>
                    </a:highlight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kondisi</a:t>
                </a:r>
                <a:r>
                  <a:rPr kumimoji="0" 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highlight>
                      <a:srgbClr val="DEEB3A"/>
                    </a:highlight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</a:t>
                </a:r>
                <a:r>
                  <a:rPr kumimoji="0" lang="en-US" sz="1600" b="1" i="0" u="none" strike="noStrike" kern="1200" cap="none" spc="300" normalizeH="0" baseline="0" noProof="0" dirty="0" err="1">
                    <a:ln>
                      <a:noFill/>
                    </a:ln>
                    <a:solidFill>
                      <a:srgbClr val="0A0A0A"/>
                    </a:solidFill>
                    <a:effectLst/>
                    <a:highlight>
                      <a:srgbClr val="DEEB3A"/>
                    </a:highlight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tertentu</a:t>
                </a:r>
                <a:endParaRPr kumimoji="0" 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highlight>
                    <a:srgbClr val="DEEB3A"/>
                  </a:highlight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164C1D-2631-4323-5ACB-A68B4061C5A0}"/>
                  </a:ext>
                </a:extLst>
              </p:cNvPr>
              <p:cNvSpPr txBox="1"/>
              <p:nvPr/>
            </p:nvSpPr>
            <p:spPr>
              <a:xfrm>
                <a:off x="6867159" y="2811883"/>
                <a:ext cx="11415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SemiBold" pitchFamily="2" charset="0"/>
                    <a:ea typeface="+mn-ea"/>
                    <a:cs typeface="Sora SemiBold" pitchFamily="2" charset="0"/>
                  </a:rPr>
                  <a:t>02. </a:t>
                </a:r>
                <a:endParaRPr kumimoji="0" lang="en-ID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Urbanist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6637D0-58C4-DC4D-CF2C-801E32A51ED5}"/>
                  </a:ext>
                </a:extLst>
              </p:cNvPr>
              <p:cNvSpPr txBox="1"/>
              <p:nvPr/>
            </p:nvSpPr>
            <p:spPr>
              <a:xfrm>
                <a:off x="7678613" y="2822014"/>
                <a:ext cx="4346805" cy="687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2pPr marL="0" lvl="1" algn="just">
                  <a:lnSpc>
                    <a:spcPct val="125000"/>
                  </a:lnSpc>
                  <a:spcAft>
                    <a:spcPts val="1000"/>
                  </a:spcAft>
                  <a:defRPr sz="1600" spc="300">
                    <a:latin typeface="Sora Light" pitchFamily="2" charset="0"/>
                    <a:cs typeface="Sora Light" pitchFamily="2" charset="0"/>
                  </a:defRPr>
                </a:lvl2pPr>
              </a:lstStyle>
              <a:p>
                <a:pPr marL="0" marR="0" lvl="1" indent="0" algn="just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Prakualifikasi</a:t>
                </a:r>
                <a:r>
                  <a:rPr kumimoji="0" lang="en-US" sz="16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 </a:t>
                </a:r>
                <a:r>
                  <a:rPr kumimoji="0" lang="id-ID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A0A0A"/>
                    </a:solidFill>
                    <a:effectLst/>
                    <a:highlight>
                      <a:srgbClr val="DEEB3A"/>
                    </a:highlight>
                    <a:uLnTx/>
                    <a:uFillTx/>
                    <a:latin typeface="Sora Light" pitchFamily="2" charset="0"/>
                    <a:ea typeface="+mn-ea"/>
                    <a:cs typeface="Sora Light" pitchFamily="2" charset="0"/>
                  </a:rPr>
                  <a:t>hanya menghasilkan satu peserta</a:t>
                </a:r>
                <a:endParaRPr kumimoji="0" lang="en-ID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highlight>
                    <a:srgbClr val="DEEB3A"/>
                  </a:highlight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3687C1-F44D-D988-4585-9EB7BE16969B}"/>
                </a:ext>
              </a:extLst>
            </p:cNvPr>
            <p:cNvSpPr txBox="1"/>
            <p:nvPr/>
          </p:nvSpPr>
          <p:spPr>
            <a:xfrm>
              <a:off x="4950689" y="2046224"/>
              <a:ext cx="6744004" cy="759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2pPr marL="0" lvl="1" algn="just">
                <a:lnSpc>
                  <a:spcPct val="125000"/>
                </a:lnSpc>
                <a:spcAft>
                  <a:spcPts val="1000"/>
                </a:spcAft>
                <a:defRPr sz="1600" spc="300">
                  <a:latin typeface="Sora Light" pitchFamily="2" charset="0"/>
                  <a:cs typeface="Sora Light" pitchFamily="2" charset="0"/>
                </a:defRPr>
              </a:lvl2pPr>
            </a:lstStyle>
            <a:p>
              <a:pPr marL="0" marR="0" lvl="0" indent="0" algn="just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Penunjukan</a:t>
              </a:r>
              <a:r>
                <a:rPr kumimoji="0" lang="en-US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Langsung</a:t>
              </a:r>
              <a:r>
                <a:rPr kumimoji="0" lang="en-US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Pelaksanaan</a:t>
              </a:r>
              <a:r>
                <a:rPr kumimoji="0" lang="en-US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id-ID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</a:t>
              </a:r>
              <a:r>
                <a:rPr kumimoji="0" lang="en-US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ngadaan</a:t>
              </a:r>
              <a:r>
                <a:rPr kumimoji="0" lang="en-US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Pemerintah</a:t>
              </a:r>
              <a:r>
                <a:rPr kumimoji="0" lang="en-US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</a:t>
              </a:r>
              <a:r>
                <a:rPr kumimoji="0" lang="en-US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dilakukan</a:t>
              </a:r>
              <a:r>
                <a:rPr kumimoji="0" lang="en-US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, </a:t>
              </a:r>
              <a:r>
                <a:rPr kumimoji="0" lang="en-US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jika</a:t>
              </a:r>
              <a:r>
                <a:rPr kumimoji="0" lang="en-US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Sora Light" pitchFamily="2" charset="0"/>
                  <a:ea typeface="+mn-ea"/>
                  <a:cs typeface="Sora Light" pitchFamily="2" charset="0"/>
                </a:rPr>
                <a:t> :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7FFA628-4EB6-E7C8-E6B7-A9217A5E3630}"/>
              </a:ext>
            </a:extLst>
          </p:cNvPr>
          <p:cNvGrpSpPr/>
          <p:nvPr/>
        </p:nvGrpSpPr>
        <p:grpSpPr>
          <a:xfrm>
            <a:off x="409075" y="2271516"/>
            <a:ext cx="4494619" cy="2314968"/>
            <a:chOff x="409075" y="2417043"/>
            <a:chExt cx="4494619" cy="23149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FADEF5-92C9-D72B-8BAF-09BB0E79D6CF}"/>
                </a:ext>
              </a:extLst>
            </p:cNvPr>
            <p:cNvSpPr txBox="1"/>
            <p:nvPr/>
          </p:nvSpPr>
          <p:spPr>
            <a:xfrm>
              <a:off x="409075" y="2417043"/>
              <a:ext cx="44946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Pelaksanaan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Pengadaan</a:t>
              </a:r>
              <a:r>
                <a:rPr kumimoji="0" lang="en-US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 BUP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599DE9-F2E3-1802-739F-8106102003A7}"/>
                </a:ext>
              </a:extLst>
            </p:cNvPr>
            <p:cNvSpPr txBox="1"/>
            <p:nvPr/>
          </p:nvSpPr>
          <p:spPr>
            <a:xfrm>
              <a:off x="409076" y="3285461"/>
              <a:ext cx="449461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Penunjukan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Langsung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D7B2727-AF3D-543B-4341-92BC99086230}"/>
              </a:ext>
            </a:extLst>
          </p:cNvPr>
          <p:cNvSpPr txBox="1"/>
          <p:nvPr/>
        </p:nvSpPr>
        <p:spPr>
          <a:xfrm>
            <a:off x="4903693" y="3190921"/>
            <a:ext cx="6791001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d-ID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Kondisi tertentu </a:t>
            </a:r>
            <a:r>
              <a:rPr kumimoji="0" lang="en-US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yang</a:t>
            </a:r>
            <a:r>
              <a:rPr kumimoji="0" lang="id-ID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SemiBold" pitchFamily="2" charset="0"/>
                <a:ea typeface="+mn-ea"/>
                <a:cs typeface="Sora SemiBold" pitchFamily="2" charset="0"/>
              </a:rPr>
              <a:t> dimaksud, yaitu:</a:t>
            </a:r>
            <a:endParaRPr kumimoji="0" lang="en-ID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SemiBold" pitchFamily="2" charset="0"/>
              <a:ea typeface="+mn-ea"/>
              <a:cs typeface="Sora SemiBold" pitchFamily="2" charset="0"/>
            </a:endParaRPr>
          </a:p>
          <a:p>
            <a:pPr marL="180975" marR="0" lvl="1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d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Pengembangan atas infrastruktur yang telah dibangun dan/atau dioperasikan sebelumnya oleh Badan Usaha Pelaksana yang sama;</a:t>
            </a:r>
            <a:endParaRPr kumimoji="0" lang="en-ID" sz="16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  <a:p>
            <a:pPr marL="180975" marR="0" lvl="1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d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Pekerjaan yang hanya dapat dilaksanakan dengan penggunaan teknologi baru dan penyedia jasa yang mampu mengaplikasikannya hanya satu-satunya; atau</a:t>
            </a:r>
            <a:endParaRPr kumimoji="0" lang="en-ID" sz="16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  <a:p>
            <a:pPr marL="180975" marR="0" lvl="1" indent="-1809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d-ID" sz="16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 Light" pitchFamily="2" charset="0"/>
                <a:ea typeface="+mn-ea"/>
                <a:cs typeface="Sora Light" pitchFamily="2" charset="0"/>
              </a:rPr>
              <a:t>Badan usaha telah menguasai sebagian besar atau seluruh lahan yang diperlukan untuk melaksanakan KPBU</a:t>
            </a:r>
            <a:endParaRPr kumimoji="0" lang="en-ID" sz="16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 Light" pitchFamily="2" charset="0"/>
              <a:ea typeface="+mn-ea"/>
              <a:cs typeface="Sora Light" pitchFamily="2" charset="0"/>
            </a:endParaRPr>
          </a:p>
        </p:txBody>
      </p:sp>
      <p:pic>
        <p:nvPicPr>
          <p:cNvPr id="7" name="Picture 2">
            <a:hlinkClick r:id="" action="ppaction://noaction"/>
            <a:extLst>
              <a:ext uri="{FF2B5EF4-FFF2-40B4-BE49-F238E27FC236}">
                <a16:creationId xmlns:a16="http://schemas.microsoft.com/office/drawing/2014/main" id="{086755E6-00AE-923D-6690-E4949F405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1572"/>
      </p:ext>
    </p:extLst>
  </p:cSld>
  <p:clrMapOvr>
    <a:masterClrMapping/>
  </p:clrMapOvr>
  <p:transition spd="med">
    <p:pull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BDA9A2-F84E-E45B-B942-53B7DE9AF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23F869-A80B-54BD-E751-3745B9E15B76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448CD39-4D51-2544-96A5-E6DA0F08C856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CD64E7-6F02-21B8-E80E-DD32D7C8C297}"/>
              </a:ext>
            </a:extLst>
          </p:cNvPr>
          <p:cNvGrpSpPr/>
          <p:nvPr/>
        </p:nvGrpSpPr>
        <p:grpSpPr>
          <a:xfrm>
            <a:off x="409075" y="2762184"/>
            <a:ext cx="11782925" cy="1292718"/>
            <a:chOff x="409075" y="2775892"/>
            <a:chExt cx="8168253" cy="89614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57AA07C-8613-5582-A5AE-8319ED224703}"/>
                </a:ext>
              </a:extLst>
            </p:cNvPr>
            <p:cNvSpPr txBox="1"/>
            <p:nvPr/>
          </p:nvSpPr>
          <p:spPr>
            <a:xfrm>
              <a:off x="409075" y="2775892"/>
              <a:ext cx="5514625" cy="362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DEEB3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Ketentuan Lain - Lain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EEB3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636725-C44F-03B1-D625-AC3616501A3D}"/>
                </a:ext>
              </a:extLst>
            </p:cNvPr>
            <p:cNvSpPr txBox="1"/>
            <p:nvPr/>
          </p:nvSpPr>
          <p:spPr>
            <a:xfrm>
              <a:off x="409075" y="3138642"/>
              <a:ext cx="8168253" cy="533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Pengadaan KPBU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3A47210-3B15-40E0-57BA-591D80F47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9629" y="255387"/>
            <a:ext cx="2204572" cy="5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946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ACB44-98FC-CD3E-A9F5-BA05C43F6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99B8AD2-A0D9-6CD3-F4B4-D13B776459FF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3BF636C-C040-4C43-BCB9-FAF60998B901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FC6607-CECC-C639-048B-EE8D0C92DB89}"/>
              </a:ext>
            </a:extLst>
          </p:cNvPr>
          <p:cNvGrpSpPr/>
          <p:nvPr/>
        </p:nvGrpSpPr>
        <p:grpSpPr>
          <a:xfrm>
            <a:off x="409075" y="2782641"/>
            <a:ext cx="5041465" cy="1969827"/>
            <a:chOff x="409075" y="2762184"/>
            <a:chExt cx="5041465" cy="19698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665AC1-2D2E-AA54-BC2E-E4EE18B99012}"/>
                </a:ext>
              </a:extLst>
            </p:cNvPr>
            <p:cNvSpPr txBox="1"/>
            <p:nvPr/>
          </p:nvSpPr>
          <p:spPr>
            <a:xfrm>
              <a:off x="409075" y="2762184"/>
              <a:ext cx="50414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id-ID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Ketentuan Lain :</a:t>
              </a:r>
              <a:endPara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04DF9F-4D2F-05B2-CE98-A539ED60A2EA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Pertentangan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kepentingan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F152DB-0106-C905-8E88-4167E4F9972A}"/>
              </a:ext>
            </a:extLst>
          </p:cNvPr>
          <p:cNvGrpSpPr/>
          <p:nvPr/>
        </p:nvGrpSpPr>
        <p:grpSpPr>
          <a:xfrm>
            <a:off x="5063510" y="853808"/>
            <a:ext cx="7010131" cy="5458161"/>
            <a:chOff x="5197981" y="550802"/>
            <a:chExt cx="7010131" cy="545816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D155E91-1A46-EDA4-A825-E90F6C9DDAC1}"/>
                </a:ext>
              </a:extLst>
            </p:cNvPr>
            <p:cNvSpPr txBox="1"/>
            <p:nvPr/>
          </p:nvSpPr>
          <p:spPr>
            <a:xfrm>
              <a:off x="5197981" y="550802"/>
              <a:ext cx="3435660" cy="4534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1600" spc="300">
                  <a:latin typeface="Sora Light" pitchFamily="2" charset="0"/>
                  <a:cs typeface="Sora Light" pitchFamily="2" charset="0"/>
                </a:defRPr>
              </a:lvl1pPr>
            </a:lstStyle>
            <a:p>
              <a:r>
                <a:rPr lang="en-US" sz="2400" dirty="0">
                  <a:latin typeface="Sora SemiBold" pitchFamily="2" charset="0"/>
                  <a:cs typeface="Sora SemiBold" pitchFamily="2" charset="0"/>
                </a:rPr>
                <a:t>01. </a:t>
              </a:r>
              <a:r>
                <a:rPr lang="id-ID" sz="1600" b="1" spc="300" dirty="0">
                  <a:latin typeface="Sora SemiBold" pitchFamily="2" charset="0"/>
                  <a:cs typeface="Sora SemiBold" pitchFamily="2" charset="0"/>
                </a:rPr>
                <a:t>Semua pihak/</a:t>
              </a:r>
              <a:r>
                <a:rPr lang="en-US" sz="1600" b="1" spc="300" dirty="0"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id-ID" sz="1600" b="1" spc="300" dirty="0">
                  <a:latin typeface="Sora SemiBold" pitchFamily="2" charset="0"/>
                  <a:cs typeface="Sora SemiBold" pitchFamily="2" charset="0"/>
                </a:rPr>
                <a:t>pelaku yang terlibat dalam Pengadaan </a:t>
              </a:r>
              <a:r>
                <a:rPr lang="id-ID" sz="1600" b="1" spc="300" dirty="0">
                  <a:highlight>
                    <a:srgbClr val="DEEB3A"/>
                  </a:highlight>
                  <a:latin typeface="Sora SemiBold" pitchFamily="2" charset="0"/>
                  <a:cs typeface="Sora SemiBold" pitchFamily="2" charset="0"/>
                </a:rPr>
                <a:t>menghindari dan mencegah terjadinya pertentangan kepentingan</a:t>
              </a:r>
              <a:r>
                <a:rPr lang="id-ID" sz="1600" spc="300" dirty="0"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pihak yang terkait, baik secara langsung maupun tidak langsung, yang berakibat pada terjadinya persaingan usaha tidak sehat</a:t>
              </a:r>
              <a:endParaRPr lang="en-ID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577072-9BE0-1EAD-F828-2B106820ED40}"/>
                </a:ext>
              </a:extLst>
            </p:cNvPr>
            <p:cNvSpPr txBox="1"/>
            <p:nvPr/>
          </p:nvSpPr>
          <p:spPr>
            <a:xfrm>
              <a:off x="8772452" y="550802"/>
              <a:ext cx="3435660" cy="5458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1600" spc="300">
                  <a:latin typeface="Sora Light" pitchFamily="2" charset="0"/>
                  <a:cs typeface="Sora Light" pitchFamily="2" charset="0"/>
                </a:defRPr>
              </a:lvl1pPr>
            </a:lstStyle>
            <a:p>
              <a:r>
                <a:rPr lang="en-US" sz="2400" dirty="0">
                  <a:latin typeface="Sora SemiBold" pitchFamily="2" charset="0"/>
                  <a:cs typeface="Sora SemiBold" pitchFamily="2" charset="0"/>
                </a:rPr>
                <a:t>02. </a:t>
              </a:r>
              <a:r>
                <a:rPr lang="id-ID" sz="1600" b="1" spc="300" dirty="0">
                  <a:latin typeface="Sora SemiBold" pitchFamily="2" charset="0"/>
                  <a:cs typeface="Sora SemiBold" pitchFamily="2" charset="0"/>
                </a:rPr>
                <a:t>Pelaku pengadaan </a:t>
              </a:r>
              <a:r>
                <a:rPr lang="en-US" sz="1600" spc="300" dirty="0">
                  <a:latin typeface="Sora Light" pitchFamily="2" charset="0"/>
                  <a:cs typeface="Sora Light" pitchFamily="2" charset="0"/>
                </a:rPr>
                <a:t>yang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 dimaksud atau pihak lain yang terlibat dalam Pengadaan </a:t>
              </a:r>
              <a:r>
                <a:rPr lang="id-ID" sz="1600" b="1" spc="300" dirty="0">
                  <a:highlight>
                    <a:srgbClr val="DEEB3A"/>
                  </a:highlight>
                  <a:latin typeface="Sora SemiBold" pitchFamily="2" charset="0"/>
                  <a:cs typeface="Sora SemiBold" pitchFamily="2" charset="0"/>
                </a:rPr>
                <a:t>menandatangani Pakta Integritas sebagai</a:t>
              </a:r>
              <a:r>
                <a:rPr lang="id-ID" sz="1600" spc="300" dirty="0"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id-ID" sz="1600" b="1" spc="300" dirty="0">
                  <a:highlight>
                    <a:srgbClr val="DEEB3A"/>
                  </a:highlight>
                  <a:latin typeface="Sora SemiBold" pitchFamily="2" charset="0"/>
                  <a:cs typeface="Sora SemiBold" pitchFamily="2" charset="0"/>
                </a:rPr>
                <a:t>bentuk komitmen untuk menghindari terjadinya pertentangan kepentingan</a:t>
              </a:r>
              <a:r>
                <a:rPr lang="id-ID" sz="1600" spc="300" dirty="0">
                  <a:latin typeface="Sora SemiBold" pitchFamily="2" charset="0"/>
                  <a:cs typeface="Sora SemiBold" pitchFamily="2" charset="0"/>
                </a:rPr>
                <a:t> </a:t>
              </a:r>
              <a:r>
                <a:rPr lang="id-ID" sz="1600" spc="300" dirty="0">
                  <a:latin typeface="Sora Light" pitchFamily="2" charset="0"/>
                  <a:cs typeface="Sora Light" pitchFamily="2" charset="0"/>
                </a:rPr>
                <a:t>yang mengakibatkan persekongkolan, praktik monopoli, dan/atau persaingan usaha tidak sehat.</a:t>
              </a:r>
              <a:endParaRPr lang="en-ID" sz="1600" spc="300" dirty="0">
                <a:latin typeface="Sora Light" pitchFamily="2" charset="0"/>
                <a:cs typeface="Sora Light" pitchFamily="2" charset="0"/>
              </a:endParaRPr>
            </a:p>
            <a:p>
              <a:endParaRPr lang="en-ID" dirty="0"/>
            </a:p>
          </p:txBody>
        </p:sp>
      </p:grpSp>
      <p:pic>
        <p:nvPicPr>
          <p:cNvPr id="4" name="Picture 2">
            <a:hlinkClick r:id="" action="ppaction://noaction"/>
            <a:extLst>
              <a:ext uri="{FF2B5EF4-FFF2-40B4-BE49-F238E27FC236}">
                <a16:creationId xmlns:a16="http://schemas.microsoft.com/office/drawing/2014/main" id="{A6020385-50E9-C527-5CC3-90D80BF35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8130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B293E2-7BB6-DFFA-4FB8-39E8C5868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CC88E96-03D6-AA53-A059-792BBB9848F9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9F874D-5767-3F86-1356-CDE4504F7253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868363-0BE3-D3AF-7A4B-692AC05E9ADA}"/>
              </a:ext>
            </a:extLst>
          </p:cNvPr>
          <p:cNvGrpSpPr/>
          <p:nvPr/>
        </p:nvGrpSpPr>
        <p:grpSpPr>
          <a:xfrm>
            <a:off x="409075" y="2782641"/>
            <a:ext cx="4624611" cy="1292718"/>
            <a:chOff x="409075" y="2762184"/>
            <a:chExt cx="4624611" cy="12927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A94E573-9EF0-8AAF-116B-555A5AC842FE}"/>
                </a:ext>
              </a:extLst>
            </p:cNvPr>
            <p:cNvSpPr txBox="1"/>
            <p:nvPr/>
          </p:nvSpPr>
          <p:spPr>
            <a:xfrm>
              <a:off x="409075" y="2762184"/>
              <a:ext cx="4524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2800" spc="300" dirty="0">
                  <a:solidFill>
                    <a:srgbClr val="0A0A0A"/>
                  </a:solidFill>
                  <a:latin typeface="Cocogoose Light" panose="02000000000000000000" pitchFamily="2" charset="0"/>
                </a:rPr>
                <a:t>Poin Baru Dalam</a:t>
              </a:r>
              <a:endPara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BDC288-6CE9-03D9-3CC7-5C7C325FBEEE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Peraturan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2" name="Picture 2">
            <a:hlinkClick r:id="" action="ppaction://noaction"/>
            <a:extLst>
              <a:ext uri="{FF2B5EF4-FFF2-40B4-BE49-F238E27FC236}">
                <a16:creationId xmlns:a16="http://schemas.microsoft.com/office/drawing/2014/main" id="{6D448CE9-2985-9F67-288C-35EB8F3A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88B3E4-2493-3148-B3C8-2715BC20941F}"/>
              </a:ext>
            </a:extLst>
          </p:cNvPr>
          <p:cNvSpPr txBox="1"/>
          <p:nvPr/>
        </p:nvSpPr>
        <p:spPr>
          <a:xfrm>
            <a:off x="4062249" y="1116165"/>
            <a:ext cx="3729201" cy="14545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 spc="300">
                <a:latin typeface="Sora Light" pitchFamily="2" charset="0"/>
                <a:cs typeface="Sora Light" pitchFamily="2" charset="0"/>
              </a:defRPr>
            </a:lvl1pPr>
          </a:lstStyle>
          <a:p>
            <a:r>
              <a:rPr lang="en-US" sz="2400" dirty="0">
                <a:latin typeface="Sora SemiBold" pitchFamily="2" charset="0"/>
                <a:cs typeface="Sora SemiBold" pitchFamily="2" charset="0"/>
              </a:rPr>
              <a:t>01. </a:t>
            </a:r>
            <a:r>
              <a:rPr lang="id-ID" kern="100" dirty="0">
                <a:solidFill>
                  <a:prstClr val="black"/>
                </a:solidFill>
                <a:cs typeface="Sora SemiBold" pitchFamily="2" charset="0"/>
              </a:rPr>
              <a:t>Penyempurnaan pengaturan Pengadaan Badan Penyiapan (Seleksi dan Seleksi Langsung)</a:t>
            </a:r>
            <a:endParaRPr kumimoji="0" lang="en-ID" sz="1800" b="1" i="0" u="none" strike="noStrike" kern="1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DEEB3A"/>
              </a:highlight>
              <a:uLnTx/>
              <a:uFillTx/>
              <a:latin typeface="Sora SemiBold" pitchFamily="2" charset="0"/>
              <a:ea typeface="Aptos" panose="020B0004020202020204" pitchFamily="34" charset="0"/>
              <a:cs typeface="Sora SemiBold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9C4614-4F1C-C636-F9A4-B8C045174D02}"/>
              </a:ext>
            </a:extLst>
          </p:cNvPr>
          <p:cNvSpPr txBox="1"/>
          <p:nvPr/>
        </p:nvSpPr>
        <p:spPr>
          <a:xfrm>
            <a:off x="4062249" y="2904041"/>
            <a:ext cx="3729201" cy="14545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spc="300" dirty="0">
                <a:latin typeface="Sora SemiBold" pitchFamily="2" charset="0"/>
                <a:cs typeface="Sora SemiBold" pitchFamily="2" charset="0"/>
              </a:rPr>
              <a:t>03. </a:t>
            </a:r>
            <a:r>
              <a:rPr lang="id-ID" sz="1600" kern="100" spc="300" dirty="0">
                <a:solidFill>
                  <a:prstClr val="black"/>
                </a:solidFill>
                <a:latin typeface="Sora Light" pitchFamily="2" charset="0"/>
                <a:cs typeface="Sora SemiBold" pitchFamily="2" charset="0"/>
              </a:rPr>
              <a:t>Metode baru</a:t>
            </a:r>
          </a:p>
          <a:p>
            <a:pPr>
              <a:lnSpc>
                <a:spcPct val="125000"/>
              </a:lnSpc>
            </a:pPr>
            <a:r>
              <a:rPr lang="id-ID" sz="1600" kern="100" spc="300" dirty="0">
                <a:solidFill>
                  <a:prstClr val="black"/>
                </a:solidFill>
                <a:latin typeface="Sora Light" pitchFamily="2" charset="0"/>
              </a:rPr>
              <a:t>Swiss </a:t>
            </a:r>
            <a:r>
              <a:rPr lang="id-ID" sz="1600" kern="100" spc="300" dirty="0" err="1">
                <a:solidFill>
                  <a:prstClr val="black"/>
                </a:solidFill>
                <a:latin typeface="Sora Light" pitchFamily="2" charset="0"/>
              </a:rPr>
              <a:t>Challenge</a:t>
            </a:r>
            <a:r>
              <a:rPr lang="id-ID" sz="1600" kern="100" spc="300" dirty="0">
                <a:solidFill>
                  <a:prstClr val="black"/>
                </a:solidFill>
                <a:latin typeface="Sora Light" pitchFamily="2" charset="0"/>
              </a:rPr>
              <a:t> pada Proyek KPBU atas Prakarsa Badan Usaha</a:t>
            </a:r>
            <a:endParaRPr lang="en-ID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649813-21EB-57A8-C515-D03A045EEC4B}"/>
              </a:ext>
            </a:extLst>
          </p:cNvPr>
          <p:cNvSpPr txBox="1"/>
          <p:nvPr/>
        </p:nvSpPr>
        <p:spPr>
          <a:xfrm>
            <a:off x="7905750" y="1116165"/>
            <a:ext cx="3877175" cy="14545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 spc="300">
                <a:latin typeface="Sora Light" pitchFamily="2" charset="0"/>
                <a:cs typeface="Sora Light" pitchFamily="2" charset="0"/>
              </a:defRPr>
            </a:lvl1pPr>
          </a:lstStyle>
          <a:p>
            <a:r>
              <a:rPr lang="en-US" sz="2400" dirty="0">
                <a:latin typeface="Sora SemiBold" pitchFamily="2" charset="0"/>
                <a:cs typeface="Sora SemiBold" pitchFamily="2" charset="0"/>
              </a:rPr>
              <a:t>02. </a:t>
            </a:r>
            <a:r>
              <a:rPr lang="id-ID" kern="100" dirty="0">
                <a:solidFill>
                  <a:prstClr val="black"/>
                </a:solidFill>
                <a:cs typeface="Sora SemiBold" pitchFamily="2" charset="0"/>
              </a:rPr>
              <a:t>Penyempurnaan </a:t>
            </a:r>
          </a:p>
          <a:p>
            <a:r>
              <a:rPr lang="id-ID" kern="100" dirty="0">
                <a:solidFill>
                  <a:prstClr val="black"/>
                </a:solidFill>
                <a:cs typeface="Sora Light" pitchFamily="2" charset="0"/>
              </a:rPr>
              <a:t>pengaturan Pengadaan Badan Usaha Pelaksana atas Prakarsa Badan Usaha</a:t>
            </a:r>
            <a:endParaRPr kumimoji="0" lang="en-ID" sz="1600" i="0" u="none" strike="noStrike" kern="1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B99BA5-BE29-5762-309E-9E815E1060C5}"/>
              </a:ext>
            </a:extLst>
          </p:cNvPr>
          <p:cNvSpPr txBox="1"/>
          <p:nvPr/>
        </p:nvSpPr>
        <p:spPr>
          <a:xfrm>
            <a:off x="7905750" y="2904041"/>
            <a:ext cx="3877175" cy="11467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spc="300" dirty="0">
                <a:latin typeface="Sora SemiBold" pitchFamily="2" charset="0"/>
                <a:cs typeface="Sora SemiBold" pitchFamily="2" charset="0"/>
              </a:rPr>
              <a:t>04. </a:t>
            </a:r>
            <a:r>
              <a:rPr kumimoji="0" lang="id-ID" sz="1600" b="0" i="0" u="none" strike="noStrike" kern="1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ra Light" pitchFamily="2" charset="0"/>
                <a:cs typeface="Sora Light" pitchFamily="2" charset="0"/>
              </a:rPr>
              <a:t>Metode baru</a:t>
            </a:r>
          </a:p>
          <a:p>
            <a:pPr>
              <a:lnSpc>
                <a:spcPct val="125000"/>
              </a:lnSpc>
            </a:pPr>
            <a:r>
              <a:rPr lang="id-ID" sz="1600" kern="100" spc="300" dirty="0">
                <a:solidFill>
                  <a:prstClr val="black"/>
                </a:solidFill>
                <a:latin typeface="Sora Light" pitchFamily="2" charset="0"/>
                <a:cs typeface="Sora Light" pitchFamily="2" charset="0"/>
              </a:rPr>
              <a:t>Penggabungan Prakualifikasi dan Pelelangan</a:t>
            </a:r>
            <a:endParaRPr kumimoji="0" lang="en-ID" sz="1600" b="0" i="0" u="none" strike="noStrike" kern="1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8B4E48-EFEA-1713-0022-D390416152F9}"/>
              </a:ext>
            </a:extLst>
          </p:cNvPr>
          <p:cNvSpPr txBox="1"/>
          <p:nvPr/>
        </p:nvSpPr>
        <p:spPr>
          <a:xfrm>
            <a:off x="4062249" y="4630235"/>
            <a:ext cx="3729201" cy="11467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spc="300" dirty="0">
                <a:latin typeface="Sora SemiBold" pitchFamily="2" charset="0"/>
                <a:cs typeface="Sora SemiBold" pitchFamily="2" charset="0"/>
              </a:rPr>
              <a:t>0</a:t>
            </a:r>
            <a:r>
              <a:rPr lang="id-ID" sz="2400" spc="300" dirty="0">
                <a:latin typeface="Sora SemiBold" pitchFamily="2" charset="0"/>
                <a:cs typeface="Sora SemiBold" pitchFamily="2" charset="0"/>
              </a:rPr>
              <a:t>5</a:t>
            </a:r>
            <a:r>
              <a:rPr lang="en-US" sz="2400" spc="300" dirty="0">
                <a:latin typeface="Sora SemiBold" pitchFamily="2" charset="0"/>
                <a:cs typeface="Sora SemiBold" pitchFamily="2" charset="0"/>
              </a:rPr>
              <a:t>. </a:t>
            </a:r>
            <a:r>
              <a:rPr lang="id-ID" sz="1600" kern="100" spc="300" dirty="0">
                <a:solidFill>
                  <a:prstClr val="black"/>
                </a:solidFill>
                <a:latin typeface="Sora Light" pitchFamily="2" charset="0"/>
                <a:cs typeface="Sora SemiBold" pitchFamily="2" charset="0"/>
              </a:rPr>
              <a:t>Pembentukan Panel Badan Penyiapan dan Panel Badan Usaha</a:t>
            </a:r>
            <a:endParaRPr lang="en-ID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A10304-7995-186A-381C-E98FF141BB55}"/>
              </a:ext>
            </a:extLst>
          </p:cNvPr>
          <p:cNvSpPr txBox="1"/>
          <p:nvPr/>
        </p:nvSpPr>
        <p:spPr>
          <a:xfrm>
            <a:off x="7905750" y="4630235"/>
            <a:ext cx="3877175" cy="11467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spc="300" dirty="0">
                <a:latin typeface="Sora SemiBold" pitchFamily="2" charset="0"/>
                <a:cs typeface="Sora SemiBold" pitchFamily="2" charset="0"/>
              </a:rPr>
              <a:t>0</a:t>
            </a:r>
            <a:r>
              <a:rPr lang="id-ID" sz="2400" spc="300" dirty="0">
                <a:latin typeface="Sora SemiBold" pitchFamily="2" charset="0"/>
                <a:cs typeface="Sora SemiBold" pitchFamily="2" charset="0"/>
              </a:rPr>
              <a:t>6</a:t>
            </a:r>
            <a:r>
              <a:rPr lang="en-US" sz="2400" spc="300" dirty="0">
                <a:latin typeface="Sora SemiBold" pitchFamily="2" charset="0"/>
                <a:cs typeface="Sora SemiBold" pitchFamily="2" charset="0"/>
              </a:rPr>
              <a:t>.</a:t>
            </a:r>
            <a:r>
              <a:rPr lang="id-ID" sz="2400" spc="300" dirty="0">
                <a:latin typeface="Sora SemiBold" pitchFamily="2" charset="0"/>
                <a:cs typeface="Sora SemiBold" pitchFamily="2" charset="0"/>
              </a:rPr>
              <a:t> </a:t>
            </a:r>
            <a:r>
              <a:rPr lang="id-ID" sz="1600" kern="100" spc="300" dirty="0">
                <a:solidFill>
                  <a:prstClr val="black"/>
                </a:solidFill>
                <a:latin typeface="Sora Light" pitchFamily="2" charset="0"/>
              </a:rPr>
              <a:t>Pemenang cadangan hingga tahap pemenuhan pembiayaan</a:t>
            </a:r>
            <a:endParaRPr kumimoji="0" lang="en-ID" sz="1600" b="0" i="0" u="none" strike="noStrike" kern="1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ra Light" pitchFamily="2" charset="0"/>
              <a:cs typeface="Sora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13682"/>
      </p:ext>
    </p:extLst>
  </p:cSld>
  <p:clrMapOvr>
    <a:masterClrMapping/>
  </p:clrMapOvr>
  <p:transition spd="med">
    <p:pull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529A9-42C8-430B-0224-001E9A5EC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F5B6A3D-BF85-022C-131D-3C99ADBE45A5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BA91DF-BBA4-AABA-5AD0-DE9019836DC9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3EC9A0-268B-E941-2F74-A9CFB6C37A35}"/>
              </a:ext>
            </a:extLst>
          </p:cNvPr>
          <p:cNvSpPr txBox="1"/>
          <p:nvPr/>
        </p:nvSpPr>
        <p:spPr>
          <a:xfrm>
            <a:off x="0" y="10269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Pertentangan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Kepentingan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dimaksud</a:t>
            </a:r>
            <a:endParaRPr kumimoji="0" lang="en-US" sz="28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Cocogoose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EBE35B-CB91-F7DD-400C-9D3921614B36}"/>
              </a:ext>
            </a:extLst>
          </p:cNvPr>
          <p:cNvSpPr txBox="1"/>
          <p:nvPr/>
        </p:nvSpPr>
        <p:spPr>
          <a:xfrm>
            <a:off x="1143001" y="1624579"/>
            <a:ext cx="8514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ora ExtraBold" pitchFamily="2" charset="0"/>
                <a:cs typeface="Sora ExtraBold" pitchFamily="2" charset="0"/>
              </a:rPr>
              <a:t>01</a:t>
            </a:r>
            <a:endParaRPr lang="en-ID" sz="3600" dirty="0">
              <a:latin typeface="Sora ExtraBold" pitchFamily="2" charset="0"/>
              <a:cs typeface="Sora ExtraBold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A10494-B318-8EDE-865D-A4751B1BB49F}"/>
              </a:ext>
            </a:extLst>
          </p:cNvPr>
          <p:cNvSpPr txBox="1"/>
          <p:nvPr/>
        </p:nvSpPr>
        <p:spPr>
          <a:xfrm>
            <a:off x="1994402" y="1630148"/>
            <a:ext cx="9440311" cy="3440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id-ID" sz="1600" spc="300" dirty="0">
                <a:latin typeface="Sora SemiBold" pitchFamily="2" charset="0"/>
                <a:cs typeface="Sora SemiBold" pitchFamily="2" charset="0"/>
              </a:rPr>
              <a:t>Pihak konsultan yang membantu PJPK pada tahap penyiapan atau transaksi:</a:t>
            </a:r>
            <a:endParaRPr kumimoji="0" lang="en-ID" b="1" i="0" strike="noStrike" kern="1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DEEB3A"/>
              </a:highlight>
              <a:uLnTx/>
              <a:uFillTx/>
              <a:latin typeface="Sora SemiBold" pitchFamily="2" charset="0"/>
              <a:ea typeface="Aptos" panose="020B0004020202020204" pitchFamily="34" charset="0"/>
              <a:cs typeface="Sora SemiBold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B3D0CE-1312-A32B-A4B7-3A441D4D7409}"/>
              </a:ext>
            </a:extLst>
          </p:cNvPr>
          <p:cNvSpPr txBox="1"/>
          <p:nvPr/>
        </p:nvSpPr>
        <p:spPr>
          <a:xfrm>
            <a:off x="1994402" y="1982350"/>
            <a:ext cx="9054597" cy="44004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80975" lvl="0" indent="-180975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2286000" algn="l"/>
              </a:tabLst>
            </a:pPr>
            <a:r>
              <a:rPr lang="id-ID" sz="1600" spc="300" dirty="0">
                <a:latin typeface="Sora Light" pitchFamily="2" charset="0"/>
                <a:cs typeface="Sora Light" pitchFamily="2" charset="0"/>
              </a:rPr>
              <a:t>Menjadi peserta atau anggota konsorsium peserta pengadaan badan usaha pelaksana pada proyek KPBU yang sama;</a:t>
            </a:r>
            <a:endParaRPr lang="en-ID" sz="1600" spc="300" dirty="0">
              <a:latin typeface="Sora Light" pitchFamily="2" charset="0"/>
              <a:cs typeface="Sora Light" pitchFamily="2" charset="0"/>
            </a:endParaRPr>
          </a:p>
          <a:p>
            <a:pPr marL="180975" lvl="0" indent="-180975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2286000" algn="l"/>
              </a:tabLst>
            </a:pPr>
            <a:r>
              <a:rPr lang="id-ID" sz="1600" spc="300" dirty="0">
                <a:latin typeface="Sora Light" pitchFamily="2" charset="0"/>
                <a:cs typeface="Sora Light" pitchFamily="2" charset="0"/>
              </a:rPr>
              <a:t>Menjadi konsultan bagi peserta atau anggota konsorsium peserta pengadaan badan usaha pelaksana pada proyek KPBU yang sama;</a:t>
            </a:r>
            <a:endParaRPr lang="en-ID" sz="1600" spc="300" dirty="0">
              <a:latin typeface="Sora Light" pitchFamily="2" charset="0"/>
              <a:cs typeface="Sora Light" pitchFamily="2" charset="0"/>
            </a:endParaRPr>
          </a:p>
          <a:p>
            <a:pPr marL="180975" lvl="0" indent="-180975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2286000" algn="l"/>
              </a:tabLst>
            </a:pPr>
            <a:r>
              <a:rPr lang="id-ID" sz="1600" spc="300" dirty="0">
                <a:latin typeface="Sora Light" pitchFamily="2" charset="0"/>
                <a:cs typeface="Sora Light" pitchFamily="2" charset="0"/>
              </a:rPr>
              <a:t>Menjadi anggota direksi/dewan komisaris badan usaha atau yang disebut dengan istilah lain yang memiliki kewenangan setara;</a:t>
            </a:r>
            <a:endParaRPr lang="en-ID" sz="1600" spc="300" dirty="0">
              <a:latin typeface="Sora Light" pitchFamily="2" charset="0"/>
              <a:cs typeface="Sora Light" pitchFamily="2" charset="0"/>
            </a:endParaRPr>
          </a:p>
          <a:p>
            <a:pPr marL="180975" lvl="0" indent="-180975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2286000" algn="l"/>
              </a:tabLst>
            </a:pPr>
            <a:r>
              <a:rPr lang="id-ID" sz="1600" spc="300" dirty="0">
                <a:latin typeface="Sora Light" pitchFamily="2" charset="0"/>
                <a:cs typeface="Sora Light" pitchFamily="2" charset="0"/>
              </a:rPr>
              <a:t>Menjadi pemegang saham yang memiliki kendali pada peserta baik langsung maupun tidak langsung; </a:t>
            </a:r>
            <a:endParaRPr lang="en-ID" sz="1600" spc="300" dirty="0">
              <a:latin typeface="Sora Light" pitchFamily="2" charset="0"/>
              <a:cs typeface="Sora Light" pitchFamily="2" charset="0"/>
            </a:endParaRPr>
          </a:p>
          <a:p>
            <a:pPr marL="180975" lvl="0" indent="-180975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2286000" algn="l"/>
              </a:tabLst>
            </a:pPr>
            <a:r>
              <a:rPr lang="id-ID" sz="1600" spc="300" dirty="0">
                <a:latin typeface="Sora Light" pitchFamily="2" charset="0"/>
                <a:cs typeface="Sora Light" pitchFamily="2" charset="0"/>
              </a:rPr>
              <a:t>Memberikan pembiayaan/pendanaan pada proyek KPBU yang sama; atau</a:t>
            </a:r>
            <a:endParaRPr lang="en-ID" sz="1600" spc="300" dirty="0">
              <a:latin typeface="Sora Light" pitchFamily="2" charset="0"/>
              <a:cs typeface="Sora Light" pitchFamily="2" charset="0"/>
            </a:endParaRPr>
          </a:p>
          <a:p>
            <a:pPr marL="180975" lvl="0" indent="-180975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2286000" algn="l"/>
              </a:tabLst>
            </a:pPr>
            <a:r>
              <a:rPr lang="id-ID" sz="1600" spc="300" dirty="0">
                <a:latin typeface="Sora Light" pitchFamily="2" charset="0"/>
                <a:cs typeface="Sora Light" pitchFamily="2" charset="0"/>
              </a:rPr>
              <a:t>Memberikan penjaminan pada proyek KPBU yang sama</a:t>
            </a:r>
            <a:endParaRPr lang="en-ID" sz="1600" spc="300" dirty="0">
              <a:latin typeface="Sora Light" pitchFamily="2" charset="0"/>
              <a:cs typeface="Sora Light" pitchFamily="2" charset="0"/>
            </a:endParaRPr>
          </a:p>
        </p:txBody>
      </p:sp>
      <p:pic>
        <p:nvPicPr>
          <p:cNvPr id="2" name="Picture 2">
            <a:hlinkClick r:id="" action="ppaction://noaction"/>
            <a:extLst>
              <a:ext uri="{FF2B5EF4-FFF2-40B4-BE49-F238E27FC236}">
                <a16:creationId xmlns:a16="http://schemas.microsoft.com/office/drawing/2014/main" id="{1B8523A0-2943-07FB-BEF6-71D393D36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808689"/>
      </p:ext>
    </p:extLst>
  </p:cSld>
  <p:clrMapOvr>
    <a:masterClrMapping/>
  </p:clrMapOvr>
  <p:transition spd="med">
    <p:pull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97C17-B136-A2B7-415E-05B8FE029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9A98FA2-0984-972B-1B60-B951A2E776D3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8180EC-0475-043E-D124-EFFBCBB9743C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E9B98F-4718-4F6C-5F36-7B3738EE12DC}"/>
              </a:ext>
            </a:extLst>
          </p:cNvPr>
          <p:cNvSpPr txBox="1"/>
          <p:nvPr/>
        </p:nvSpPr>
        <p:spPr>
          <a:xfrm>
            <a:off x="0" y="10269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Pertentangan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Kepentingan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dimaksud</a:t>
            </a:r>
            <a:endParaRPr kumimoji="0" lang="en-US" sz="28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Cocogoose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5FD0CC-7704-6CA7-F425-E80849116B74}"/>
              </a:ext>
            </a:extLst>
          </p:cNvPr>
          <p:cNvSpPr txBox="1"/>
          <p:nvPr/>
        </p:nvSpPr>
        <p:spPr>
          <a:xfrm>
            <a:off x="1143001" y="1871985"/>
            <a:ext cx="8514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ora ExtraBold" pitchFamily="2" charset="0"/>
                <a:cs typeface="Sora ExtraBold" pitchFamily="2" charset="0"/>
              </a:rPr>
              <a:t>02</a:t>
            </a:r>
            <a:endParaRPr lang="en-ID" sz="3600" dirty="0">
              <a:latin typeface="Sora ExtraBold" pitchFamily="2" charset="0"/>
              <a:cs typeface="Sora ExtraBold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40C0D5-DF00-8BD8-A19C-F98D96F0B5B1}"/>
              </a:ext>
            </a:extLst>
          </p:cNvPr>
          <p:cNvSpPr txBox="1"/>
          <p:nvPr/>
        </p:nvSpPr>
        <p:spPr>
          <a:xfrm>
            <a:off x="1994402" y="1902763"/>
            <a:ext cx="905459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d-ID" sz="1600" spc="300" dirty="0">
                <a:latin typeface="Sora Light" pitchFamily="2" charset="0"/>
                <a:cs typeface="Sora Light" pitchFamily="2" charset="0"/>
              </a:rPr>
              <a:t>Pihak yang bertindak selaku konsultan pada lebih dari 1 (satu) peserta dalam pengadaan yang sama</a:t>
            </a:r>
            <a:endParaRPr lang="en-ID" sz="1600" spc="300" dirty="0"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8E73E-3573-3C0B-B1D0-3F1004673049}"/>
              </a:ext>
            </a:extLst>
          </p:cNvPr>
          <p:cNvSpPr txBox="1"/>
          <p:nvPr/>
        </p:nvSpPr>
        <p:spPr>
          <a:xfrm>
            <a:off x="1143001" y="2932155"/>
            <a:ext cx="8514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ora ExtraBold" pitchFamily="2" charset="0"/>
                <a:cs typeface="Sora ExtraBold" pitchFamily="2" charset="0"/>
              </a:rPr>
              <a:t>03</a:t>
            </a:r>
            <a:endParaRPr lang="en-ID" sz="3600" dirty="0">
              <a:latin typeface="Sora ExtraBold" pitchFamily="2" charset="0"/>
              <a:cs typeface="Sora ExtraBol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14824-B6D0-F359-6CE5-B5268F45A933}"/>
              </a:ext>
            </a:extLst>
          </p:cNvPr>
          <p:cNvSpPr txBox="1"/>
          <p:nvPr/>
        </p:nvSpPr>
        <p:spPr>
          <a:xfrm>
            <a:off x="1994402" y="2716711"/>
            <a:ext cx="905459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spc="300">
                <a:latin typeface="Sora Light" pitchFamily="2" charset="0"/>
                <a:cs typeface="Sora Light" pitchFamily="2" charset="0"/>
              </a:defRPr>
            </a:lvl1pPr>
          </a:lstStyle>
          <a:p>
            <a:pPr algn="just"/>
            <a:r>
              <a:rPr lang="id-ID" dirty="0"/>
              <a:t>Menjadi anggota direksi/dewan komisaris badan usaha (atau yang disebut dengan istilah lain yang memiliki kewenangan setara) dan/atau tenaga ahli badan usaha pada lebih dari 1 (satu) peserta dalam pengadaan yang sama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E0F30-160E-A699-CE5B-FA95235D2CA9}"/>
              </a:ext>
            </a:extLst>
          </p:cNvPr>
          <p:cNvSpPr txBox="1"/>
          <p:nvPr/>
        </p:nvSpPr>
        <p:spPr>
          <a:xfrm>
            <a:off x="1143001" y="3978595"/>
            <a:ext cx="8514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ora ExtraBold" pitchFamily="2" charset="0"/>
                <a:cs typeface="Sora ExtraBold" pitchFamily="2" charset="0"/>
              </a:rPr>
              <a:t>04</a:t>
            </a:r>
            <a:endParaRPr lang="en-ID" sz="3600" dirty="0">
              <a:latin typeface="Sora ExtraBold" pitchFamily="2" charset="0"/>
              <a:cs typeface="Sora ExtraBol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770BAB-5B6D-0F2C-03B8-BCFF5D1DAA8A}"/>
              </a:ext>
            </a:extLst>
          </p:cNvPr>
          <p:cNvSpPr txBox="1"/>
          <p:nvPr/>
        </p:nvSpPr>
        <p:spPr>
          <a:xfrm>
            <a:off x="1994402" y="4009373"/>
            <a:ext cx="905459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spc="300">
                <a:latin typeface="Sora Light" pitchFamily="2" charset="0"/>
                <a:cs typeface="Sora Light" pitchFamily="2" charset="0"/>
              </a:defRPr>
            </a:lvl1pPr>
          </a:lstStyle>
          <a:p>
            <a:pPr algn="just"/>
            <a:r>
              <a:rPr lang="id-ID" dirty="0"/>
              <a:t>Anggota panitia pengadaan/simpul KPBU memiliki kendali pada peserta baik langsung maupun tidak langsung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A52CB3-8537-4F5B-FCA7-CEE94BDAE02B}"/>
              </a:ext>
            </a:extLst>
          </p:cNvPr>
          <p:cNvSpPr txBox="1"/>
          <p:nvPr/>
        </p:nvSpPr>
        <p:spPr>
          <a:xfrm>
            <a:off x="1143001" y="4985590"/>
            <a:ext cx="8514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ora ExtraBold" pitchFamily="2" charset="0"/>
                <a:cs typeface="Sora ExtraBold" pitchFamily="2" charset="0"/>
              </a:rPr>
              <a:t>05</a:t>
            </a:r>
            <a:endParaRPr lang="en-ID" sz="3600" dirty="0">
              <a:latin typeface="Sora ExtraBold" pitchFamily="2" charset="0"/>
              <a:cs typeface="Sora ExtraBol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3A2CA-CC9E-1ED7-CAF2-BD6CB256D250}"/>
              </a:ext>
            </a:extLst>
          </p:cNvPr>
          <p:cNvSpPr txBox="1"/>
          <p:nvPr/>
        </p:nvSpPr>
        <p:spPr>
          <a:xfrm>
            <a:off x="1994402" y="4770146"/>
            <a:ext cx="905459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spc="300">
                <a:latin typeface="Sora Light" pitchFamily="2" charset="0"/>
                <a:cs typeface="Sora Light" pitchFamily="2" charset="0"/>
              </a:defRPr>
            </a:lvl1pPr>
          </a:lstStyle>
          <a:p>
            <a:pPr marL="0" lvl="1" algn="just"/>
            <a:r>
              <a:rPr lang="id-ID" sz="1600" spc="300" dirty="0">
                <a:latin typeface="Sora Light" pitchFamily="2" charset="0"/>
                <a:cs typeface="Sora Light" pitchFamily="2" charset="0"/>
              </a:rPr>
              <a:t>Hubungan antara 2 (dua) atau lebih peserta atau anggota dari konsorsium yang berbeda pada pengadaan yang sama dikendalikan oleh pihak yang sama, baik langsung maupun tidak langsung</a:t>
            </a:r>
            <a:endParaRPr lang="en-US" sz="1600" spc="300" dirty="0">
              <a:latin typeface="Sora Light" pitchFamily="2" charset="0"/>
              <a:cs typeface="Sora Light" pitchFamily="2" charset="0"/>
            </a:endParaRPr>
          </a:p>
        </p:txBody>
      </p:sp>
      <p:pic>
        <p:nvPicPr>
          <p:cNvPr id="2" name="Picture 2">
            <a:hlinkClick r:id="" action="ppaction://noaction"/>
            <a:extLst>
              <a:ext uri="{FF2B5EF4-FFF2-40B4-BE49-F238E27FC236}">
                <a16:creationId xmlns:a16="http://schemas.microsoft.com/office/drawing/2014/main" id="{998C6CBD-5ADE-B66A-642D-7F4CB0AB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279676"/>
      </p:ext>
    </p:extLst>
  </p:cSld>
  <p:clrMapOvr>
    <a:masterClrMapping/>
  </p:clrMapOvr>
  <p:transition spd="med">
    <p:pull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1A89C7-0B6C-6E7B-4C66-A0F2EA3A9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EF305F6-8877-FC6A-BCEB-97A8E95ABE08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5D4F3B6-5212-EE0A-F877-29FF98149854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9A7617-F74D-4851-F946-18ABB201E235}"/>
              </a:ext>
            </a:extLst>
          </p:cNvPr>
          <p:cNvGrpSpPr/>
          <p:nvPr/>
        </p:nvGrpSpPr>
        <p:grpSpPr>
          <a:xfrm>
            <a:off x="409075" y="2782641"/>
            <a:ext cx="5041465" cy="1969827"/>
            <a:chOff x="409075" y="2762184"/>
            <a:chExt cx="5041465" cy="19698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F95C05-9315-4F80-0CDC-A0CE6FEC235C}"/>
                </a:ext>
              </a:extLst>
            </p:cNvPr>
            <p:cNvSpPr txBox="1"/>
            <p:nvPr/>
          </p:nvSpPr>
          <p:spPr>
            <a:xfrm>
              <a:off x="409075" y="2762184"/>
              <a:ext cx="50414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id-ID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Ketentuan Lain :</a:t>
              </a:r>
              <a:endPara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A8D594-6A57-8FE4-0D7C-DE5F3394E9BF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Jaminan Pengadaan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F869C40-2033-59AC-1ADF-35337FB66541}"/>
              </a:ext>
            </a:extLst>
          </p:cNvPr>
          <p:cNvSpPr txBox="1"/>
          <p:nvPr/>
        </p:nvSpPr>
        <p:spPr>
          <a:xfrm>
            <a:off x="5450540" y="934168"/>
            <a:ext cx="6741459" cy="377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id-ID" sz="1600" spc="300" dirty="0">
                <a:latin typeface="Sora Light" pitchFamily="2" charset="0"/>
                <a:cs typeface="Sora Light" pitchFamily="2" charset="0"/>
              </a:rPr>
              <a:t>Jaminan dalam Pengadaan terdiri atas:</a:t>
            </a:r>
            <a:endParaRPr lang="en-ID" sz="1600" spc="300" dirty="0">
              <a:latin typeface="Sora Light" pitchFamily="2" charset="0"/>
              <a:cs typeface="Sora Light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C986B5-C222-E743-B5FE-1CE0D526556C}"/>
              </a:ext>
            </a:extLst>
          </p:cNvPr>
          <p:cNvGrpSpPr/>
          <p:nvPr/>
        </p:nvGrpSpPr>
        <p:grpSpPr>
          <a:xfrm>
            <a:off x="5629423" y="1764338"/>
            <a:ext cx="2557651" cy="1322670"/>
            <a:chOff x="5629423" y="1594210"/>
            <a:chExt cx="2557651" cy="13226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67B425-4E5F-97A4-B3A0-DF46B5570964}"/>
                </a:ext>
              </a:extLst>
            </p:cNvPr>
            <p:cNvGrpSpPr/>
            <p:nvPr/>
          </p:nvGrpSpPr>
          <p:grpSpPr>
            <a:xfrm>
              <a:off x="5629423" y="1889318"/>
              <a:ext cx="2557651" cy="1027562"/>
              <a:chOff x="313140" y="2421064"/>
              <a:chExt cx="2557651" cy="1027562"/>
            </a:xfrm>
          </p:grpSpPr>
          <p:cxnSp>
            <p:nvCxnSpPr>
              <p:cNvPr id="7" name="Connector: Elbow 6">
                <a:extLst>
                  <a:ext uri="{FF2B5EF4-FFF2-40B4-BE49-F238E27FC236}">
                    <a16:creationId xmlns:a16="http://schemas.microsoft.com/office/drawing/2014/main" id="{4B48D91B-9590-4D93-463C-ED848A46A44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260143" y="2474061"/>
                <a:ext cx="935855" cy="829862"/>
              </a:xfrm>
              <a:prstGeom prst="bentConnector3">
                <a:avLst>
                  <a:gd name="adj1" fmla="val 99990"/>
                </a:avLst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D95686-373C-759C-1545-C51CFD6B276E}"/>
                  </a:ext>
                </a:extLst>
              </p:cNvPr>
              <p:cNvSpPr txBox="1"/>
              <p:nvPr/>
            </p:nvSpPr>
            <p:spPr>
              <a:xfrm>
                <a:off x="409075" y="2838523"/>
                <a:ext cx="2461716" cy="610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D" sz="1600" kern="100" spc="300" dirty="0" err="1">
                    <a:solidFill>
                      <a:prstClr val="black"/>
                    </a:solidFill>
                    <a:latin typeface="Sora Light" pitchFamily="2" charset="0"/>
                    <a:ea typeface="Aptos" panose="020B0004020202020204" pitchFamily="34" charset="0"/>
                    <a:cs typeface="Sora Light" pitchFamily="2" charset="0"/>
                  </a:rPr>
                  <a:t>Jaminan</a:t>
                </a:r>
                <a:r>
                  <a:rPr lang="en-ID" sz="1600" kern="100" spc="300" dirty="0">
                    <a:solidFill>
                      <a:prstClr val="black"/>
                    </a:solidFill>
                    <a:latin typeface="Sora Light" pitchFamily="2" charset="0"/>
                    <a:ea typeface="Aptos" panose="020B0004020202020204" pitchFamily="34" charset="0"/>
                    <a:cs typeface="Sora Light" pitchFamily="2" charset="0"/>
                  </a:rPr>
                  <a:t> </a:t>
                </a:r>
                <a:r>
                  <a:rPr lang="en-ID" sz="1600" kern="100" spc="300" dirty="0" err="1">
                    <a:solidFill>
                      <a:prstClr val="black"/>
                    </a:solidFill>
                    <a:latin typeface="Sora Light" pitchFamily="2" charset="0"/>
                    <a:ea typeface="Aptos" panose="020B0004020202020204" pitchFamily="34" charset="0"/>
                    <a:cs typeface="Sora Light" pitchFamily="2" charset="0"/>
                  </a:rPr>
                  <a:t>Penawaran</a:t>
                </a:r>
                <a:endParaRPr kumimoji="0" lang="en-ID" sz="18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FFDEFD-A555-4E5D-AC34-E546378C18F1}"/>
                </a:ext>
              </a:extLst>
            </p:cNvPr>
            <p:cNvSpPr txBox="1"/>
            <p:nvPr/>
          </p:nvSpPr>
          <p:spPr>
            <a:xfrm>
              <a:off x="6562579" y="1594210"/>
              <a:ext cx="114158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Sora SemiBold" pitchFamily="2" charset="0"/>
                  <a:cs typeface="Sora SemiBold" pitchFamily="2" charset="0"/>
                </a:rPr>
                <a:t>01. </a:t>
              </a:r>
              <a:endParaRPr lang="en-ID" sz="4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793A78-B37F-4941-BA96-6248A0921CE5}"/>
              </a:ext>
            </a:extLst>
          </p:cNvPr>
          <p:cNvGrpSpPr/>
          <p:nvPr/>
        </p:nvGrpSpPr>
        <p:grpSpPr>
          <a:xfrm>
            <a:off x="8510846" y="1764338"/>
            <a:ext cx="2557651" cy="1322670"/>
            <a:chOff x="5629423" y="1594210"/>
            <a:chExt cx="2557651" cy="132267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E7ADE52-F9BF-65AC-A353-982774C46FE0}"/>
                </a:ext>
              </a:extLst>
            </p:cNvPr>
            <p:cNvGrpSpPr/>
            <p:nvPr/>
          </p:nvGrpSpPr>
          <p:grpSpPr>
            <a:xfrm>
              <a:off x="5629423" y="1889318"/>
              <a:ext cx="2557651" cy="1027562"/>
              <a:chOff x="313140" y="2421064"/>
              <a:chExt cx="2557651" cy="1027562"/>
            </a:xfrm>
          </p:grpSpPr>
          <p:cxnSp>
            <p:nvCxnSpPr>
              <p:cNvPr id="24" name="Connector: Elbow 23">
                <a:extLst>
                  <a:ext uri="{FF2B5EF4-FFF2-40B4-BE49-F238E27FC236}">
                    <a16:creationId xmlns:a16="http://schemas.microsoft.com/office/drawing/2014/main" id="{00C18B1B-0355-2BD9-BCDC-E140EFBFAF9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260143" y="2474061"/>
                <a:ext cx="935855" cy="829862"/>
              </a:xfrm>
              <a:prstGeom prst="bentConnector3">
                <a:avLst>
                  <a:gd name="adj1" fmla="val 99990"/>
                </a:avLst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2E7E942-E0AF-3098-97F7-E5007F00200F}"/>
                  </a:ext>
                </a:extLst>
              </p:cNvPr>
              <p:cNvSpPr txBox="1"/>
              <p:nvPr/>
            </p:nvSpPr>
            <p:spPr>
              <a:xfrm>
                <a:off x="409075" y="2838523"/>
                <a:ext cx="2461716" cy="610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D" sz="1600" kern="100" spc="300" dirty="0" err="1">
                    <a:solidFill>
                      <a:prstClr val="black"/>
                    </a:solidFill>
                    <a:latin typeface="Sora Light" pitchFamily="2" charset="0"/>
                    <a:ea typeface="Aptos" panose="020B0004020202020204" pitchFamily="34" charset="0"/>
                    <a:cs typeface="Sora Light" pitchFamily="2" charset="0"/>
                  </a:rPr>
                  <a:t>Jaminan</a:t>
                </a:r>
                <a:r>
                  <a:rPr lang="en-ID" sz="1600" kern="100" spc="300" dirty="0">
                    <a:solidFill>
                      <a:prstClr val="black"/>
                    </a:solidFill>
                    <a:latin typeface="Sora Light" pitchFamily="2" charset="0"/>
                    <a:ea typeface="Aptos" panose="020B0004020202020204" pitchFamily="34" charset="0"/>
                    <a:cs typeface="Sora Light" pitchFamily="2" charset="0"/>
                  </a:rPr>
                  <a:t> </a:t>
                </a:r>
                <a:r>
                  <a:rPr lang="en-ID" sz="1600" kern="100" spc="300" dirty="0" err="1">
                    <a:solidFill>
                      <a:prstClr val="black"/>
                    </a:solidFill>
                    <a:latin typeface="Sora Light" pitchFamily="2" charset="0"/>
                    <a:ea typeface="Aptos" panose="020B0004020202020204" pitchFamily="34" charset="0"/>
                    <a:cs typeface="Sora Light" pitchFamily="2" charset="0"/>
                  </a:rPr>
                  <a:t>Pelaksanaan</a:t>
                </a:r>
                <a:endParaRPr kumimoji="0" lang="en-ID" sz="18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59B018-D2DD-1763-F28E-50651CC2CCCD}"/>
                </a:ext>
              </a:extLst>
            </p:cNvPr>
            <p:cNvSpPr txBox="1"/>
            <p:nvPr/>
          </p:nvSpPr>
          <p:spPr>
            <a:xfrm>
              <a:off x="6562579" y="1594210"/>
              <a:ext cx="114158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Sora SemiBold" pitchFamily="2" charset="0"/>
                  <a:cs typeface="Sora SemiBold" pitchFamily="2" charset="0"/>
                </a:rPr>
                <a:t>02. </a:t>
              </a:r>
              <a:endParaRPr lang="en-ID" sz="40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092F3B3-AE6D-540B-B419-BE436AAF2CA0}"/>
              </a:ext>
            </a:extLst>
          </p:cNvPr>
          <p:cNvSpPr txBox="1"/>
          <p:nvPr/>
        </p:nvSpPr>
        <p:spPr>
          <a:xfrm>
            <a:off x="5450540" y="3680287"/>
            <a:ext cx="6244153" cy="9954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 spc="300">
                <a:latin typeface="Sora Light" pitchFamily="2" charset="0"/>
                <a:cs typeface="Sora Light" pitchFamily="2" charset="0"/>
              </a:defRPr>
            </a:lvl1pPr>
          </a:lstStyle>
          <a:p>
            <a:pPr algn="just"/>
            <a:r>
              <a:rPr lang="id-ID" dirty="0">
                <a:latin typeface="Sora" pitchFamily="2" charset="0"/>
                <a:cs typeface="Sora" pitchFamily="2" charset="0"/>
              </a:rPr>
              <a:t>Jaminan diterbitkan oleh bank umum/perusahaan penjaminan/</a:t>
            </a:r>
            <a:r>
              <a:rPr lang="en-US" dirty="0">
                <a:latin typeface="Sora" pitchFamily="2" charset="0"/>
                <a:cs typeface="Sora" pitchFamily="2" charset="0"/>
              </a:rPr>
              <a:t> </a:t>
            </a:r>
            <a:r>
              <a:rPr lang="id-ID" dirty="0">
                <a:latin typeface="Sora" pitchFamily="2" charset="0"/>
                <a:cs typeface="Sora" pitchFamily="2" charset="0"/>
              </a:rPr>
              <a:t>perusahaan asuransi/ lembaga keuangan</a:t>
            </a:r>
            <a:r>
              <a:rPr lang="en-US" dirty="0">
                <a:latin typeface="Sora" pitchFamily="2" charset="0"/>
                <a:cs typeface="Sora" pitchFamily="2" charset="0"/>
              </a:rPr>
              <a:t>.</a:t>
            </a:r>
            <a:endParaRPr lang="en-ID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090400-D157-B365-9190-8EBB9A736030}"/>
              </a:ext>
            </a:extLst>
          </p:cNvPr>
          <p:cNvSpPr txBox="1"/>
          <p:nvPr/>
        </p:nvSpPr>
        <p:spPr>
          <a:xfrm>
            <a:off x="5450539" y="5086368"/>
            <a:ext cx="6244153" cy="9954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id-ID" sz="1600" spc="300" dirty="0">
                <a:latin typeface="Sora" pitchFamily="2" charset="0"/>
                <a:cs typeface="Sora" pitchFamily="2" charset="0"/>
              </a:rPr>
              <a:t>Jaminan bersifat tanpa syarat, dapat dicairkan sebesar nilai jaminan, dan dapat dicairkan di Indonesia</a:t>
            </a:r>
            <a:endParaRPr lang="en-US" sz="1600" spc="300" dirty="0">
              <a:latin typeface="Sora" pitchFamily="2" charset="0"/>
              <a:cs typeface="Sora" pitchFamily="2" charset="0"/>
            </a:endParaRPr>
          </a:p>
        </p:txBody>
      </p:sp>
      <p:pic>
        <p:nvPicPr>
          <p:cNvPr id="2" name="Picture 2">
            <a:hlinkClick r:id="" action="ppaction://noaction"/>
            <a:extLst>
              <a:ext uri="{FF2B5EF4-FFF2-40B4-BE49-F238E27FC236}">
                <a16:creationId xmlns:a16="http://schemas.microsoft.com/office/drawing/2014/main" id="{481FE7FA-7891-51DB-A7AF-70A19069E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10219"/>
      </p:ext>
    </p:extLst>
  </p:cSld>
  <p:clrMapOvr>
    <a:masterClrMapping/>
  </p:clrMapOvr>
  <p:transition spd="med">
    <p:pull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F805B9-C32E-0ECA-EB22-C24E3CC4D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3B026FD-248F-06FE-758C-3A5C9E70BC24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8BFD738-9B71-C4FC-352A-988172EBB21D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2D99C-3070-4008-A7C5-D72B90B0942A}"/>
              </a:ext>
            </a:extLst>
          </p:cNvPr>
          <p:cNvSpPr txBox="1"/>
          <p:nvPr/>
        </p:nvSpPr>
        <p:spPr>
          <a:xfrm>
            <a:off x="0" y="10269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Jaminan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Penawaran</a:t>
            </a:r>
            <a:endParaRPr kumimoji="0" lang="en-US" sz="28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Cocogoose Light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571792-77C8-D67B-FA6E-E22BFAF4BDCB}"/>
              </a:ext>
            </a:extLst>
          </p:cNvPr>
          <p:cNvGrpSpPr/>
          <p:nvPr/>
        </p:nvGrpSpPr>
        <p:grpSpPr>
          <a:xfrm>
            <a:off x="468200" y="2125956"/>
            <a:ext cx="11255601" cy="2900082"/>
            <a:chOff x="598791" y="2125956"/>
            <a:chExt cx="11255601" cy="290008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5C6C4B8-4DAD-58D8-5909-08BF141F331D}"/>
                </a:ext>
              </a:extLst>
            </p:cNvPr>
            <p:cNvGrpSpPr/>
            <p:nvPr/>
          </p:nvGrpSpPr>
          <p:grpSpPr>
            <a:xfrm>
              <a:off x="598791" y="2125956"/>
              <a:ext cx="3484110" cy="2900082"/>
              <a:chOff x="301075" y="2125956"/>
              <a:chExt cx="3484110" cy="290008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96A4778-0E8F-4F73-A566-41DC69896C47}"/>
                  </a:ext>
                </a:extLst>
              </p:cNvPr>
              <p:cNvGrpSpPr/>
              <p:nvPr/>
            </p:nvGrpSpPr>
            <p:grpSpPr>
              <a:xfrm>
                <a:off x="301075" y="2378532"/>
                <a:ext cx="3484110" cy="2647506"/>
                <a:chOff x="301075" y="2378532"/>
                <a:chExt cx="3484110" cy="2647506"/>
              </a:xfrm>
            </p:grpSpPr>
            <p:cxnSp>
              <p:nvCxnSpPr>
                <p:cNvPr id="10" name="Connector: Elbow 9">
                  <a:extLst>
                    <a:ext uri="{FF2B5EF4-FFF2-40B4-BE49-F238E27FC236}">
                      <a16:creationId xmlns:a16="http://schemas.microsoft.com/office/drawing/2014/main" id="{9A456083-329E-1365-A063-1935908F78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-601715" y="3281322"/>
                  <a:ext cx="2647506" cy="841926"/>
                </a:xfrm>
                <a:prstGeom prst="bentConnector3">
                  <a:avLst>
                    <a:gd name="adj1" fmla="val 99799"/>
                  </a:avLst>
                </a:prstGeom>
                <a:ln>
                  <a:solidFill>
                    <a:srgbClr val="CE152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74B41F6-516F-171A-CA4E-E1BBAEE5921D}"/>
                    </a:ext>
                  </a:extLst>
                </p:cNvPr>
                <p:cNvSpPr txBox="1"/>
                <p:nvPr/>
              </p:nvSpPr>
              <p:spPr>
                <a:xfrm>
                  <a:off x="409074" y="2838523"/>
                  <a:ext cx="3376111" cy="13979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R="0" lvl="0" indent="0" fontAlgn="auto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 kumimoji="0" sz="1600" b="0" i="0" u="none" strike="noStrike" kern="100" cap="none" spc="300" normalizeH="0" baseline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Light" pitchFamily="2" charset="0"/>
                      <a:ea typeface="Aptos" panose="020B0004020202020204" pitchFamily="34" charset="0"/>
                      <a:cs typeface="Sora Light" pitchFamily="2" charset="0"/>
                    </a:defRPr>
                  </a:lvl1pPr>
                </a:lstStyle>
                <a:p>
                  <a:r>
                    <a:rPr lang="id-ID" b="1" dirty="0">
                      <a:latin typeface="Sora SemiBold" pitchFamily="2" charset="0"/>
                      <a:cs typeface="Sora SemiBold" pitchFamily="2" charset="0"/>
                    </a:rPr>
                    <a:t>Jaminan </a:t>
                  </a:r>
                  <a:r>
                    <a:rPr lang="en-US" b="1" dirty="0" err="1">
                      <a:latin typeface="Sora SemiBold" pitchFamily="2" charset="0"/>
                      <a:cs typeface="Sora SemiBold" pitchFamily="2" charset="0"/>
                    </a:rPr>
                    <a:t>Penawaran</a:t>
                  </a:r>
                  <a:r>
                    <a:rPr lang="en-US" b="1" dirty="0">
                      <a:latin typeface="Sora SemiBold" pitchFamily="2" charset="0"/>
                      <a:cs typeface="Sora SemiBold" pitchFamily="2" charset="0"/>
                    </a:rPr>
                    <a:t> </a:t>
                  </a:r>
                  <a:r>
                    <a:rPr lang="id-ID" b="1" dirty="0">
                      <a:latin typeface="Sora SemiBold" pitchFamily="2" charset="0"/>
                      <a:cs typeface="Sora SemiBold" pitchFamily="2" charset="0"/>
                    </a:rPr>
                    <a:t>diberikan </a:t>
                  </a:r>
                  <a:r>
                    <a:rPr lang="id-ID" dirty="0"/>
                    <a:t>oleh Peserta Pengadaan </a:t>
                  </a:r>
                  <a:r>
                    <a:rPr lang="id-ID" b="1" dirty="0">
                      <a:highlight>
                        <a:srgbClr val="DEEB3A"/>
                      </a:highlight>
                      <a:latin typeface="Sora SemiBold" pitchFamily="2" charset="0"/>
                      <a:cs typeface="Sora SemiBold" pitchFamily="2" charset="0"/>
                    </a:rPr>
                    <a:t>pada saat memasukan Dokumen Penawaran</a:t>
                  </a:r>
                  <a:endParaRPr lang="en-ID" b="1" dirty="0">
                    <a:highlight>
                      <a:srgbClr val="DEEB3A"/>
                    </a:highlight>
                    <a:latin typeface="Sora SemiBold" pitchFamily="2" charset="0"/>
                    <a:cs typeface="Sora SemiBold" pitchFamily="2" charset="0"/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BA96E6-20C3-B967-50F9-1101C09A5730}"/>
                  </a:ext>
                </a:extLst>
              </p:cNvPr>
              <p:cNvSpPr txBox="1"/>
              <p:nvPr/>
            </p:nvSpPr>
            <p:spPr>
              <a:xfrm>
                <a:off x="1246296" y="2125956"/>
                <a:ext cx="11415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Sora SemiBold" pitchFamily="2" charset="0"/>
                    <a:cs typeface="Sora SemiBold" pitchFamily="2" charset="0"/>
                  </a:rPr>
                  <a:t>01. </a:t>
                </a:r>
                <a:endParaRPr lang="en-ID" sz="40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8E098A3-3521-D789-251F-9E94CFC9A880}"/>
                </a:ext>
              </a:extLst>
            </p:cNvPr>
            <p:cNvGrpSpPr/>
            <p:nvPr/>
          </p:nvGrpSpPr>
          <p:grpSpPr>
            <a:xfrm>
              <a:off x="4353945" y="2125956"/>
              <a:ext cx="3484110" cy="2900082"/>
              <a:chOff x="301075" y="2125956"/>
              <a:chExt cx="3484110" cy="290008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8854ED7-345A-9E32-AE6E-FEB1350EB7CA}"/>
                  </a:ext>
                </a:extLst>
              </p:cNvPr>
              <p:cNvGrpSpPr/>
              <p:nvPr/>
            </p:nvGrpSpPr>
            <p:grpSpPr>
              <a:xfrm>
                <a:off x="301075" y="2378532"/>
                <a:ext cx="3484110" cy="2647506"/>
                <a:chOff x="301075" y="2378532"/>
                <a:chExt cx="3484110" cy="2647506"/>
              </a:xfrm>
            </p:grpSpPr>
            <p:cxnSp>
              <p:nvCxnSpPr>
                <p:cNvPr id="17" name="Connector: Elbow 16">
                  <a:extLst>
                    <a:ext uri="{FF2B5EF4-FFF2-40B4-BE49-F238E27FC236}">
                      <a16:creationId xmlns:a16="http://schemas.microsoft.com/office/drawing/2014/main" id="{C3E09BEC-1CB9-34C8-7757-2E9820B1FC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-601715" y="3281322"/>
                  <a:ext cx="2647506" cy="841926"/>
                </a:xfrm>
                <a:prstGeom prst="bentConnector3">
                  <a:avLst>
                    <a:gd name="adj1" fmla="val 99799"/>
                  </a:avLst>
                </a:prstGeom>
                <a:ln>
                  <a:solidFill>
                    <a:srgbClr val="CE152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A65DB4E-7576-0798-D849-36883707EDD7}"/>
                    </a:ext>
                  </a:extLst>
                </p:cNvPr>
                <p:cNvSpPr txBox="1"/>
                <p:nvPr/>
              </p:nvSpPr>
              <p:spPr>
                <a:xfrm>
                  <a:off x="409074" y="2838523"/>
                  <a:ext cx="3376111" cy="19274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R="0" lvl="0" indent="0" fontAlgn="auto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 kumimoji="0" sz="1600" b="0" i="0" u="none" strike="noStrike" kern="100" cap="none" spc="300" normalizeH="0" baseline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Light" pitchFamily="2" charset="0"/>
                      <a:ea typeface="Aptos" panose="020B0004020202020204" pitchFamily="34" charset="0"/>
                      <a:cs typeface="Sora Light" pitchFamily="2" charset="0"/>
                    </a:defRPr>
                  </a:lvl1pPr>
                </a:lstStyle>
                <a:p>
                  <a:r>
                    <a:rPr lang="en-US" b="1" dirty="0" err="1">
                      <a:latin typeface="Sora SemiBold" pitchFamily="2" charset="0"/>
                      <a:cs typeface="Sora SemiBold" pitchFamily="2" charset="0"/>
                    </a:rPr>
                    <a:t>Penentuan</a:t>
                  </a:r>
                  <a:r>
                    <a:rPr lang="en-US" b="1" dirty="0">
                      <a:latin typeface="Sora SemiBold" pitchFamily="2" charset="0"/>
                      <a:cs typeface="Sora SemiBold" pitchFamily="2" charset="0"/>
                    </a:rPr>
                    <a:t> </a:t>
                  </a:r>
                  <a:r>
                    <a:rPr lang="en-US" b="1" dirty="0" err="1">
                      <a:latin typeface="Sora SemiBold" pitchFamily="2" charset="0"/>
                      <a:cs typeface="Sora SemiBold" pitchFamily="2" charset="0"/>
                    </a:rPr>
                    <a:t>besaran</a:t>
                  </a:r>
                  <a:r>
                    <a:rPr lang="en-US" b="1" dirty="0">
                      <a:latin typeface="Sora SemiBold" pitchFamily="2" charset="0"/>
                      <a:cs typeface="Sora SemiBold" pitchFamily="2" charset="0"/>
                    </a:rPr>
                    <a:t> </a:t>
                  </a:r>
                  <a:r>
                    <a:rPr lang="en-US" b="1" dirty="0" err="1">
                      <a:latin typeface="Sora SemiBold" pitchFamily="2" charset="0"/>
                      <a:cs typeface="Sora SemiBold" pitchFamily="2" charset="0"/>
                    </a:rPr>
                    <a:t>Jaminan</a:t>
                  </a:r>
                  <a:r>
                    <a:rPr lang="en-US" b="1" dirty="0">
                      <a:latin typeface="Sora SemiBold" pitchFamily="2" charset="0"/>
                      <a:cs typeface="Sora SemiBold" pitchFamily="2" charset="0"/>
                    </a:rPr>
                    <a:t> </a:t>
                  </a:r>
                  <a:r>
                    <a:rPr lang="en-US" b="1" dirty="0" err="1">
                      <a:latin typeface="Sora SemiBold" pitchFamily="2" charset="0"/>
                      <a:cs typeface="Sora SemiBold" pitchFamily="2" charset="0"/>
                    </a:rPr>
                    <a:t>Penawaran</a:t>
                  </a:r>
                  <a:r>
                    <a:rPr lang="en-US" b="1" dirty="0">
                      <a:latin typeface="Sora SemiBold" pitchFamily="2" charset="0"/>
                      <a:cs typeface="Sora SemiBold" pitchFamily="2" charset="0"/>
                    </a:rPr>
                    <a:t> </a:t>
                  </a:r>
                  <a:r>
                    <a:rPr lang="en-US" dirty="0" err="1"/>
                    <a:t>dilakukan</a:t>
                  </a:r>
                  <a:r>
                    <a:rPr lang="en-US" dirty="0"/>
                    <a:t> </a:t>
                  </a:r>
                  <a:r>
                    <a:rPr lang="en-US" dirty="0" err="1"/>
                    <a:t>dengan</a:t>
                  </a:r>
                  <a:r>
                    <a:rPr lang="en-US" dirty="0"/>
                    <a:t> </a:t>
                  </a:r>
                  <a:r>
                    <a:rPr lang="en-US" b="1" dirty="0" err="1">
                      <a:highlight>
                        <a:srgbClr val="DEEB3A"/>
                      </a:highlight>
                      <a:latin typeface="Sora SemiBold" pitchFamily="2" charset="0"/>
                      <a:cs typeface="Sora SemiBold" pitchFamily="2" charset="0"/>
                    </a:rPr>
                    <a:t>memperhatikan</a:t>
                  </a:r>
                  <a:r>
                    <a:rPr lang="en-US" b="1" dirty="0">
                      <a:highlight>
                        <a:srgbClr val="DEEB3A"/>
                      </a:highlight>
                      <a:latin typeface="Sora SemiBold" pitchFamily="2" charset="0"/>
                      <a:cs typeface="Sora SemiBold" pitchFamily="2" charset="0"/>
                    </a:rPr>
                    <a:t> </a:t>
                  </a:r>
                  <a:r>
                    <a:rPr lang="en-US" b="1" dirty="0" err="1">
                      <a:highlight>
                        <a:srgbClr val="DEEB3A"/>
                      </a:highlight>
                      <a:latin typeface="Sora SemiBold" pitchFamily="2" charset="0"/>
                      <a:cs typeface="Sora SemiBold" pitchFamily="2" charset="0"/>
                    </a:rPr>
                    <a:t>karakteristik</a:t>
                  </a:r>
                  <a:r>
                    <a:rPr lang="en-US" b="1" dirty="0">
                      <a:highlight>
                        <a:srgbClr val="DEEB3A"/>
                      </a:highlight>
                      <a:latin typeface="Sora SemiBold" pitchFamily="2" charset="0"/>
                      <a:cs typeface="Sora SemiBold" pitchFamily="2" charset="0"/>
                    </a:rPr>
                    <a:t>, </a:t>
                  </a:r>
                  <a:r>
                    <a:rPr lang="en-US" b="1" dirty="0" err="1">
                      <a:highlight>
                        <a:srgbClr val="DEEB3A"/>
                      </a:highlight>
                      <a:latin typeface="Sora SemiBold" pitchFamily="2" charset="0"/>
                      <a:cs typeface="Sora SemiBold" pitchFamily="2" charset="0"/>
                    </a:rPr>
                    <a:t>kompleksitas</a:t>
                  </a:r>
                  <a:r>
                    <a:rPr lang="en-US" b="1" dirty="0">
                      <a:highlight>
                        <a:srgbClr val="DEEB3A"/>
                      </a:highlight>
                      <a:latin typeface="Sora SemiBold" pitchFamily="2" charset="0"/>
                      <a:cs typeface="Sora SemiBold" pitchFamily="2" charset="0"/>
                    </a:rPr>
                    <a:t> dan </a:t>
                  </a:r>
                  <a:r>
                    <a:rPr lang="en-US" b="1" dirty="0" err="1">
                      <a:highlight>
                        <a:srgbClr val="DEEB3A"/>
                      </a:highlight>
                      <a:latin typeface="Sora SemiBold" pitchFamily="2" charset="0"/>
                      <a:cs typeface="Sora SemiBold" pitchFamily="2" charset="0"/>
                    </a:rPr>
                    <a:t>risiko</a:t>
                  </a:r>
                  <a:r>
                    <a:rPr lang="en-US" b="1" dirty="0">
                      <a:highlight>
                        <a:srgbClr val="DEEB3A"/>
                      </a:highlight>
                      <a:latin typeface="Sora SemiBold" pitchFamily="2" charset="0"/>
                      <a:cs typeface="Sora SemiBold" pitchFamily="2" charset="0"/>
                    </a:rPr>
                    <a:t> </a:t>
                  </a:r>
                  <a:r>
                    <a:rPr lang="en-US" b="1" dirty="0" err="1">
                      <a:highlight>
                        <a:srgbClr val="DEEB3A"/>
                      </a:highlight>
                      <a:latin typeface="Sora SemiBold" pitchFamily="2" charset="0"/>
                      <a:cs typeface="Sora SemiBold" pitchFamily="2" charset="0"/>
                    </a:rPr>
                    <a:t>proyek</a:t>
                  </a:r>
                  <a:r>
                    <a:rPr lang="en-US" b="1" dirty="0">
                      <a:highlight>
                        <a:srgbClr val="DEEB3A"/>
                      </a:highlight>
                      <a:latin typeface="Sora SemiBold" pitchFamily="2" charset="0"/>
                      <a:cs typeface="Sora SemiBold" pitchFamily="2" charset="0"/>
                    </a:rPr>
                    <a:t> KPBU</a:t>
                  </a:r>
                  <a:endParaRPr lang="en-ID" b="1" dirty="0">
                    <a:highlight>
                      <a:srgbClr val="DEEB3A"/>
                    </a:highlight>
                    <a:latin typeface="Sora SemiBold" pitchFamily="2" charset="0"/>
                    <a:cs typeface="Sora SemiBold" pitchFamily="2" charset="0"/>
                  </a:endParaRP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4F6BC-7B4C-AB64-31A8-008AD8D8AEFF}"/>
                  </a:ext>
                </a:extLst>
              </p:cNvPr>
              <p:cNvSpPr txBox="1"/>
              <p:nvPr/>
            </p:nvSpPr>
            <p:spPr>
              <a:xfrm>
                <a:off x="1246296" y="2125956"/>
                <a:ext cx="11415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Sora SemiBold" pitchFamily="2" charset="0"/>
                    <a:cs typeface="Sora SemiBold" pitchFamily="2" charset="0"/>
                  </a:rPr>
                  <a:t>02. </a:t>
                </a:r>
                <a:endParaRPr lang="en-ID" sz="400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EF6F27F-35E6-DC16-892B-834C0E9B69EB}"/>
                </a:ext>
              </a:extLst>
            </p:cNvPr>
            <p:cNvGrpSpPr/>
            <p:nvPr/>
          </p:nvGrpSpPr>
          <p:grpSpPr>
            <a:xfrm>
              <a:off x="7971260" y="2125956"/>
              <a:ext cx="3883132" cy="2900082"/>
              <a:chOff x="301075" y="2125956"/>
              <a:chExt cx="3883132" cy="290008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9B1A4AD-4C4E-CD82-6646-97C41244AC4D}"/>
                  </a:ext>
                </a:extLst>
              </p:cNvPr>
              <p:cNvGrpSpPr/>
              <p:nvPr/>
            </p:nvGrpSpPr>
            <p:grpSpPr>
              <a:xfrm>
                <a:off x="301075" y="2378532"/>
                <a:ext cx="3883132" cy="2647506"/>
                <a:chOff x="301075" y="2378532"/>
                <a:chExt cx="3883132" cy="2647506"/>
              </a:xfrm>
            </p:grpSpPr>
            <p:cxnSp>
              <p:nvCxnSpPr>
                <p:cNvPr id="26" name="Connector: Elbow 25">
                  <a:extLst>
                    <a:ext uri="{FF2B5EF4-FFF2-40B4-BE49-F238E27FC236}">
                      <a16:creationId xmlns:a16="http://schemas.microsoft.com/office/drawing/2014/main" id="{216864CE-02AF-9893-9BD1-BA95F3790B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-601715" y="3281322"/>
                  <a:ext cx="2647506" cy="841926"/>
                </a:xfrm>
                <a:prstGeom prst="bentConnector3">
                  <a:avLst>
                    <a:gd name="adj1" fmla="val 99799"/>
                  </a:avLst>
                </a:prstGeom>
                <a:ln>
                  <a:solidFill>
                    <a:srgbClr val="CE152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D4DF299-8E02-126F-25A6-A2FCEC683AE2}"/>
                    </a:ext>
                  </a:extLst>
                </p:cNvPr>
                <p:cNvSpPr txBox="1"/>
                <p:nvPr/>
              </p:nvSpPr>
              <p:spPr>
                <a:xfrm>
                  <a:off x="409074" y="2838523"/>
                  <a:ext cx="3775133" cy="1924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R="0" lvl="0" indent="0" fontAlgn="auto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 kumimoji="0" sz="1600" b="0" i="0" u="none" strike="noStrike" kern="100" cap="none" spc="300" normalizeH="0" baseline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ora Light" pitchFamily="2" charset="0"/>
                      <a:ea typeface="Aptos" panose="020B0004020202020204" pitchFamily="34" charset="0"/>
                      <a:cs typeface="Sora Light" pitchFamily="2" charset="0"/>
                    </a:defRPr>
                  </a:lvl1pPr>
                </a:lstStyle>
                <a:p>
                  <a:r>
                    <a:rPr lang="en-US" dirty="0" err="1"/>
                    <a:t>Jaminan</a:t>
                  </a:r>
                  <a:r>
                    <a:rPr lang="en-US" dirty="0"/>
                    <a:t> </a:t>
                  </a:r>
                  <a:r>
                    <a:rPr lang="en-US" dirty="0" err="1"/>
                    <a:t>Penawaran</a:t>
                  </a:r>
                  <a:r>
                    <a:rPr lang="en-US" dirty="0"/>
                    <a:t> </a:t>
                  </a:r>
                  <a:r>
                    <a:rPr lang="en-US" dirty="0" err="1"/>
                    <a:t>harus</a:t>
                  </a:r>
                  <a:r>
                    <a:rPr lang="en-US" dirty="0"/>
                    <a:t> </a:t>
                  </a:r>
                  <a:r>
                    <a:rPr lang="en-US" dirty="0" err="1"/>
                    <a:t>dapat</a:t>
                  </a:r>
                  <a:r>
                    <a:rPr lang="en-US" dirty="0"/>
                    <a:t> </a:t>
                  </a:r>
                  <a:r>
                    <a:rPr lang="en-US" b="1" dirty="0" err="1">
                      <a:highlight>
                        <a:srgbClr val="DEEB3A"/>
                      </a:highlight>
                      <a:latin typeface="Sora SemiBold" pitchFamily="2" charset="0"/>
                      <a:cs typeface="Sora SemiBold" pitchFamily="2" charset="0"/>
                    </a:rPr>
                    <a:t>dicairkan</a:t>
                  </a:r>
                  <a:r>
                    <a:rPr lang="en-US" b="1" dirty="0">
                      <a:highlight>
                        <a:srgbClr val="DEEB3A"/>
                      </a:highlight>
                      <a:latin typeface="Sora SemiBold" pitchFamily="2" charset="0"/>
                      <a:cs typeface="Sora SemiBold" pitchFamily="2" charset="0"/>
                    </a:rPr>
                    <a:t> paling </a:t>
                  </a:r>
                  <a:r>
                    <a:rPr lang="en-US" b="1" dirty="0" err="1">
                      <a:highlight>
                        <a:srgbClr val="DEEB3A"/>
                      </a:highlight>
                      <a:latin typeface="Sora SemiBold" pitchFamily="2" charset="0"/>
                      <a:cs typeface="Sora SemiBold" pitchFamily="2" charset="0"/>
                    </a:rPr>
                    <a:t>lambat</a:t>
                  </a:r>
                  <a:r>
                    <a:rPr lang="en-US" b="1" dirty="0">
                      <a:highlight>
                        <a:srgbClr val="DEEB3A"/>
                      </a:highlight>
                      <a:latin typeface="Sora SemiBold" pitchFamily="2" charset="0"/>
                      <a:cs typeface="Sora SemiBold" pitchFamily="2" charset="0"/>
                    </a:rPr>
                    <a:t> 14 </a:t>
                  </a:r>
                  <a:r>
                    <a:rPr lang="en-US" b="1" dirty="0" err="1">
                      <a:highlight>
                        <a:srgbClr val="DEEB3A"/>
                      </a:highlight>
                      <a:latin typeface="Sora SemiBold" pitchFamily="2" charset="0"/>
                      <a:cs typeface="Sora SemiBold" pitchFamily="2" charset="0"/>
                    </a:rPr>
                    <a:t>hari</a:t>
                  </a:r>
                  <a:r>
                    <a:rPr lang="en-US" b="1" dirty="0">
                      <a:highlight>
                        <a:srgbClr val="DEEB3A"/>
                      </a:highlight>
                      <a:latin typeface="Sora SemiBold" pitchFamily="2" charset="0"/>
                      <a:cs typeface="Sora SemiBold" pitchFamily="2" charset="0"/>
                    </a:rPr>
                    <a:t> </a:t>
                  </a:r>
                  <a:r>
                    <a:rPr lang="en-US" b="1" dirty="0" err="1">
                      <a:highlight>
                        <a:srgbClr val="DEEB3A"/>
                      </a:highlight>
                      <a:latin typeface="Sora SemiBold" pitchFamily="2" charset="0"/>
                      <a:cs typeface="Sora SemiBold" pitchFamily="2" charset="0"/>
                    </a:rPr>
                    <a:t>kerja</a:t>
                  </a:r>
                  <a:r>
                    <a:rPr lang="en-US" dirty="0"/>
                    <a:t>, </a:t>
                  </a:r>
                  <a:r>
                    <a:rPr lang="en-US" b="1" dirty="0" err="1">
                      <a:latin typeface="Sora SemiBold" pitchFamily="2" charset="0"/>
                      <a:cs typeface="Sora SemiBold" pitchFamily="2" charset="0"/>
                    </a:rPr>
                    <a:t>setelah</a:t>
                  </a:r>
                  <a:r>
                    <a:rPr lang="en-US" b="1" dirty="0">
                      <a:latin typeface="Sora SemiBold" pitchFamily="2" charset="0"/>
                      <a:cs typeface="Sora SemiBold" pitchFamily="2" charset="0"/>
                    </a:rPr>
                    <a:t> </a:t>
                  </a:r>
                  <a:r>
                    <a:rPr lang="en-US" b="1" dirty="0" err="1">
                      <a:latin typeface="Sora SemiBold" pitchFamily="2" charset="0"/>
                      <a:cs typeface="Sora SemiBold" pitchFamily="2" charset="0"/>
                    </a:rPr>
                    <a:t>surat</a:t>
                  </a:r>
                  <a:r>
                    <a:rPr lang="en-US" b="1" dirty="0">
                      <a:latin typeface="Sora SemiBold" pitchFamily="2" charset="0"/>
                      <a:cs typeface="Sora SemiBold" pitchFamily="2" charset="0"/>
                    </a:rPr>
                    <a:t> </a:t>
                  </a:r>
                  <a:r>
                    <a:rPr lang="en-US" b="1" dirty="0" err="1">
                      <a:latin typeface="Sora SemiBold" pitchFamily="2" charset="0"/>
                      <a:cs typeface="Sora SemiBold" pitchFamily="2" charset="0"/>
                    </a:rPr>
                    <a:t>pernyataan</a:t>
                  </a:r>
                  <a:r>
                    <a:rPr lang="en-US" b="1" dirty="0">
                      <a:latin typeface="Sora SemiBold" pitchFamily="2" charset="0"/>
                      <a:cs typeface="Sora SemiBold" pitchFamily="2" charset="0"/>
                    </a:rPr>
                    <a:t> </a:t>
                  </a:r>
                  <a:r>
                    <a:rPr lang="en-US" b="1" dirty="0" err="1">
                      <a:latin typeface="Sora SemiBold" pitchFamily="2" charset="0"/>
                      <a:cs typeface="Sora SemiBold" pitchFamily="2" charset="0"/>
                    </a:rPr>
                    <a:t>wanprestasi</a:t>
                  </a:r>
                  <a:r>
                    <a:rPr lang="en-US" b="1" dirty="0">
                      <a:latin typeface="Sora SemiBold" pitchFamily="2" charset="0"/>
                      <a:cs typeface="Sora SemiBold" pitchFamily="2" charset="0"/>
                    </a:rPr>
                    <a:t> </a:t>
                  </a:r>
                  <a:r>
                    <a:rPr lang="en-US" b="1" dirty="0" err="1">
                      <a:latin typeface="Sora SemiBold" pitchFamily="2" charset="0"/>
                      <a:cs typeface="Sora SemiBold" pitchFamily="2" charset="0"/>
                    </a:rPr>
                    <a:t>dari</a:t>
                  </a:r>
                  <a:r>
                    <a:rPr lang="en-US" b="1" dirty="0">
                      <a:latin typeface="Sora SemiBold" pitchFamily="2" charset="0"/>
                      <a:cs typeface="Sora SemiBold" pitchFamily="2" charset="0"/>
                    </a:rPr>
                    <a:t> </a:t>
                  </a:r>
                  <a:r>
                    <a:rPr lang="en-US" b="1" dirty="0" err="1">
                      <a:latin typeface="Sora SemiBold" pitchFamily="2" charset="0"/>
                      <a:cs typeface="Sora SemiBold" pitchFamily="2" charset="0"/>
                    </a:rPr>
                    <a:t>Panitia</a:t>
                  </a:r>
                  <a:r>
                    <a:rPr lang="en-US" b="1" dirty="0">
                      <a:latin typeface="Sora SemiBold" pitchFamily="2" charset="0"/>
                      <a:cs typeface="Sora SemiBold" pitchFamily="2" charset="0"/>
                    </a:rPr>
                    <a:t> </a:t>
                  </a:r>
                  <a:r>
                    <a:rPr lang="en-US" dirty="0" err="1"/>
                    <a:t>Pengadaan</a:t>
                  </a:r>
                  <a:r>
                    <a:rPr lang="en-US" dirty="0"/>
                    <a:t> </a:t>
                  </a:r>
                  <a:r>
                    <a:rPr lang="en-US" dirty="0" err="1"/>
                    <a:t>diterima</a:t>
                  </a:r>
                  <a:r>
                    <a:rPr lang="en-US" dirty="0"/>
                    <a:t> oleh </a:t>
                  </a:r>
                  <a:r>
                    <a:rPr lang="en-US" dirty="0" err="1"/>
                    <a:t>penerbit</a:t>
                  </a:r>
                  <a:r>
                    <a:rPr lang="en-US" dirty="0"/>
                    <a:t> </a:t>
                  </a:r>
                  <a:r>
                    <a:rPr lang="en-US" dirty="0" err="1"/>
                    <a:t>jaminan</a:t>
                  </a:r>
                  <a:endParaRPr lang="en-ID" dirty="0"/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CE07A5-FD5B-AFC5-BA31-223D8CE8E4F9}"/>
                  </a:ext>
                </a:extLst>
              </p:cNvPr>
              <p:cNvSpPr txBox="1"/>
              <p:nvPr/>
            </p:nvSpPr>
            <p:spPr>
              <a:xfrm>
                <a:off x="1246296" y="2125956"/>
                <a:ext cx="11415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Sora SemiBold" pitchFamily="2" charset="0"/>
                    <a:cs typeface="Sora SemiBold" pitchFamily="2" charset="0"/>
                  </a:rPr>
                  <a:t>03. </a:t>
                </a:r>
                <a:endParaRPr lang="en-ID" sz="4000" dirty="0"/>
              </a:p>
            </p:txBody>
          </p:sp>
        </p:grpSp>
      </p:grpSp>
      <p:pic>
        <p:nvPicPr>
          <p:cNvPr id="6" name="Picture 2">
            <a:hlinkClick r:id="" action="ppaction://noaction"/>
            <a:extLst>
              <a:ext uri="{FF2B5EF4-FFF2-40B4-BE49-F238E27FC236}">
                <a16:creationId xmlns:a16="http://schemas.microsoft.com/office/drawing/2014/main" id="{127DAE20-8182-F582-F2D4-61ECED96D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890069"/>
      </p:ext>
    </p:extLst>
  </p:cSld>
  <p:clrMapOvr>
    <a:masterClrMapping/>
  </p:clrMapOvr>
  <p:transition spd="med">
    <p:pull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98B78-FCCE-8444-CE6E-85E2798E7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8F93FF-4789-7E79-8542-0A21220881F0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FC37506-39E9-3633-F4D4-956BF392EC81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4E067-2208-5AB4-20A3-26EE4962AD91}"/>
              </a:ext>
            </a:extLst>
          </p:cNvPr>
          <p:cNvSpPr txBox="1"/>
          <p:nvPr/>
        </p:nvSpPr>
        <p:spPr>
          <a:xfrm>
            <a:off x="0" y="10269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Jaminan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rPr>
              <a:t>Pelaksanaan</a:t>
            </a:r>
            <a:endParaRPr kumimoji="0" lang="en-US" sz="2800" b="0" i="0" u="none" strike="noStrike" kern="1200" cap="none" spc="30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Cocogoose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222A09-D10C-F28F-D81E-5733A93E86D6}"/>
              </a:ext>
            </a:extLst>
          </p:cNvPr>
          <p:cNvSpPr txBox="1"/>
          <p:nvPr/>
        </p:nvSpPr>
        <p:spPr>
          <a:xfrm>
            <a:off x="316927" y="2006039"/>
            <a:ext cx="5779073" cy="14570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 spc="300">
                <a:latin typeface="Sora Light" pitchFamily="2" charset="0"/>
                <a:cs typeface="Sora Light" pitchFamily="2" charset="0"/>
              </a:defRPr>
            </a:lvl1pPr>
          </a:lstStyle>
          <a:p>
            <a:r>
              <a:rPr lang="en-US" sz="2400" dirty="0">
                <a:latin typeface="Sora SemiBold" pitchFamily="2" charset="0"/>
                <a:cs typeface="Sora SemiBold" pitchFamily="2" charset="0"/>
              </a:rPr>
              <a:t>01. </a:t>
            </a:r>
            <a:r>
              <a:rPr lang="id-ID" b="1" dirty="0">
                <a:latin typeface="Sora SemiBold" pitchFamily="2" charset="0"/>
                <a:cs typeface="Sora SemiBold" pitchFamily="2" charset="0"/>
              </a:rPr>
              <a:t>Badan Usaha Pelaksana menyerahkan Jaminan Pelaksanaan</a:t>
            </a:r>
            <a:r>
              <a:rPr lang="en-US" b="1" dirty="0">
                <a:latin typeface="Sora SemiBold" pitchFamily="2" charset="0"/>
                <a:cs typeface="Sora SemiBold" pitchFamily="2" charset="0"/>
              </a:rPr>
              <a:t> </a:t>
            </a:r>
            <a:r>
              <a:rPr lang="id-ID" dirty="0"/>
              <a:t>sebagai salah satu </a:t>
            </a:r>
            <a:r>
              <a:rPr lang="id-ID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persyaratan berlaku efektifnya Perjanjian KPBU</a:t>
            </a:r>
            <a:endParaRPr lang="en-ID" b="1" dirty="0">
              <a:highlight>
                <a:srgbClr val="DEEB3A"/>
              </a:highlight>
              <a:latin typeface="Sora SemiBold" pitchFamily="2" charset="0"/>
              <a:cs typeface="Sora SemiBold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F22C48-6502-A8D2-AA80-921846B1BD67}"/>
              </a:ext>
            </a:extLst>
          </p:cNvPr>
          <p:cNvSpPr txBox="1"/>
          <p:nvPr/>
        </p:nvSpPr>
        <p:spPr>
          <a:xfrm>
            <a:off x="316927" y="3842277"/>
            <a:ext cx="5779073" cy="14545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 spc="300">
                <a:latin typeface="Sora Light" pitchFamily="2" charset="0"/>
                <a:cs typeface="Sora Light" pitchFamily="2" charset="0"/>
              </a:defRPr>
            </a:lvl1pPr>
          </a:lstStyle>
          <a:p>
            <a:r>
              <a:rPr lang="en-US" sz="2400" dirty="0">
                <a:latin typeface="Sora SemiBold" pitchFamily="2" charset="0"/>
                <a:cs typeface="Sora SemiBold" pitchFamily="2" charset="0"/>
              </a:rPr>
              <a:t>03. </a:t>
            </a:r>
            <a:r>
              <a:rPr lang="id-ID" dirty="0">
                <a:latin typeface="Sora Light"/>
                <a:cs typeface="Sora SemiBold" pitchFamily="2" charset="0"/>
              </a:rPr>
              <a:t>Jaminan Pelaksanaan harus dapat dicairkan paling lambat 14 (empat belas) hari kerja</a:t>
            </a:r>
            <a:r>
              <a:rPr lang="id-ID" dirty="0">
                <a:latin typeface="Sora Light"/>
              </a:rPr>
              <a:t>, </a:t>
            </a:r>
            <a:r>
              <a:rPr lang="id-ID" dirty="0"/>
              <a:t>setelah surat pernyataan wanprestasi dari PJPK diterima oleh penerbit jaminan</a:t>
            </a:r>
            <a:endParaRPr lang="en-ID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06DF98-2474-8935-176F-3328B104330A}"/>
              </a:ext>
            </a:extLst>
          </p:cNvPr>
          <p:cNvSpPr txBox="1"/>
          <p:nvPr/>
        </p:nvSpPr>
        <p:spPr>
          <a:xfrm>
            <a:off x="6254463" y="2006039"/>
            <a:ext cx="5779073" cy="11467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 spc="300">
                <a:latin typeface="Sora Light" pitchFamily="2" charset="0"/>
                <a:cs typeface="Sora Light" pitchFamily="2" charset="0"/>
              </a:defRPr>
            </a:lvl1pPr>
          </a:lstStyle>
          <a:p>
            <a:r>
              <a:rPr lang="en-US" sz="2400" dirty="0">
                <a:latin typeface="Sora SemiBold" pitchFamily="2" charset="0"/>
                <a:cs typeface="Sora SemiBold" pitchFamily="2" charset="0"/>
              </a:rPr>
              <a:t>02. </a:t>
            </a:r>
            <a:r>
              <a:rPr lang="id-ID" b="1" dirty="0">
                <a:latin typeface="Sora SemiBold" pitchFamily="2" charset="0"/>
                <a:cs typeface="Sora SemiBold" pitchFamily="2" charset="0"/>
              </a:rPr>
              <a:t>Besaran Jaminan Pelaksanaan </a:t>
            </a:r>
            <a:r>
              <a:rPr lang="id-ID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paling tinggi</a:t>
            </a:r>
            <a:r>
              <a:rPr lang="id-ID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 </a:t>
            </a:r>
            <a:r>
              <a:rPr lang="id-ID" b="1" dirty="0">
                <a:highlight>
                  <a:srgbClr val="DEEB3A"/>
                </a:highlight>
                <a:latin typeface="Sora SemiBold" pitchFamily="2" charset="0"/>
                <a:cs typeface="Sora SemiBold" pitchFamily="2" charset="0"/>
              </a:rPr>
              <a:t>5% (lima persen) dari nilai investasi</a:t>
            </a:r>
            <a:r>
              <a:rPr lang="id-ID" dirty="0">
                <a:latin typeface="Sora SemiBold" pitchFamily="2" charset="0"/>
                <a:cs typeface="Sora SemiBold" pitchFamily="2" charset="0"/>
              </a:rPr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KPBU </a:t>
            </a:r>
            <a:endParaRPr lang="en-ID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637154-F356-EE8D-6524-E233BA38E8B6}"/>
              </a:ext>
            </a:extLst>
          </p:cNvPr>
          <p:cNvSpPr txBox="1"/>
          <p:nvPr/>
        </p:nvSpPr>
        <p:spPr>
          <a:xfrm>
            <a:off x="6254463" y="3842277"/>
            <a:ext cx="5779073" cy="11492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 spc="300">
                <a:latin typeface="Sora Light" pitchFamily="2" charset="0"/>
                <a:cs typeface="Sora Light" pitchFamily="2" charset="0"/>
              </a:defRPr>
            </a:lvl1pPr>
          </a:lstStyle>
          <a:p>
            <a:r>
              <a:rPr lang="en-US" sz="2400" dirty="0">
                <a:latin typeface="Sora SemiBold" pitchFamily="2" charset="0"/>
                <a:cs typeface="Sora SemiBold" pitchFamily="2" charset="0"/>
              </a:rPr>
              <a:t>04. </a:t>
            </a:r>
            <a:r>
              <a:rPr lang="id-ID" dirty="0"/>
              <a:t>Hal-hal yang mengakibatkan Badan Usaha Pelaksana </a:t>
            </a:r>
            <a:r>
              <a:rPr lang="id-ID" dirty="0">
                <a:latin typeface="Sora Light"/>
                <a:cs typeface="Sora SemiBold" pitchFamily="2" charset="0"/>
              </a:rPr>
              <a:t>wanprestasi sesuai dengan yang tercantum dalam Perjanjian KPBU</a:t>
            </a:r>
            <a:endParaRPr lang="en-ID" dirty="0">
              <a:latin typeface="Sora Light"/>
              <a:cs typeface="Sora SemiBold" pitchFamily="2" charset="0"/>
            </a:endParaRPr>
          </a:p>
        </p:txBody>
      </p:sp>
      <p:pic>
        <p:nvPicPr>
          <p:cNvPr id="2" name="Picture 2">
            <a:hlinkClick r:id="" action="ppaction://noaction"/>
            <a:extLst>
              <a:ext uri="{FF2B5EF4-FFF2-40B4-BE49-F238E27FC236}">
                <a16:creationId xmlns:a16="http://schemas.microsoft.com/office/drawing/2014/main" id="{F6D49EEC-98ED-CAD8-D0DE-248520233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0322"/>
      </p:ext>
    </p:extLst>
  </p:cSld>
  <p:clrMapOvr>
    <a:masterClrMapping/>
  </p:clrMapOvr>
  <p:transition spd="med">
    <p:pull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23CB37-D20B-942A-7B25-8944F62EC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14884F9-8B8E-2493-0A8C-438AA2DE43E7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1D2CD3A-913F-F9FB-AB41-58AE157686F4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F413B6-9A88-2F87-2572-2F198DEC95DB}"/>
              </a:ext>
            </a:extLst>
          </p:cNvPr>
          <p:cNvGrpSpPr/>
          <p:nvPr/>
        </p:nvGrpSpPr>
        <p:grpSpPr>
          <a:xfrm>
            <a:off x="409075" y="2782641"/>
            <a:ext cx="5041465" cy="1969827"/>
            <a:chOff x="409075" y="2762184"/>
            <a:chExt cx="5041465" cy="19698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863C2D-2846-53EE-5B67-00749D09C90D}"/>
                </a:ext>
              </a:extLst>
            </p:cNvPr>
            <p:cNvSpPr txBox="1"/>
            <p:nvPr/>
          </p:nvSpPr>
          <p:spPr>
            <a:xfrm>
              <a:off x="409075" y="2762184"/>
              <a:ext cx="50414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id-ID" sz="2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Ketentuan Lain :</a:t>
              </a:r>
              <a:endPara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783A6D-747C-69AF-2555-CB8696EDC007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Pemenang Cadangan BUP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DF0A105-FBB9-16C6-DCD0-19E88667EE22}"/>
              </a:ext>
            </a:extLst>
          </p:cNvPr>
          <p:cNvSpPr txBox="1"/>
          <p:nvPr/>
        </p:nvSpPr>
        <p:spPr>
          <a:xfrm>
            <a:off x="5450541" y="1094424"/>
            <a:ext cx="6244152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  <a:spcAft>
                <a:spcPts val="1000"/>
              </a:spcAft>
            </a:pPr>
            <a:r>
              <a:rPr lang="id-ID" sz="1600" spc="300" dirty="0">
                <a:latin typeface="Sora Light" pitchFamily="2" charset="0"/>
                <a:cs typeface="Sora Light" pitchFamily="2" charset="0"/>
              </a:rPr>
              <a:t>Dalam hal Penetapan Pemenang Pelelangan BUP, PJPK dapat menetapkan Pemenang Cadangan</a:t>
            </a:r>
            <a:endParaRPr lang="en-ID" sz="1600" spc="300" dirty="0">
              <a:latin typeface="Sora Light" pitchFamily="2" charset="0"/>
              <a:cs typeface="Sora Light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DD5822-C9D3-FB88-9570-20174A02BFF5}"/>
              </a:ext>
            </a:extLst>
          </p:cNvPr>
          <p:cNvGrpSpPr/>
          <p:nvPr/>
        </p:nvGrpSpPr>
        <p:grpSpPr>
          <a:xfrm>
            <a:off x="5917682" y="3224745"/>
            <a:ext cx="5607329" cy="1320106"/>
            <a:chOff x="5629423" y="1594210"/>
            <a:chExt cx="5607329" cy="13201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430501-E2D7-D019-5F3D-A892509B3184}"/>
                </a:ext>
              </a:extLst>
            </p:cNvPr>
            <p:cNvGrpSpPr/>
            <p:nvPr/>
          </p:nvGrpSpPr>
          <p:grpSpPr>
            <a:xfrm>
              <a:off x="5629423" y="1889318"/>
              <a:ext cx="5607329" cy="1024998"/>
              <a:chOff x="313140" y="2421064"/>
              <a:chExt cx="5607329" cy="1024998"/>
            </a:xfrm>
          </p:grpSpPr>
          <p:cxnSp>
            <p:nvCxnSpPr>
              <p:cNvPr id="7" name="Connector: Elbow 6">
                <a:extLst>
                  <a:ext uri="{FF2B5EF4-FFF2-40B4-BE49-F238E27FC236}">
                    <a16:creationId xmlns:a16="http://schemas.microsoft.com/office/drawing/2014/main" id="{C023DB6A-7F33-1BD3-74F3-3D9B5053544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260143" y="2474061"/>
                <a:ext cx="935855" cy="829862"/>
              </a:xfrm>
              <a:prstGeom prst="bentConnector3">
                <a:avLst>
                  <a:gd name="adj1" fmla="val 99990"/>
                </a:avLst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639012-3679-68DC-93FA-E48A8FF3A273}"/>
                  </a:ext>
                </a:extLst>
              </p:cNvPr>
              <p:cNvSpPr txBox="1"/>
              <p:nvPr/>
            </p:nvSpPr>
            <p:spPr>
              <a:xfrm>
                <a:off x="409075" y="2838523"/>
                <a:ext cx="5511394" cy="607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d-ID" sz="1600" kern="100" spc="300" dirty="0">
                    <a:solidFill>
                      <a:prstClr val="black"/>
                    </a:solidFill>
                    <a:latin typeface="Sora Light" pitchFamily="2" charset="0"/>
                    <a:ea typeface="Aptos" panose="020B0004020202020204" pitchFamily="34" charset="0"/>
                    <a:cs typeface="Sora SemiBold" pitchFamily="2" charset="0"/>
                  </a:rPr>
                  <a:t>Penandatanganan Perjanjian KPBU gagal ditandatangani oleh Pemenang</a:t>
                </a:r>
                <a:endParaRPr kumimoji="0" lang="en-ID" sz="1800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2836AA-FD24-C818-38B6-DC68EA14F326}"/>
                </a:ext>
              </a:extLst>
            </p:cNvPr>
            <p:cNvSpPr txBox="1"/>
            <p:nvPr/>
          </p:nvSpPr>
          <p:spPr>
            <a:xfrm>
              <a:off x="6562579" y="1594210"/>
              <a:ext cx="114158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Sora SemiBold" pitchFamily="2" charset="0"/>
                  <a:cs typeface="Sora SemiBold" pitchFamily="2" charset="0"/>
                </a:rPr>
                <a:t>01. </a:t>
              </a:r>
              <a:endParaRPr lang="en-ID" sz="4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F8A5B9-E58D-DF91-DA13-5BE1DAEF1260}"/>
              </a:ext>
            </a:extLst>
          </p:cNvPr>
          <p:cNvGrpSpPr/>
          <p:nvPr/>
        </p:nvGrpSpPr>
        <p:grpSpPr>
          <a:xfrm>
            <a:off x="6551877" y="4586361"/>
            <a:ext cx="5312497" cy="1320106"/>
            <a:chOff x="5629423" y="1594210"/>
            <a:chExt cx="5312497" cy="132010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DA8B091-F414-FE3D-11C8-B149D659501A}"/>
                </a:ext>
              </a:extLst>
            </p:cNvPr>
            <p:cNvGrpSpPr/>
            <p:nvPr/>
          </p:nvGrpSpPr>
          <p:grpSpPr>
            <a:xfrm>
              <a:off x="5629423" y="1889318"/>
              <a:ext cx="5312497" cy="1024998"/>
              <a:chOff x="313140" y="2421064"/>
              <a:chExt cx="5312497" cy="1024998"/>
            </a:xfrm>
          </p:grpSpPr>
          <p:cxnSp>
            <p:nvCxnSpPr>
              <p:cNvPr id="24" name="Connector: Elbow 23">
                <a:extLst>
                  <a:ext uri="{FF2B5EF4-FFF2-40B4-BE49-F238E27FC236}">
                    <a16:creationId xmlns:a16="http://schemas.microsoft.com/office/drawing/2014/main" id="{195B9026-3F78-5B56-FA74-5C465585A0D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260143" y="2474061"/>
                <a:ext cx="935855" cy="829862"/>
              </a:xfrm>
              <a:prstGeom prst="bentConnector3">
                <a:avLst>
                  <a:gd name="adj1" fmla="val 99990"/>
                </a:avLst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406201-6F52-9903-6A99-2D34234AD134}"/>
                  </a:ext>
                </a:extLst>
              </p:cNvPr>
              <p:cNvSpPr txBox="1"/>
              <p:nvPr/>
            </p:nvSpPr>
            <p:spPr>
              <a:xfrm>
                <a:off x="409075" y="2838523"/>
                <a:ext cx="5216562" cy="607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d-ID" sz="1600" kern="100" spc="300" dirty="0">
                    <a:solidFill>
                      <a:prstClr val="black"/>
                    </a:solidFill>
                    <a:latin typeface="Sora Light" pitchFamily="2" charset="0"/>
                    <a:ea typeface="Aptos" panose="020B0004020202020204" pitchFamily="34" charset="0"/>
                    <a:cs typeface="Sora Light" pitchFamily="2" charset="0"/>
                  </a:rPr>
                  <a:t>BUP gagal mendapatkan pemenuhan pembiayaan (</a:t>
                </a:r>
                <a:r>
                  <a:rPr lang="id-ID" sz="1600" i="1" kern="100" spc="300" dirty="0" err="1">
                    <a:solidFill>
                      <a:prstClr val="black"/>
                    </a:solidFill>
                    <a:latin typeface="Sora Light" pitchFamily="2" charset="0"/>
                    <a:ea typeface="Aptos" panose="020B0004020202020204" pitchFamily="34" charset="0"/>
                    <a:cs typeface="Sora Light" pitchFamily="2" charset="0"/>
                  </a:rPr>
                  <a:t>financial</a:t>
                </a:r>
                <a:r>
                  <a:rPr lang="id-ID" sz="1600" i="1" kern="100" spc="300" dirty="0">
                    <a:solidFill>
                      <a:prstClr val="black"/>
                    </a:solidFill>
                    <a:latin typeface="Sora Light" pitchFamily="2" charset="0"/>
                    <a:ea typeface="Aptos" panose="020B0004020202020204" pitchFamily="34" charset="0"/>
                    <a:cs typeface="Sora Light" pitchFamily="2" charset="0"/>
                  </a:rPr>
                  <a:t> </a:t>
                </a:r>
                <a:r>
                  <a:rPr lang="id-ID" sz="1600" i="1" kern="100" spc="300" dirty="0" err="1">
                    <a:solidFill>
                      <a:prstClr val="black"/>
                    </a:solidFill>
                    <a:latin typeface="Sora Light" pitchFamily="2" charset="0"/>
                    <a:ea typeface="Aptos" panose="020B0004020202020204" pitchFamily="34" charset="0"/>
                    <a:cs typeface="Sora Light" pitchFamily="2" charset="0"/>
                  </a:rPr>
                  <a:t>close</a:t>
                </a:r>
                <a:r>
                  <a:rPr lang="id-ID" sz="1600" kern="100" spc="300" dirty="0">
                    <a:solidFill>
                      <a:prstClr val="black"/>
                    </a:solidFill>
                    <a:latin typeface="Sora Light" pitchFamily="2" charset="0"/>
                    <a:ea typeface="Aptos" panose="020B0004020202020204" pitchFamily="34" charset="0"/>
                    <a:cs typeface="Sora Light" pitchFamily="2" charset="0"/>
                  </a:rPr>
                  <a:t>)</a:t>
                </a:r>
                <a:endParaRPr kumimoji="0" lang="en-ID" sz="1800" b="1" i="0" u="none" strike="noStrike" kern="1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ra SemiBold" pitchFamily="2" charset="0"/>
                  <a:ea typeface="Aptos" panose="020B0004020202020204" pitchFamily="34" charset="0"/>
                  <a:cs typeface="Sora SemiBold" pitchFamily="2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7A37B5-0A46-6C0A-8234-8EBF621E7779}"/>
                </a:ext>
              </a:extLst>
            </p:cNvPr>
            <p:cNvSpPr txBox="1"/>
            <p:nvPr/>
          </p:nvSpPr>
          <p:spPr>
            <a:xfrm>
              <a:off x="6562579" y="1594210"/>
              <a:ext cx="114158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Sora SemiBold" pitchFamily="2" charset="0"/>
                  <a:cs typeface="Sora SemiBold" pitchFamily="2" charset="0"/>
                </a:rPr>
                <a:t>02. </a:t>
              </a:r>
              <a:endParaRPr lang="en-ID" sz="40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8D97116-96AB-09FA-300D-04EB7D251D48}"/>
              </a:ext>
            </a:extLst>
          </p:cNvPr>
          <p:cNvSpPr txBox="1"/>
          <p:nvPr/>
        </p:nvSpPr>
        <p:spPr>
          <a:xfrm>
            <a:off x="5450539" y="2528979"/>
            <a:ext cx="6244153" cy="6850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id-ID" sz="1600" b="1" spc="300" dirty="0">
                <a:highlight>
                  <a:srgbClr val="FFFF00"/>
                </a:highlight>
                <a:latin typeface="Sora" pitchFamily="2" charset="0"/>
                <a:cs typeface="Sora" pitchFamily="2" charset="0"/>
              </a:rPr>
              <a:t>PJPK dapat menunjuk pemenang cadangan</a:t>
            </a:r>
            <a:r>
              <a:rPr lang="id-ID" sz="1600" spc="300" dirty="0">
                <a:latin typeface="Sora" pitchFamily="2" charset="0"/>
                <a:cs typeface="Sora" pitchFamily="2" charset="0"/>
              </a:rPr>
              <a:t> dalam kondisi sebagai berikut:</a:t>
            </a:r>
            <a:endParaRPr lang="en-US" sz="1600" spc="300" dirty="0">
              <a:latin typeface="Sora" pitchFamily="2" charset="0"/>
              <a:cs typeface="Sora" pitchFamily="2" charset="0"/>
            </a:endParaRPr>
          </a:p>
        </p:txBody>
      </p:sp>
      <p:pic>
        <p:nvPicPr>
          <p:cNvPr id="2" name="Picture 2">
            <a:hlinkClick r:id="" action="ppaction://noaction"/>
            <a:extLst>
              <a:ext uri="{FF2B5EF4-FFF2-40B4-BE49-F238E27FC236}">
                <a16:creationId xmlns:a16="http://schemas.microsoft.com/office/drawing/2014/main" id="{DF5AB445-9355-2AB0-B824-52EEF3A48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29394"/>
      </p:ext>
    </p:extLst>
  </p:cSld>
  <p:clrMapOvr>
    <a:masterClrMapping/>
  </p:clrMapOvr>
  <p:transition spd="med">
    <p:pull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2A89C2-EAF5-206D-81F0-51EF45148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B032EAB-BE21-FEEF-266A-AF6674546ED7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515B939-9739-38A3-FA64-761C2DE52E4C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B0681AD-5566-5386-EC5E-E9D92BF0255A}"/>
              </a:ext>
            </a:extLst>
          </p:cNvPr>
          <p:cNvGrpSpPr/>
          <p:nvPr/>
        </p:nvGrpSpPr>
        <p:grpSpPr>
          <a:xfrm>
            <a:off x="409075" y="2782641"/>
            <a:ext cx="4624611" cy="1969827"/>
            <a:chOff x="409075" y="2762184"/>
            <a:chExt cx="4624611" cy="196982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85ED7B4-B55C-42E2-2458-5445BDB82B74}"/>
                </a:ext>
              </a:extLst>
            </p:cNvPr>
            <p:cNvSpPr txBox="1"/>
            <p:nvPr/>
          </p:nvSpPr>
          <p:spPr>
            <a:xfrm>
              <a:off x="409075" y="2762184"/>
              <a:ext cx="4524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d-ID" sz="2800" spc="300" dirty="0">
                  <a:solidFill>
                    <a:srgbClr val="0A0A0A"/>
                  </a:solidFill>
                  <a:latin typeface="Cocogoose Light" panose="02000000000000000000" pitchFamily="2" charset="0"/>
                </a:rPr>
                <a:t>Ketentuan Lain :</a:t>
              </a:r>
              <a:endPara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405CD23-DBAF-74E7-47E9-4BA40C82CA17}"/>
                </a:ext>
              </a:extLst>
            </p:cNvPr>
            <p:cNvSpPr txBox="1"/>
            <p:nvPr/>
          </p:nvSpPr>
          <p:spPr>
            <a:xfrm>
              <a:off x="409075" y="3285461"/>
              <a:ext cx="4624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Pengawasan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 &amp;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Pengaduan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B7D4C5-869F-3A21-93B5-1F9FDFFE1770}"/>
              </a:ext>
            </a:extLst>
          </p:cNvPr>
          <p:cNvGrpSpPr/>
          <p:nvPr/>
        </p:nvGrpSpPr>
        <p:grpSpPr>
          <a:xfrm>
            <a:off x="5794746" y="1475685"/>
            <a:ext cx="6230676" cy="3906631"/>
            <a:chOff x="5794746" y="1243988"/>
            <a:chExt cx="6230676" cy="390663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A0C17F1-55C0-00FC-B501-44F5A9DD703A}"/>
                </a:ext>
              </a:extLst>
            </p:cNvPr>
            <p:cNvGrpSpPr/>
            <p:nvPr/>
          </p:nvGrpSpPr>
          <p:grpSpPr>
            <a:xfrm>
              <a:off x="5794746" y="1243988"/>
              <a:ext cx="6230676" cy="1538653"/>
              <a:chOff x="5741584" y="292418"/>
              <a:chExt cx="6230676" cy="1538653"/>
            </a:xfrm>
          </p:grpSpPr>
          <p:cxnSp>
            <p:nvCxnSpPr>
              <p:cNvPr id="6" name="Connector: Elbow 5">
                <a:extLst>
                  <a:ext uri="{FF2B5EF4-FFF2-40B4-BE49-F238E27FC236}">
                    <a16:creationId xmlns:a16="http://schemas.microsoft.com/office/drawing/2014/main" id="{04CACEC8-B488-AD92-483A-03819E2EE6E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515879" y="770701"/>
                <a:ext cx="1286075" cy="834665"/>
              </a:xfrm>
              <a:prstGeom prst="bentConnector3">
                <a:avLst>
                  <a:gd name="adj1" fmla="val 99605"/>
                </a:avLst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2B9FA99-41D0-CBFA-CDE0-06A04DEBC36D}"/>
                  </a:ext>
                </a:extLst>
              </p:cNvPr>
              <p:cNvSpPr txBox="1"/>
              <p:nvPr/>
            </p:nvSpPr>
            <p:spPr>
              <a:xfrm>
                <a:off x="5842324" y="903380"/>
                <a:ext cx="6129936" cy="927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2pPr marL="0" lvl="1" algn="just">
                  <a:lnSpc>
                    <a:spcPct val="115000"/>
                  </a:lnSpc>
                  <a:spcAft>
                    <a:spcPts val="1000"/>
                  </a:spcAft>
                  <a:defRPr sz="1600" spc="300">
                    <a:latin typeface="Sora Light" pitchFamily="2" charset="0"/>
                    <a:cs typeface="Sora Light" pitchFamily="2" charset="0"/>
                  </a:defRPr>
                </a:lvl2pPr>
              </a:lstStyle>
              <a:p>
                <a:pPr lvl="1"/>
                <a:r>
                  <a:rPr lang="id-ID" dirty="0"/>
                  <a:t>PJPK melakukan pengawasan Pengadaan melalui APIP pada kelembagaan PJPK masing-masing</a:t>
                </a:r>
                <a:endParaRPr lang="en-US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E398C4-5B0A-A979-3501-2585C821B096}"/>
                  </a:ext>
                </a:extLst>
              </p:cNvPr>
              <p:cNvSpPr txBox="1"/>
              <p:nvPr/>
            </p:nvSpPr>
            <p:spPr>
              <a:xfrm>
                <a:off x="6679545" y="292418"/>
                <a:ext cx="4612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latin typeface="Sora SemiBold" pitchFamily="2" charset="0"/>
                    <a:cs typeface="Sora SemiBold" pitchFamily="2" charset="0"/>
                  </a:rPr>
                  <a:t>Pengawasan</a:t>
                </a:r>
                <a:endParaRPr lang="en-ID" sz="240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26D0F1-D00D-8B34-F781-9256DFB412A0}"/>
                </a:ext>
              </a:extLst>
            </p:cNvPr>
            <p:cNvGrpSpPr/>
            <p:nvPr/>
          </p:nvGrpSpPr>
          <p:grpSpPr>
            <a:xfrm>
              <a:off x="5794746" y="3328813"/>
              <a:ext cx="6230676" cy="1821806"/>
              <a:chOff x="5741584" y="292418"/>
              <a:chExt cx="6230676" cy="1821806"/>
            </a:xfrm>
          </p:grpSpPr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6186215A-3D44-DAFE-89CA-7E8F2049D0B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515879" y="770701"/>
                <a:ext cx="1286075" cy="834665"/>
              </a:xfrm>
              <a:prstGeom prst="bentConnector3">
                <a:avLst>
                  <a:gd name="adj1" fmla="val 99605"/>
                </a:avLst>
              </a:prstGeom>
              <a:ln>
                <a:solidFill>
                  <a:srgbClr val="CE15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A2EE28-E305-2451-66BE-33BF045EC083}"/>
                  </a:ext>
                </a:extLst>
              </p:cNvPr>
              <p:cNvSpPr txBox="1"/>
              <p:nvPr/>
            </p:nvSpPr>
            <p:spPr>
              <a:xfrm>
                <a:off x="5842324" y="903380"/>
                <a:ext cx="6129936" cy="1210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2pPr marL="0" lvl="1" algn="just">
                  <a:lnSpc>
                    <a:spcPct val="115000"/>
                  </a:lnSpc>
                  <a:spcAft>
                    <a:spcPts val="1000"/>
                  </a:spcAft>
                  <a:defRPr sz="1600" spc="300">
                    <a:latin typeface="Sora Light" pitchFamily="2" charset="0"/>
                    <a:cs typeface="Sora Light" pitchFamily="2" charset="0"/>
                  </a:defRPr>
                </a:lvl2pPr>
              </a:lstStyle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d-ID" sz="1600" spc="300" dirty="0">
                    <a:latin typeface="Sora Light" pitchFamily="2" charset="0"/>
                    <a:cs typeface="Sora Light" pitchFamily="2" charset="0"/>
                  </a:rPr>
                  <a:t>Masyarakat dapat menyampaikan pengaduan atas segala bentuk penyimpangan kepada APIP disertai bukti yang faktual, kredibel, dan autentik</a:t>
                </a:r>
                <a:endParaRPr lang="en-US" sz="1600" spc="300" dirty="0">
                  <a:latin typeface="Sora Light" pitchFamily="2" charset="0"/>
                  <a:cs typeface="Sora Light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4DE6B0-E15A-E7D9-9F02-3C975048FF27}"/>
                  </a:ext>
                </a:extLst>
              </p:cNvPr>
              <p:cNvSpPr txBox="1"/>
              <p:nvPr/>
            </p:nvSpPr>
            <p:spPr>
              <a:xfrm>
                <a:off x="6679545" y="292418"/>
                <a:ext cx="4612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latin typeface="Sora SemiBold" pitchFamily="2" charset="0"/>
                    <a:cs typeface="Sora SemiBold" pitchFamily="2" charset="0"/>
                  </a:rPr>
                  <a:t>Pengaduan</a:t>
                </a:r>
                <a:endParaRPr lang="en-ID" sz="2400" dirty="0"/>
              </a:p>
            </p:txBody>
          </p:sp>
        </p:grpSp>
      </p:grpSp>
      <p:pic>
        <p:nvPicPr>
          <p:cNvPr id="2" name="Picture 2">
            <a:hlinkClick r:id="" action="ppaction://noaction"/>
            <a:extLst>
              <a:ext uri="{FF2B5EF4-FFF2-40B4-BE49-F238E27FC236}">
                <a16:creationId xmlns:a16="http://schemas.microsoft.com/office/drawing/2014/main" id="{428C9118-1C64-9CB2-B221-19E6B761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5" y="292418"/>
            <a:ext cx="2279082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727987"/>
      </p:ext>
    </p:extLst>
  </p:cSld>
  <p:clrMapOvr>
    <a:masterClrMapping/>
  </p:clrMapOvr>
  <p:transition spd="med">
    <p:pull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uilding with many windows&#10;&#10;Description automatically generated">
            <a:extLst>
              <a:ext uri="{FF2B5EF4-FFF2-40B4-BE49-F238E27FC236}">
                <a16:creationId xmlns:a16="http://schemas.microsoft.com/office/drawing/2014/main" id="{26BA07C4-2B37-1DB3-4AD6-E6609CDA8F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4"/>
          <a:stretch/>
        </p:blipFill>
        <p:spPr>
          <a:xfrm>
            <a:off x="-484095" y="-8019321"/>
            <a:ext cx="16530918" cy="155489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006C15-03B4-0168-CF79-A9FFAAAFE36A}"/>
              </a:ext>
            </a:extLst>
          </p:cNvPr>
          <p:cNvSpPr/>
          <p:nvPr/>
        </p:nvSpPr>
        <p:spPr>
          <a:xfrm>
            <a:off x="0" y="3576319"/>
            <a:ext cx="12192000" cy="14522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61B018-1B6A-2AD3-3A00-E0E96406B45D}"/>
              </a:ext>
            </a:extLst>
          </p:cNvPr>
          <p:cNvGrpSpPr/>
          <p:nvPr/>
        </p:nvGrpSpPr>
        <p:grpSpPr>
          <a:xfrm>
            <a:off x="298076" y="3925942"/>
            <a:ext cx="11412069" cy="830997"/>
            <a:chOff x="298076" y="3052482"/>
            <a:chExt cx="11412069" cy="830997"/>
          </a:xfrm>
        </p:grpSpPr>
        <p:pic>
          <p:nvPicPr>
            <p:cNvPr id="27" name="Graphic 26" descr="Internet outline">
              <a:extLst>
                <a:ext uri="{FF2B5EF4-FFF2-40B4-BE49-F238E27FC236}">
                  <a16:creationId xmlns:a16="http://schemas.microsoft.com/office/drawing/2014/main" id="{5E8A6519-402D-7D5B-04A7-554C3044E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10063" y="3101789"/>
              <a:ext cx="640976" cy="640976"/>
            </a:xfrm>
            <a:prstGeom prst="rect">
              <a:avLst/>
            </a:prstGeom>
          </p:spPr>
        </p:pic>
        <p:pic>
          <p:nvPicPr>
            <p:cNvPr id="28" name="Graphic 27" descr="Speaker phone outline">
              <a:extLst>
                <a:ext uri="{FF2B5EF4-FFF2-40B4-BE49-F238E27FC236}">
                  <a16:creationId xmlns:a16="http://schemas.microsoft.com/office/drawing/2014/main" id="{018FBEF6-B70E-8A6E-627F-A738B86EB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19701" y="3101789"/>
              <a:ext cx="640976" cy="640976"/>
            </a:xfrm>
            <a:prstGeom prst="rect">
              <a:avLst/>
            </a:prstGeom>
          </p:spPr>
        </p:pic>
        <p:pic>
          <p:nvPicPr>
            <p:cNvPr id="29" name="Graphic 28" descr="Marker outline">
              <a:extLst>
                <a:ext uri="{FF2B5EF4-FFF2-40B4-BE49-F238E27FC236}">
                  <a16:creationId xmlns:a16="http://schemas.microsoft.com/office/drawing/2014/main" id="{0B172E4C-7066-0633-56B5-665A7C1BE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8076" y="3160060"/>
              <a:ext cx="640976" cy="64097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933047-3045-DB5A-58F7-F534058AC1D0}"/>
                </a:ext>
              </a:extLst>
            </p:cNvPr>
            <p:cNvSpPr txBox="1"/>
            <p:nvPr/>
          </p:nvSpPr>
          <p:spPr>
            <a:xfrm>
              <a:off x="779929" y="3052482"/>
              <a:ext cx="376741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200" b="0" i="0" dirty="0" err="1">
                  <a:effectLst/>
                  <a:latin typeface="Sora" pitchFamily="2" charset="0"/>
                  <a:cs typeface="Sora" pitchFamily="2" charset="0"/>
                </a:rPr>
                <a:t>Kompleks</a:t>
              </a:r>
              <a:r>
                <a:rPr lang="en-ID" sz="1200" b="0" i="0" dirty="0">
                  <a:effectLst/>
                  <a:latin typeface="Sora" pitchFamily="2" charset="0"/>
                  <a:cs typeface="Sora" pitchFamily="2" charset="0"/>
                </a:rPr>
                <a:t> </a:t>
              </a:r>
              <a:r>
                <a:rPr lang="en-ID" sz="1200" b="0" i="0" dirty="0" err="1">
                  <a:effectLst/>
                  <a:latin typeface="Sora" pitchFamily="2" charset="0"/>
                  <a:cs typeface="Sora" pitchFamily="2" charset="0"/>
                </a:rPr>
                <a:t>Rasuna</a:t>
              </a:r>
              <a:r>
                <a:rPr lang="en-ID" sz="1200" b="0" i="0" dirty="0">
                  <a:effectLst/>
                  <a:latin typeface="Sora" pitchFamily="2" charset="0"/>
                  <a:cs typeface="Sora" pitchFamily="2" charset="0"/>
                </a:rPr>
                <a:t> Epicentrum, Jalan Epicentrum Tengah Lot 11 B, RT.2/RW.5, </a:t>
              </a:r>
              <a:r>
                <a:rPr lang="en-ID" sz="1200" b="0" i="0" dirty="0" err="1">
                  <a:effectLst/>
                  <a:latin typeface="Sora" pitchFamily="2" charset="0"/>
                  <a:cs typeface="Sora" pitchFamily="2" charset="0"/>
                </a:rPr>
                <a:t>Karet</a:t>
              </a:r>
              <a:r>
                <a:rPr lang="en-ID" sz="1200" b="0" i="0" dirty="0">
                  <a:effectLst/>
                  <a:latin typeface="Sora" pitchFamily="2" charset="0"/>
                  <a:cs typeface="Sora" pitchFamily="2" charset="0"/>
                </a:rPr>
                <a:t> </a:t>
              </a:r>
              <a:r>
                <a:rPr lang="en-ID" sz="1200" b="0" i="0" dirty="0" err="1">
                  <a:effectLst/>
                  <a:latin typeface="Sora" pitchFamily="2" charset="0"/>
                  <a:cs typeface="Sora" pitchFamily="2" charset="0"/>
                </a:rPr>
                <a:t>Kuningan</a:t>
              </a:r>
              <a:r>
                <a:rPr lang="en-ID" sz="1200" b="0" i="0" dirty="0">
                  <a:effectLst/>
                  <a:latin typeface="Sora" pitchFamily="2" charset="0"/>
                  <a:cs typeface="Sora" pitchFamily="2" charset="0"/>
                </a:rPr>
                <a:t>, </a:t>
              </a:r>
              <a:r>
                <a:rPr lang="en-ID" sz="1200" b="0" i="0" dirty="0" err="1">
                  <a:effectLst/>
                  <a:latin typeface="Sora" pitchFamily="2" charset="0"/>
                  <a:cs typeface="Sora" pitchFamily="2" charset="0"/>
                </a:rPr>
                <a:t>Kecamatan</a:t>
              </a:r>
              <a:r>
                <a:rPr lang="en-ID" sz="1200" b="0" i="0" dirty="0">
                  <a:effectLst/>
                  <a:latin typeface="Sora" pitchFamily="2" charset="0"/>
                  <a:cs typeface="Sora" pitchFamily="2" charset="0"/>
                </a:rPr>
                <a:t> </a:t>
              </a:r>
              <a:r>
                <a:rPr lang="en-ID" sz="1200" b="0" i="0" dirty="0" err="1">
                  <a:effectLst/>
                  <a:latin typeface="Sora" pitchFamily="2" charset="0"/>
                  <a:cs typeface="Sora" pitchFamily="2" charset="0"/>
                </a:rPr>
                <a:t>Setiabudi</a:t>
              </a:r>
              <a:r>
                <a:rPr lang="en-ID" sz="1200" b="0" i="0" dirty="0">
                  <a:effectLst/>
                  <a:latin typeface="Sora" pitchFamily="2" charset="0"/>
                  <a:cs typeface="Sora" pitchFamily="2" charset="0"/>
                </a:rPr>
                <a:t>, Kota Jakarta Selatan, Daerah </a:t>
              </a:r>
              <a:r>
                <a:rPr lang="en-ID" sz="1200" b="0" i="0" dirty="0" err="1">
                  <a:effectLst/>
                  <a:latin typeface="Sora" pitchFamily="2" charset="0"/>
                  <a:cs typeface="Sora" pitchFamily="2" charset="0"/>
                </a:rPr>
                <a:t>Khusus</a:t>
              </a:r>
              <a:r>
                <a:rPr lang="en-ID" sz="1200" b="0" i="0" dirty="0">
                  <a:effectLst/>
                  <a:latin typeface="Sora" pitchFamily="2" charset="0"/>
                  <a:cs typeface="Sora" pitchFamily="2" charset="0"/>
                </a:rPr>
                <a:t> </a:t>
              </a:r>
              <a:r>
                <a:rPr lang="en-ID" sz="1200" b="0" i="0" dirty="0" err="1">
                  <a:effectLst/>
                  <a:latin typeface="Sora" pitchFamily="2" charset="0"/>
                  <a:cs typeface="Sora" pitchFamily="2" charset="0"/>
                </a:rPr>
                <a:t>Ibukota</a:t>
              </a:r>
              <a:r>
                <a:rPr lang="en-ID" sz="1200" b="0" i="0" dirty="0">
                  <a:effectLst/>
                  <a:latin typeface="Sora" pitchFamily="2" charset="0"/>
                  <a:cs typeface="Sora" pitchFamily="2" charset="0"/>
                </a:rPr>
                <a:t> Jakarta 12940</a:t>
              </a:r>
              <a:endParaRPr lang="en-ID" sz="1200" dirty="0">
                <a:latin typeface="Sora" pitchFamily="2" charset="0"/>
                <a:cs typeface="Sora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284BC4E-6504-A9ED-A01D-0B0DBE8D6057}"/>
                </a:ext>
              </a:extLst>
            </p:cNvPr>
            <p:cNvSpPr txBox="1"/>
            <p:nvPr/>
          </p:nvSpPr>
          <p:spPr>
            <a:xfrm>
              <a:off x="5773272" y="3253298"/>
              <a:ext cx="31286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>
                  <a:latin typeface="Sora" pitchFamily="2" charset="0"/>
                  <a:cs typeface="Sora" pitchFamily="2" charset="0"/>
                </a:rPr>
                <a:t>(021) 29935577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F75B80-D70D-A32F-3E5D-B6AA7DF5E22A}"/>
                </a:ext>
              </a:extLst>
            </p:cNvPr>
            <p:cNvSpPr txBox="1"/>
            <p:nvPr/>
          </p:nvSpPr>
          <p:spPr>
            <a:xfrm>
              <a:off x="9451039" y="3237611"/>
              <a:ext cx="22591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Sora" pitchFamily="2" charset="0"/>
                  <a:cs typeface="Sora" pitchFamily="2" charset="0"/>
                </a:rPr>
                <a:t>www.lkpp.go.id</a:t>
              </a:r>
              <a:endParaRPr lang="en-ID" dirty="0">
                <a:latin typeface="Sora" pitchFamily="2" charset="0"/>
                <a:cs typeface="Sora" pitchFamily="2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943771A-FD29-051E-F3EE-CEA2FE0ED40A}"/>
              </a:ext>
            </a:extLst>
          </p:cNvPr>
          <p:cNvSpPr/>
          <p:nvPr/>
        </p:nvSpPr>
        <p:spPr>
          <a:xfrm>
            <a:off x="0" y="1657429"/>
            <a:ext cx="12192000" cy="14522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-  TERIMA KASIH  -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8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395603-0038-58FE-F827-92E20939BBD5}"/>
              </a:ext>
            </a:extLst>
          </p:cNvPr>
          <p:cNvCxnSpPr>
            <a:cxnSpLocks/>
          </p:cNvCxnSpPr>
          <p:nvPr/>
        </p:nvCxnSpPr>
        <p:spPr>
          <a:xfrm>
            <a:off x="1937080" y="6521116"/>
            <a:ext cx="97576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FD1D635-E2B4-D82C-7983-C95BA6CC81F4}"/>
              </a:ext>
            </a:extLst>
          </p:cNvPr>
          <p:cNvSpPr txBox="1"/>
          <p:nvPr/>
        </p:nvSpPr>
        <p:spPr>
          <a:xfrm>
            <a:off x="409075" y="6355195"/>
            <a:ext cx="14678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Sora" pitchFamily="2" charset="0"/>
                <a:ea typeface="+mn-ea"/>
                <a:cs typeface="Sora" pitchFamily="2" charset="0"/>
              </a:rPr>
              <a:t>www.lkpp.go.id</a:t>
            </a: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Sora" pitchFamily="2" charset="0"/>
              <a:ea typeface="+mn-ea"/>
              <a:cs typeface="Sora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1E094D-30BE-C2EC-61AB-9EA505D7A985}"/>
              </a:ext>
            </a:extLst>
          </p:cNvPr>
          <p:cNvGrpSpPr/>
          <p:nvPr/>
        </p:nvGrpSpPr>
        <p:grpSpPr>
          <a:xfrm>
            <a:off x="409075" y="2782641"/>
            <a:ext cx="5885399" cy="1292718"/>
            <a:chOff x="409075" y="2775892"/>
            <a:chExt cx="4079923" cy="89614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9DC27FD-3871-496D-A04C-A02206EEE8DF}"/>
                </a:ext>
              </a:extLst>
            </p:cNvPr>
            <p:cNvSpPr txBox="1"/>
            <p:nvPr/>
          </p:nvSpPr>
          <p:spPr>
            <a:xfrm>
              <a:off x="409075" y="2775892"/>
              <a:ext cx="4079923" cy="362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EEB3A"/>
                  </a:solidFill>
                  <a:effectLst/>
                  <a:uLnTx/>
                  <a:uFillTx/>
                  <a:latin typeface="Cocogoose Light" panose="02000000000000000000" pitchFamily="2" charset="0"/>
                  <a:ea typeface="+mn-ea"/>
                  <a:cs typeface="+mn-cs"/>
                </a:rPr>
                <a:t>Pengadaan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EEB3A"/>
                </a:solidFill>
                <a:effectLst/>
                <a:uLnTx/>
                <a:uFillTx/>
                <a:latin typeface="Cocogoose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E368CE7-ABAA-71B8-C16A-924285DF9120}"/>
                </a:ext>
              </a:extLst>
            </p:cNvPr>
            <p:cNvSpPr txBox="1"/>
            <p:nvPr/>
          </p:nvSpPr>
          <p:spPr>
            <a:xfrm>
              <a:off x="409075" y="3138642"/>
              <a:ext cx="4079923" cy="533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Badan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Cocogoose" panose="02000000000000000000" pitchFamily="2" charset="0"/>
                  <a:ea typeface="+mn-ea"/>
                  <a:cs typeface="+mn-cs"/>
                </a:rPr>
                <a:t>Penyiapan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ocogoose" panose="02000000000000000000" pitchFamily="2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8ECED3-06A9-EEA1-D1C4-E9453B889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9629" y="255387"/>
            <a:ext cx="2204572" cy="5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548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resentation 2">
      <a:dk1>
        <a:srgbClr val="0A0A0A"/>
      </a:dk1>
      <a:lt1>
        <a:srgbClr val="F8F8F8"/>
      </a:lt1>
      <a:dk2>
        <a:srgbClr val="0A0A0A"/>
      </a:dk2>
      <a:lt2>
        <a:srgbClr val="F8F8F8"/>
      </a:lt2>
      <a:accent1>
        <a:srgbClr val="3135B0"/>
      </a:accent1>
      <a:accent2>
        <a:srgbClr val="D6EF3C"/>
      </a:accent2>
      <a:accent3>
        <a:srgbClr val="0070C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gs 5 agustus">
      <a:majorFont>
        <a:latin typeface="Figtree"/>
        <a:ea typeface=""/>
        <a:cs typeface=""/>
      </a:majorFont>
      <a:minorFont>
        <a:latin typeface="Urbani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resentation 2">
      <a:dk1>
        <a:srgbClr val="0A0A0A"/>
      </a:dk1>
      <a:lt1>
        <a:srgbClr val="F8F8F8"/>
      </a:lt1>
      <a:dk2>
        <a:srgbClr val="0A0A0A"/>
      </a:dk2>
      <a:lt2>
        <a:srgbClr val="F8F8F8"/>
      </a:lt2>
      <a:accent1>
        <a:srgbClr val="3135B0"/>
      </a:accent1>
      <a:accent2>
        <a:srgbClr val="D6EF3C"/>
      </a:accent2>
      <a:accent3>
        <a:srgbClr val="0070C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gs 5 agustus">
      <a:majorFont>
        <a:latin typeface="Figtree"/>
        <a:ea typeface=""/>
        <a:cs typeface=""/>
      </a:majorFont>
      <a:minorFont>
        <a:latin typeface="Urbani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12463</TotalTime>
  <Words>6250</Words>
  <Application>Microsoft Macintosh PowerPoint</Application>
  <PresentationFormat>Widescreen</PresentationFormat>
  <Paragraphs>1014</Paragraphs>
  <Slides>87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107" baseType="lpstr">
      <vt:lpstr>Aptos</vt:lpstr>
      <vt:lpstr>Arial</vt:lpstr>
      <vt:lpstr>Arial Black</vt:lpstr>
      <vt:lpstr>Britannic Bold</vt:lpstr>
      <vt:lpstr>Calibri</vt:lpstr>
      <vt:lpstr>Cocogoose</vt:lpstr>
      <vt:lpstr>Cocogoose Light</vt:lpstr>
      <vt:lpstr>Figtree</vt:lpstr>
      <vt:lpstr>Impact</vt:lpstr>
      <vt:lpstr>Libre Franklin Thin</vt:lpstr>
      <vt:lpstr>Malgun Gothic</vt:lpstr>
      <vt:lpstr>Noto Sans Symbols</vt:lpstr>
      <vt:lpstr>Sora</vt:lpstr>
      <vt:lpstr>Sora ExtraBold</vt:lpstr>
      <vt:lpstr>Sora Light</vt:lpstr>
      <vt:lpstr>Sora SemiBold</vt:lpstr>
      <vt:lpstr>Urbanist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Frama Nugraha</dc:creator>
  <cp:lastModifiedBy>Arif Hilmi Aziz</cp:lastModifiedBy>
  <cp:revision>283</cp:revision>
  <dcterms:created xsi:type="dcterms:W3CDTF">2024-11-04T22:58:52Z</dcterms:created>
  <dcterms:modified xsi:type="dcterms:W3CDTF">2025-09-02T12:42:48Z</dcterms:modified>
</cp:coreProperties>
</file>